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handoutMasterIdLst>
    <p:handoutMasterId r:id="rId57"/>
  </p:handoutMasterIdLst>
  <p:sldIdLst>
    <p:sldId id="412" r:id="rId2"/>
    <p:sldId id="402" r:id="rId3"/>
    <p:sldId id="319" r:id="rId4"/>
    <p:sldId id="398" r:id="rId5"/>
    <p:sldId id="324" r:id="rId6"/>
    <p:sldId id="401" r:id="rId7"/>
    <p:sldId id="393" r:id="rId8"/>
    <p:sldId id="321" r:id="rId9"/>
    <p:sldId id="383" r:id="rId10"/>
    <p:sldId id="395" r:id="rId11"/>
    <p:sldId id="396" r:id="rId12"/>
    <p:sldId id="329" r:id="rId13"/>
    <p:sldId id="323" r:id="rId14"/>
    <p:sldId id="263" r:id="rId15"/>
    <p:sldId id="371" r:id="rId16"/>
    <p:sldId id="326" r:id="rId17"/>
    <p:sldId id="413" r:id="rId18"/>
    <p:sldId id="269" r:id="rId19"/>
    <p:sldId id="336" r:id="rId20"/>
    <p:sldId id="337" r:id="rId21"/>
    <p:sldId id="338" r:id="rId22"/>
    <p:sldId id="276" r:id="rId23"/>
    <p:sldId id="277" r:id="rId24"/>
    <p:sldId id="348" r:id="rId25"/>
    <p:sldId id="340" r:id="rId26"/>
    <p:sldId id="342" r:id="rId27"/>
    <p:sldId id="344" r:id="rId28"/>
    <p:sldId id="345" r:id="rId29"/>
    <p:sldId id="346" r:id="rId30"/>
    <p:sldId id="384" r:id="rId31"/>
    <p:sldId id="385" r:id="rId32"/>
    <p:sldId id="386" r:id="rId33"/>
    <p:sldId id="387" r:id="rId34"/>
    <p:sldId id="388" r:id="rId35"/>
    <p:sldId id="349" r:id="rId36"/>
    <p:sldId id="354" r:id="rId37"/>
    <p:sldId id="357" r:id="rId38"/>
    <p:sldId id="358" r:id="rId39"/>
    <p:sldId id="296" r:id="rId40"/>
    <p:sldId id="350" r:id="rId41"/>
    <p:sldId id="356" r:id="rId42"/>
    <p:sldId id="359" r:id="rId43"/>
    <p:sldId id="360" r:id="rId44"/>
    <p:sldId id="362" r:id="rId45"/>
    <p:sldId id="363" r:id="rId46"/>
    <p:sldId id="365" r:id="rId47"/>
    <p:sldId id="364" r:id="rId48"/>
    <p:sldId id="367" r:id="rId49"/>
    <p:sldId id="366" r:id="rId50"/>
    <p:sldId id="389" r:id="rId51"/>
    <p:sldId id="397" r:id="rId52"/>
    <p:sldId id="302" r:id="rId53"/>
    <p:sldId id="368" r:id="rId54"/>
    <p:sldId id="305" r:id="rId5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300"/>
      </a:spcBef>
      <a:spcAft>
        <a:spcPts val="0"/>
      </a:spcAft>
      <a:buClrTx/>
      <a:buSzTx/>
      <a:buFontTx/>
      <a:buNone/>
      <a:tabLst/>
      <a:defRPr kumimoji="0" sz="1800" b="0" i="0" u="none" strike="noStrike" cap="none" spc="0" normalizeH="0" baseline="0">
        <a:ln>
          <a:noFill/>
        </a:ln>
        <a:solidFill>
          <a:srgbClr val="000000"/>
        </a:solidFill>
        <a:effectLst/>
        <a:uFillTx/>
        <a:latin typeface="Montserrat Light"/>
        <a:ea typeface="Montserrat Light"/>
        <a:cs typeface="Montserrat Light"/>
        <a:sym typeface="Montserrat Light"/>
      </a:defRPr>
    </a:lvl1pPr>
    <a:lvl2pPr marL="0" marR="0" indent="457200" algn="l" defTabSz="457200" rtl="0" fontAlgn="auto" latinLnBrk="0" hangingPunct="0">
      <a:lnSpc>
        <a:spcPct val="100000"/>
      </a:lnSpc>
      <a:spcBef>
        <a:spcPts val="300"/>
      </a:spcBef>
      <a:spcAft>
        <a:spcPts val="0"/>
      </a:spcAft>
      <a:buClrTx/>
      <a:buSzTx/>
      <a:buFontTx/>
      <a:buNone/>
      <a:tabLst/>
      <a:defRPr kumimoji="0" sz="1800" b="0" i="0" u="none" strike="noStrike" cap="none" spc="0" normalizeH="0" baseline="0">
        <a:ln>
          <a:noFill/>
        </a:ln>
        <a:solidFill>
          <a:srgbClr val="000000"/>
        </a:solidFill>
        <a:effectLst/>
        <a:uFillTx/>
        <a:latin typeface="Montserrat Light"/>
        <a:ea typeface="Montserrat Light"/>
        <a:cs typeface="Montserrat Light"/>
        <a:sym typeface="Montserrat Light"/>
      </a:defRPr>
    </a:lvl2pPr>
    <a:lvl3pPr marL="0" marR="0" indent="914400" algn="l" defTabSz="457200" rtl="0" fontAlgn="auto" latinLnBrk="0" hangingPunct="0">
      <a:lnSpc>
        <a:spcPct val="100000"/>
      </a:lnSpc>
      <a:spcBef>
        <a:spcPts val="300"/>
      </a:spcBef>
      <a:spcAft>
        <a:spcPts val="0"/>
      </a:spcAft>
      <a:buClrTx/>
      <a:buSzTx/>
      <a:buFontTx/>
      <a:buNone/>
      <a:tabLst/>
      <a:defRPr kumimoji="0" sz="1800" b="0" i="0" u="none" strike="noStrike" cap="none" spc="0" normalizeH="0" baseline="0">
        <a:ln>
          <a:noFill/>
        </a:ln>
        <a:solidFill>
          <a:srgbClr val="000000"/>
        </a:solidFill>
        <a:effectLst/>
        <a:uFillTx/>
        <a:latin typeface="Montserrat Light"/>
        <a:ea typeface="Montserrat Light"/>
        <a:cs typeface="Montserrat Light"/>
        <a:sym typeface="Montserrat Light"/>
      </a:defRPr>
    </a:lvl3pPr>
    <a:lvl4pPr marL="0" marR="0" indent="1371600" algn="l" defTabSz="457200" rtl="0" fontAlgn="auto" latinLnBrk="0" hangingPunct="0">
      <a:lnSpc>
        <a:spcPct val="100000"/>
      </a:lnSpc>
      <a:spcBef>
        <a:spcPts val="300"/>
      </a:spcBef>
      <a:spcAft>
        <a:spcPts val="0"/>
      </a:spcAft>
      <a:buClrTx/>
      <a:buSzTx/>
      <a:buFontTx/>
      <a:buNone/>
      <a:tabLst/>
      <a:defRPr kumimoji="0" sz="1800" b="0" i="0" u="none" strike="noStrike" cap="none" spc="0" normalizeH="0" baseline="0">
        <a:ln>
          <a:noFill/>
        </a:ln>
        <a:solidFill>
          <a:srgbClr val="000000"/>
        </a:solidFill>
        <a:effectLst/>
        <a:uFillTx/>
        <a:latin typeface="Montserrat Light"/>
        <a:ea typeface="Montserrat Light"/>
        <a:cs typeface="Montserrat Light"/>
        <a:sym typeface="Montserrat Light"/>
      </a:defRPr>
    </a:lvl4pPr>
    <a:lvl5pPr marL="0" marR="0" indent="1828800" algn="l" defTabSz="457200" rtl="0" fontAlgn="auto" latinLnBrk="0" hangingPunct="0">
      <a:lnSpc>
        <a:spcPct val="100000"/>
      </a:lnSpc>
      <a:spcBef>
        <a:spcPts val="300"/>
      </a:spcBef>
      <a:spcAft>
        <a:spcPts val="0"/>
      </a:spcAft>
      <a:buClrTx/>
      <a:buSzTx/>
      <a:buFontTx/>
      <a:buNone/>
      <a:tabLst/>
      <a:defRPr kumimoji="0" sz="1800" b="0" i="0" u="none" strike="noStrike" cap="none" spc="0" normalizeH="0" baseline="0">
        <a:ln>
          <a:noFill/>
        </a:ln>
        <a:solidFill>
          <a:srgbClr val="000000"/>
        </a:solidFill>
        <a:effectLst/>
        <a:uFillTx/>
        <a:latin typeface="Montserrat Light"/>
        <a:ea typeface="Montserrat Light"/>
        <a:cs typeface="Montserrat Light"/>
        <a:sym typeface="Montserrat Light"/>
      </a:defRPr>
    </a:lvl5pPr>
    <a:lvl6pPr marL="0" marR="0" indent="2286000" algn="l" defTabSz="457200" rtl="0" fontAlgn="auto" latinLnBrk="0" hangingPunct="0">
      <a:lnSpc>
        <a:spcPct val="100000"/>
      </a:lnSpc>
      <a:spcBef>
        <a:spcPts val="300"/>
      </a:spcBef>
      <a:spcAft>
        <a:spcPts val="0"/>
      </a:spcAft>
      <a:buClrTx/>
      <a:buSzTx/>
      <a:buFontTx/>
      <a:buNone/>
      <a:tabLst/>
      <a:defRPr kumimoji="0" sz="1800" b="0" i="0" u="none" strike="noStrike" cap="none" spc="0" normalizeH="0" baseline="0">
        <a:ln>
          <a:noFill/>
        </a:ln>
        <a:solidFill>
          <a:srgbClr val="000000"/>
        </a:solidFill>
        <a:effectLst/>
        <a:uFillTx/>
        <a:latin typeface="Montserrat Light"/>
        <a:ea typeface="Montserrat Light"/>
        <a:cs typeface="Montserrat Light"/>
        <a:sym typeface="Montserrat Light"/>
      </a:defRPr>
    </a:lvl6pPr>
    <a:lvl7pPr marL="0" marR="0" indent="2743200" algn="l" defTabSz="457200" rtl="0" fontAlgn="auto" latinLnBrk="0" hangingPunct="0">
      <a:lnSpc>
        <a:spcPct val="100000"/>
      </a:lnSpc>
      <a:spcBef>
        <a:spcPts val="300"/>
      </a:spcBef>
      <a:spcAft>
        <a:spcPts val="0"/>
      </a:spcAft>
      <a:buClrTx/>
      <a:buSzTx/>
      <a:buFontTx/>
      <a:buNone/>
      <a:tabLst/>
      <a:defRPr kumimoji="0" sz="1800" b="0" i="0" u="none" strike="noStrike" cap="none" spc="0" normalizeH="0" baseline="0">
        <a:ln>
          <a:noFill/>
        </a:ln>
        <a:solidFill>
          <a:srgbClr val="000000"/>
        </a:solidFill>
        <a:effectLst/>
        <a:uFillTx/>
        <a:latin typeface="Montserrat Light"/>
        <a:ea typeface="Montserrat Light"/>
        <a:cs typeface="Montserrat Light"/>
        <a:sym typeface="Montserrat Light"/>
      </a:defRPr>
    </a:lvl7pPr>
    <a:lvl8pPr marL="0" marR="0" indent="3200400" algn="l" defTabSz="457200" rtl="0" fontAlgn="auto" latinLnBrk="0" hangingPunct="0">
      <a:lnSpc>
        <a:spcPct val="100000"/>
      </a:lnSpc>
      <a:spcBef>
        <a:spcPts val="300"/>
      </a:spcBef>
      <a:spcAft>
        <a:spcPts val="0"/>
      </a:spcAft>
      <a:buClrTx/>
      <a:buSzTx/>
      <a:buFontTx/>
      <a:buNone/>
      <a:tabLst/>
      <a:defRPr kumimoji="0" sz="1800" b="0" i="0" u="none" strike="noStrike" cap="none" spc="0" normalizeH="0" baseline="0">
        <a:ln>
          <a:noFill/>
        </a:ln>
        <a:solidFill>
          <a:srgbClr val="000000"/>
        </a:solidFill>
        <a:effectLst/>
        <a:uFillTx/>
        <a:latin typeface="Montserrat Light"/>
        <a:ea typeface="Montserrat Light"/>
        <a:cs typeface="Montserrat Light"/>
        <a:sym typeface="Montserrat Light"/>
      </a:defRPr>
    </a:lvl8pPr>
    <a:lvl9pPr marL="0" marR="0" indent="3657600" algn="l" defTabSz="457200" rtl="0" fontAlgn="auto" latinLnBrk="0" hangingPunct="0">
      <a:lnSpc>
        <a:spcPct val="100000"/>
      </a:lnSpc>
      <a:spcBef>
        <a:spcPts val="300"/>
      </a:spcBef>
      <a:spcAft>
        <a:spcPts val="0"/>
      </a:spcAft>
      <a:buClrTx/>
      <a:buSzTx/>
      <a:buFontTx/>
      <a:buNone/>
      <a:tabLst/>
      <a:defRPr kumimoji="0" sz="1800" b="0" i="0" u="none" strike="noStrike" cap="none" spc="0" normalizeH="0" baseline="0">
        <a:ln>
          <a:noFill/>
        </a:ln>
        <a:solidFill>
          <a:srgbClr val="000000"/>
        </a:solidFill>
        <a:effectLst/>
        <a:uFillTx/>
        <a:latin typeface="Montserrat Light"/>
        <a:ea typeface="Montserrat Light"/>
        <a:cs typeface="Montserrat Light"/>
        <a:sym typeface="Montserrat Light"/>
      </a:defRPr>
    </a:lvl9pPr>
  </p:defaultTextStyle>
  <p:extLst>
    <p:ext uri="{EFAFB233-063F-42B5-8137-9DF3F51BA10A}">
      <p15:sldGuideLst xmlns:p15="http://schemas.microsoft.com/office/powerpoint/2012/main">
        <p15:guide id="1" orient="horz" userDrawn="1">
          <p15:clr>
            <a:srgbClr val="A4A3A4"/>
          </p15:clr>
        </p15:guide>
        <p15:guide id="2" pos="5534" userDrawn="1">
          <p15:clr>
            <a:srgbClr val="A4A3A4"/>
          </p15:clr>
        </p15:guide>
        <p15:guide id="3" pos="340" userDrawn="1">
          <p15:clr>
            <a:srgbClr val="A4A3A4"/>
          </p15:clr>
        </p15:guide>
        <p15:guide id="4" pos="543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nExMachina" initials="S" lastIdx="6" clrIdx="0"/>
  <p:cmAuthor id="2" name="Joshua Pama" initials="JP" lastIdx="3" clrIdx="1">
    <p:extLst>
      <p:ext uri="{19B8F6BF-5375-455C-9EA6-DF929625EA0E}">
        <p15:presenceInfo xmlns:p15="http://schemas.microsoft.com/office/powerpoint/2012/main" userId="d9bb179d8899ea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9A05"/>
    <a:srgbClr val="FAA70A"/>
    <a:srgbClr val="002C58"/>
    <a:srgbClr val="005DB9"/>
    <a:srgbClr val="5959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54" autoAdjust="0"/>
    <p:restoredTop sz="50000" autoAdjust="0"/>
  </p:normalViewPr>
  <p:slideViewPr>
    <p:cSldViewPr snapToGrid="0" snapToObjects="1">
      <p:cViewPr varScale="1">
        <p:scale>
          <a:sx n="128" d="100"/>
          <a:sy n="128" d="100"/>
        </p:scale>
        <p:origin x="1472" y="176"/>
      </p:cViewPr>
      <p:guideLst>
        <p:guide orient="horz"/>
        <p:guide pos="5534"/>
        <p:guide pos="340"/>
        <p:guide pos="543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57" d="100"/>
          <a:sy n="57" d="100"/>
        </p:scale>
        <p:origin x="2832" y="72"/>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Sun%20Exchange%20Dropbox\4.%20Business%20Development\Business%20Development\Bothaville%20High%20School\Proposals\Project%20Cash%20Flow%20Model\BOTHAVILLE%20HIGH%20SCHOOL%20PROJECT%20MODEL%20vFINAL%20(REV1%20335W%20MODULES).xlsm"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joshu\Sun%20Exchange%20Dropbox\4.%20Bus%20Dev\5.%20Final%20Project%20Documents\49%20-%20SunEx%20PTY%20-%20Knysna%20Primary\1.%20Project%20Financial%20Model%20(locked)\Knysna%20Primary%20School%20PROJECT%20MODEL%20v32_20210329%20-%20Fronius.xlsm"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104330708661"/>
          <c:y val="0.16203703703703701"/>
          <c:w val="0.43923578302712202"/>
          <c:h val="0.73205963837853605"/>
        </c:manualLayout>
      </c:layout>
      <c:pieChart>
        <c:varyColors val="1"/>
        <c:ser>
          <c:idx val="0"/>
          <c:order val="0"/>
          <c:dPt>
            <c:idx val="0"/>
            <c:bubble3D val="0"/>
            <c:spPr>
              <a:solidFill>
                <a:schemeClr val="accent6"/>
              </a:solidFill>
              <a:ln>
                <a:noFill/>
              </a:ln>
              <a:effectLst/>
            </c:spPr>
            <c:extLst>
              <c:ext xmlns:c16="http://schemas.microsoft.com/office/drawing/2014/chart" uri="{C3380CC4-5D6E-409C-BE32-E72D297353CC}">
                <c16:uniqueId val="{00000001-ED6B-4B63-82FA-4241071903E2}"/>
              </c:ext>
            </c:extLst>
          </c:dPt>
          <c:dPt>
            <c:idx val="1"/>
            <c:bubble3D val="0"/>
            <c:spPr>
              <a:solidFill>
                <a:schemeClr val="accent5"/>
              </a:solidFill>
              <a:ln>
                <a:noFill/>
              </a:ln>
              <a:effectLst/>
            </c:spPr>
            <c:extLst>
              <c:ext xmlns:c16="http://schemas.microsoft.com/office/drawing/2014/chart" uri="{C3380CC4-5D6E-409C-BE32-E72D297353CC}">
                <c16:uniqueId val="{00000003-ED6B-4B63-82FA-4241071903E2}"/>
              </c:ext>
            </c:extLst>
          </c:dPt>
          <c:dPt>
            <c:idx val="2"/>
            <c:bubble3D val="0"/>
            <c:spPr>
              <a:solidFill>
                <a:schemeClr val="accent4"/>
              </a:solidFill>
              <a:ln>
                <a:noFill/>
              </a:ln>
              <a:effectLst/>
            </c:spPr>
            <c:extLst>
              <c:ext xmlns:c16="http://schemas.microsoft.com/office/drawing/2014/chart" uri="{C3380CC4-5D6E-409C-BE32-E72D297353CC}">
                <c16:uniqueId val="{00000005-ED6B-4B63-82FA-4241071903E2}"/>
              </c:ext>
            </c:extLst>
          </c:dPt>
          <c:dLbls>
            <c:dLbl>
              <c:idx val="0"/>
              <c:layout>
                <c:manualLayout>
                  <c:x val="-1.7695823079936831E-2"/>
                  <c:y val="-1.1635732725148489E-2"/>
                </c:manualLayout>
              </c:layout>
              <c:tx>
                <c:rich>
                  <a:bodyPr/>
                  <a:lstStyle/>
                  <a:p>
                    <a:r>
                      <a:rPr lang="en-US" dirty="0"/>
                      <a:t>16.51%</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ED6B-4B63-82FA-4241071903E2}"/>
                </c:ext>
              </c:extLst>
            </c:dLbl>
            <c:dLbl>
              <c:idx val="1"/>
              <c:layout>
                <c:manualLayout>
                  <c:x val="-7.1851985934374349E-3"/>
                  <c:y val="-3.0376827411226701E-2"/>
                </c:manualLayout>
              </c:layout>
              <c:tx>
                <c:rich>
                  <a:bodyPr/>
                  <a:lstStyle/>
                  <a:p>
                    <a:r>
                      <a:rPr lang="en-US" dirty="0"/>
                      <a:t>83.49%</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ED6B-4B63-82FA-4241071903E2}"/>
                </c:ext>
              </c:extLst>
            </c:dLbl>
            <c:dLbl>
              <c:idx val="2"/>
              <c:layout>
                <c:manualLayout>
                  <c:x val="-5.2334755030621197E-2"/>
                  <c:y val="-3.649351122776320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D6B-4B63-82FA-4241071903E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CHART!$B$44:$B$45</c:f>
              <c:strCache>
                <c:ptCount val="2"/>
                <c:pt idx="0">
                  <c:v>Service Fee</c:v>
                </c:pt>
                <c:pt idx="1">
                  <c:v>Lease Rental</c:v>
                </c:pt>
              </c:strCache>
            </c:strRef>
          </c:cat>
          <c:val>
            <c:numRef>
              <c:f>CHART!$C$44:$C$45</c:f>
              <c:numCache>
                <c:formatCode>#,##0.00</c:formatCode>
                <c:ptCount val="2"/>
                <c:pt idx="0">
                  <c:v>1172.2551660442205</c:v>
                </c:pt>
                <c:pt idx="1">
                  <c:v>4694.2272339557803</c:v>
                </c:pt>
              </c:numCache>
            </c:numRef>
          </c:val>
          <c:extLst>
            <c:ext xmlns:c16="http://schemas.microsoft.com/office/drawing/2014/chart" uri="{C3380CC4-5D6E-409C-BE32-E72D297353CC}">
              <c16:uniqueId val="{00000006-ED6B-4B63-82FA-4241071903E2}"/>
            </c:ext>
          </c:extLst>
        </c:ser>
        <c:ser>
          <c:idx val="1"/>
          <c:order val="1"/>
          <c:dPt>
            <c:idx val="0"/>
            <c:bubble3D val="0"/>
            <c:spPr>
              <a:solidFill>
                <a:schemeClr val="accent6"/>
              </a:solidFill>
              <a:ln>
                <a:noFill/>
              </a:ln>
              <a:effectLst/>
            </c:spPr>
            <c:extLst>
              <c:ext xmlns:c16="http://schemas.microsoft.com/office/drawing/2014/chart" uri="{C3380CC4-5D6E-409C-BE32-E72D297353CC}">
                <c16:uniqueId val="{00000008-ED6B-4B63-82FA-4241071903E2}"/>
              </c:ext>
            </c:extLst>
          </c:dPt>
          <c:dPt>
            <c:idx val="1"/>
            <c:bubble3D val="0"/>
            <c:spPr>
              <a:solidFill>
                <a:schemeClr val="accent5"/>
              </a:solidFill>
              <a:ln>
                <a:noFill/>
              </a:ln>
              <a:effectLst/>
            </c:spPr>
            <c:extLst>
              <c:ext xmlns:c16="http://schemas.microsoft.com/office/drawing/2014/chart" uri="{C3380CC4-5D6E-409C-BE32-E72D297353CC}">
                <c16:uniqueId val="{0000000A-ED6B-4B63-82FA-4241071903E2}"/>
              </c:ext>
            </c:extLst>
          </c:dPt>
          <c:dPt>
            <c:idx val="2"/>
            <c:bubble3D val="0"/>
            <c:spPr>
              <a:solidFill>
                <a:schemeClr val="accent4"/>
              </a:solidFill>
              <a:ln>
                <a:noFill/>
              </a:ln>
              <a:effectLst/>
            </c:spPr>
            <c:extLst>
              <c:ext xmlns:c16="http://schemas.microsoft.com/office/drawing/2014/chart" uri="{C3380CC4-5D6E-409C-BE32-E72D297353CC}">
                <c16:uniqueId val="{0000000C-ED6B-4B63-82FA-4241071903E2}"/>
              </c:ext>
            </c:extLst>
          </c:dPt>
          <c:cat>
            <c:strRef>
              <c:f>CHART!$B$44:$B$45</c:f>
              <c:strCache>
                <c:ptCount val="2"/>
                <c:pt idx="0">
                  <c:v>Service Fee</c:v>
                </c:pt>
                <c:pt idx="1">
                  <c:v>Lease Rental</c:v>
                </c:pt>
              </c:strCache>
            </c:strRef>
          </c:cat>
          <c:val>
            <c:numRef>
              <c:f>CHART!$D$44:$D$45</c:f>
              <c:numCache>
                <c:formatCode>#,##0.00</c:formatCode>
                <c:ptCount val="2"/>
                <c:pt idx="0">
                  <c:v>1296.120016929746</c:v>
                </c:pt>
                <c:pt idx="1">
                  <c:v>5190.2367830702542</c:v>
                </c:pt>
              </c:numCache>
            </c:numRef>
          </c:val>
          <c:extLst>
            <c:ext xmlns:c16="http://schemas.microsoft.com/office/drawing/2014/chart" uri="{C3380CC4-5D6E-409C-BE32-E72D297353CC}">
              <c16:uniqueId val="{0000000D-ED6B-4B63-82FA-4241071903E2}"/>
            </c:ext>
          </c:extLst>
        </c:ser>
        <c:ser>
          <c:idx val="2"/>
          <c:order val="2"/>
          <c:dPt>
            <c:idx val="0"/>
            <c:bubble3D val="0"/>
            <c:spPr>
              <a:solidFill>
                <a:schemeClr val="accent6"/>
              </a:solidFill>
              <a:ln>
                <a:noFill/>
              </a:ln>
              <a:effectLst/>
            </c:spPr>
            <c:extLst>
              <c:ext xmlns:c16="http://schemas.microsoft.com/office/drawing/2014/chart" uri="{C3380CC4-5D6E-409C-BE32-E72D297353CC}">
                <c16:uniqueId val="{0000000F-ED6B-4B63-82FA-4241071903E2}"/>
              </c:ext>
            </c:extLst>
          </c:dPt>
          <c:dPt>
            <c:idx val="1"/>
            <c:bubble3D val="0"/>
            <c:spPr>
              <a:solidFill>
                <a:schemeClr val="accent5"/>
              </a:solidFill>
              <a:ln>
                <a:noFill/>
              </a:ln>
              <a:effectLst/>
            </c:spPr>
            <c:extLst>
              <c:ext xmlns:c16="http://schemas.microsoft.com/office/drawing/2014/chart" uri="{C3380CC4-5D6E-409C-BE32-E72D297353CC}">
                <c16:uniqueId val="{00000011-ED6B-4B63-82FA-4241071903E2}"/>
              </c:ext>
            </c:extLst>
          </c:dPt>
          <c:dPt>
            <c:idx val="2"/>
            <c:bubble3D val="0"/>
            <c:spPr>
              <a:solidFill>
                <a:schemeClr val="accent4"/>
              </a:solidFill>
              <a:ln>
                <a:noFill/>
              </a:ln>
              <a:effectLst/>
            </c:spPr>
            <c:extLst>
              <c:ext xmlns:c16="http://schemas.microsoft.com/office/drawing/2014/chart" uri="{C3380CC4-5D6E-409C-BE32-E72D297353CC}">
                <c16:uniqueId val="{00000013-ED6B-4B63-82FA-4241071903E2}"/>
              </c:ext>
            </c:extLst>
          </c:dPt>
          <c:cat>
            <c:strRef>
              <c:f>CHART!$B$44:$B$45</c:f>
              <c:strCache>
                <c:ptCount val="2"/>
                <c:pt idx="0">
                  <c:v>Service Fee</c:v>
                </c:pt>
                <c:pt idx="1">
                  <c:v>Lease Rental</c:v>
                </c:pt>
              </c:strCache>
            </c:strRef>
          </c:cat>
          <c:val>
            <c:numRef>
              <c:f>CHART!$E$44:$E$45</c:f>
              <c:numCache>
                <c:formatCode>#,##0.00</c:formatCode>
                <c:ptCount val="2"/>
                <c:pt idx="0">
                  <c:v>1318.3009536095253</c:v>
                </c:pt>
                <c:pt idx="1">
                  <c:v>5279.0590463904755</c:v>
                </c:pt>
              </c:numCache>
            </c:numRef>
          </c:val>
          <c:extLst>
            <c:ext xmlns:c16="http://schemas.microsoft.com/office/drawing/2014/chart" uri="{C3380CC4-5D6E-409C-BE32-E72D297353CC}">
              <c16:uniqueId val="{00000014-ED6B-4B63-82FA-4241071903E2}"/>
            </c:ext>
          </c:extLst>
        </c:ser>
        <c:ser>
          <c:idx val="3"/>
          <c:order val="3"/>
          <c:dPt>
            <c:idx val="0"/>
            <c:bubble3D val="0"/>
            <c:spPr>
              <a:solidFill>
                <a:schemeClr val="accent6"/>
              </a:solidFill>
              <a:ln>
                <a:noFill/>
              </a:ln>
              <a:effectLst/>
            </c:spPr>
            <c:extLst>
              <c:ext xmlns:c16="http://schemas.microsoft.com/office/drawing/2014/chart" uri="{C3380CC4-5D6E-409C-BE32-E72D297353CC}">
                <c16:uniqueId val="{00000016-ED6B-4B63-82FA-4241071903E2}"/>
              </c:ext>
            </c:extLst>
          </c:dPt>
          <c:dPt>
            <c:idx val="1"/>
            <c:bubble3D val="0"/>
            <c:spPr>
              <a:solidFill>
                <a:schemeClr val="accent5"/>
              </a:solidFill>
              <a:ln>
                <a:noFill/>
              </a:ln>
              <a:effectLst/>
            </c:spPr>
            <c:extLst>
              <c:ext xmlns:c16="http://schemas.microsoft.com/office/drawing/2014/chart" uri="{C3380CC4-5D6E-409C-BE32-E72D297353CC}">
                <c16:uniqueId val="{00000018-ED6B-4B63-82FA-4241071903E2}"/>
              </c:ext>
            </c:extLst>
          </c:dPt>
          <c:dPt>
            <c:idx val="2"/>
            <c:bubble3D val="0"/>
            <c:spPr>
              <a:solidFill>
                <a:schemeClr val="accent4"/>
              </a:solidFill>
              <a:ln>
                <a:noFill/>
              </a:ln>
              <a:effectLst/>
            </c:spPr>
            <c:extLst>
              <c:ext xmlns:c16="http://schemas.microsoft.com/office/drawing/2014/chart" uri="{C3380CC4-5D6E-409C-BE32-E72D297353CC}">
                <c16:uniqueId val="{0000001A-ED6B-4B63-82FA-4241071903E2}"/>
              </c:ext>
            </c:extLst>
          </c:dPt>
          <c:cat>
            <c:strRef>
              <c:f>CHART!$B$44:$B$45</c:f>
              <c:strCache>
                <c:ptCount val="2"/>
                <c:pt idx="0">
                  <c:v>Service Fee</c:v>
                </c:pt>
                <c:pt idx="1">
                  <c:v>Lease Rental</c:v>
                </c:pt>
              </c:strCache>
            </c:strRef>
          </c:cat>
          <c:val>
            <c:numRef>
              <c:f>CHART!$F$44:$F$45</c:f>
              <c:numCache>
                <c:formatCode>#,##0.00</c:formatCode>
                <c:ptCount val="2"/>
                <c:pt idx="0">
                  <c:v>1091.7113530920885</c:v>
                </c:pt>
                <c:pt idx="1">
                  <c:v>4371.6942469079113</c:v>
                </c:pt>
              </c:numCache>
            </c:numRef>
          </c:val>
          <c:extLst>
            <c:ext xmlns:c16="http://schemas.microsoft.com/office/drawing/2014/chart" uri="{C3380CC4-5D6E-409C-BE32-E72D297353CC}">
              <c16:uniqueId val="{0000001B-ED6B-4B63-82FA-4241071903E2}"/>
            </c:ext>
          </c:extLst>
        </c:ser>
        <c:ser>
          <c:idx val="4"/>
          <c:order val="4"/>
          <c:dPt>
            <c:idx val="0"/>
            <c:bubble3D val="0"/>
            <c:spPr>
              <a:solidFill>
                <a:schemeClr val="accent6"/>
              </a:solidFill>
              <a:ln>
                <a:noFill/>
              </a:ln>
              <a:effectLst/>
            </c:spPr>
            <c:extLst>
              <c:ext xmlns:c16="http://schemas.microsoft.com/office/drawing/2014/chart" uri="{C3380CC4-5D6E-409C-BE32-E72D297353CC}">
                <c16:uniqueId val="{0000001D-ED6B-4B63-82FA-4241071903E2}"/>
              </c:ext>
            </c:extLst>
          </c:dPt>
          <c:dPt>
            <c:idx val="1"/>
            <c:bubble3D val="0"/>
            <c:spPr>
              <a:solidFill>
                <a:schemeClr val="accent5"/>
              </a:solidFill>
              <a:ln>
                <a:noFill/>
              </a:ln>
              <a:effectLst/>
            </c:spPr>
            <c:extLst>
              <c:ext xmlns:c16="http://schemas.microsoft.com/office/drawing/2014/chart" uri="{C3380CC4-5D6E-409C-BE32-E72D297353CC}">
                <c16:uniqueId val="{0000001F-ED6B-4B63-82FA-4241071903E2}"/>
              </c:ext>
            </c:extLst>
          </c:dPt>
          <c:dPt>
            <c:idx val="2"/>
            <c:bubble3D val="0"/>
            <c:spPr>
              <a:solidFill>
                <a:schemeClr val="accent4"/>
              </a:solidFill>
              <a:ln>
                <a:noFill/>
              </a:ln>
              <a:effectLst/>
            </c:spPr>
            <c:extLst>
              <c:ext xmlns:c16="http://schemas.microsoft.com/office/drawing/2014/chart" uri="{C3380CC4-5D6E-409C-BE32-E72D297353CC}">
                <c16:uniqueId val="{00000021-ED6B-4B63-82FA-4241071903E2}"/>
              </c:ext>
            </c:extLst>
          </c:dPt>
          <c:cat>
            <c:strRef>
              <c:f>CHART!$B$44:$B$45</c:f>
              <c:strCache>
                <c:ptCount val="2"/>
                <c:pt idx="0">
                  <c:v>Service Fee</c:v>
                </c:pt>
                <c:pt idx="1">
                  <c:v>Lease Rental</c:v>
                </c:pt>
              </c:strCache>
            </c:strRef>
          </c:cat>
          <c:val>
            <c:numRef>
              <c:f>CHART!$G$44:$G$45</c:f>
              <c:numCache>
                <c:formatCode>#,##0.00</c:formatCode>
                <c:ptCount val="2"/>
                <c:pt idx="0">
                  <c:v>1305.3326333649889</c:v>
                </c:pt>
                <c:pt idx="1">
                  <c:v>5227.1281666350114</c:v>
                </c:pt>
              </c:numCache>
            </c:numRef>
          </c:val>
          <c:extLst>
            <c:ext xmlns:c16="http://schemas.microsoft.com/office/drawing/2014/chart" uri="{C3380CC4-5D6E-409C-BE32-E72D297353CC}">
              <c16:uniqueId val="{00000022-ED6B-4B63-82FA-4241071903E2}"/>
            </c:ext>
          </c:extLst>
        </c:ser>
        <c:ser>
          <c:idx val="5"/>
          <c:order val="5"/>
          <c:dPt>
            <c:idx val="0"/>
            <c:bubble3D val="0"/>
            <c:spPr>
              <a:solidFill>
                <a:schemeClr val="accent6"/>
              </a:solidFill>
              <a:ln>
                <a:noFill/>
              </a:ln>
              <a:effectLst/>
            </c:spPr>
            <c:extLst>
              <c:ext xmlns:c16="http://schemas.microsoft.com/office/drawing/2014/chart" uri="{C3380CC4-5D6E-409C-BE32-E72D297353CC}">
                <c16:uniqueId val="{00000024-ED6B-4B63-82FA-4241071903E2}"/>
              </c:ext>
            </c:extLst>
          </c:dPt>
          <c:dPt>
            <c:idx val="1"/>
            <c:bubble3D val="0"/>
            <c:spPr>
              <a:solidFill>
                <a:schemeClr val="accent5"/>
              </a:solidFill>
              <a:ln>
                <a:noFill/>
              </a:ln>
              <a:effectLst/>
            </c:spPr>
            <c:extLst>
              <c:ext xmlns:c16="http://schemas.microsoft.com/office/drawing/2014/chart" uri="{C3380CC4-5D6E-409C-BE32-E72D297353CC}">
                <c16:uniqueId val="{00000026-ED6B-4B63-82FA-4241071903E2}"/>
              </c:ext>
            </c:extLst>
          </c:dPt>
          <c:dPt>
            <c:idx val="2"/>
            <c:bubble3D val="0"/>
            <c:spPr>
              <a:solidFill>
                <a:schemeClr val="accent4"/>
              </a:solidFill>
              <a:ln>
                <a:noFill/>
              </a:ln>
              <a:effectLst/>
            </c:spPr>
            <c:extLst>
              <c:ext xmlns:c16="http://schemas.microsoft.com/office/drawing/2014/chart" uri="{C3380CC4-5D6E-409C-BE32-E72D297353CC}">
                <c16:uniqueId val="{00000028-ED6B-4B63-82FA-4241071903E2}"/>
              </c:ext>
            </c:extLst>
          </c:dPt>
          <c:cat>
            <c:strRef>
              <c:f>CHART!$B$44:$B$45</c:f>
              <c:strCache>
                <c:ptCount val="2"/>
                <c:pt idx="0">
                  <c:v>Service Fee</c:v>
                </c:pt>
                <c:pt idx="1">
                  <c:v>Lease Rental</c:v>
                </c:pt>
              </c:strCache>
            </c:strRef>
          </c:cat>
          <c:val>
            <c:numRef>
              <c:f>CHART!$H$44:$H$45</c:f>
              <c:numCache>
                <c:formatCode>#,##0.00</c:formatCode>
                <c:ptCount val="2"/>
                <c:pt idx="0">
                  <c:v>1161.6511455927991</c:v>
                </c:pt>
                <c:pt idx="1">
                  <c:v>4651.764054407201</c:v>
                </c:pt>
              </c:numCache>
            </c:numRef>
          </c:val>
          <c:extLst>
            <c:ext xmlns:c16="http://schemas.microsoft.com/office/drawing/2014/chart" uri="{C3380CC4-5D6E-409C-BE32-E72D297353CC}">
              <c16:uniqueId val="{00000029-ED6B-4B63-82FA-4241071903E2}"/>
            </c:ext>
          </c:extLst>
        </c:ser>
        <c:ser>
          <c:idx val="6"/>
          <c:order val="6"/>
          <c:dPt>
            <c:idx val="0"/>
            <c:bubble3D val="0"/>
            <c:spPr>
              <a:solidFill>
                <a:schemeClr val="accent6"/>
              </a:solidFill>
              <a:ln>
                <a:noFill/>
              </a:ln>
              <a:effectLst/>
            </c:spPr>
            <c:extLst>
              <c:ext xmlns:c16="http://schemas.microsoft.com/office/drawing/2014/chart" uri="{C3380CC4-5D6E-409C-BE32-E72D297353CC}">
                <c16:uniqueId val="{0000002B-ED6B-4B63-82FA-4241071903E2}"/>
              </c:ext>
            </c:extLst>
          </c:dPt>
          <c:dPt>
            <c:idx val="1"/>
            <c:bubble3D val="0"/>
            <c:spPr>
              <a:solidFill>
                <a:schemeClr val="accent5"/>
              </a:solidFill>
              <a:ln>
                <a:noFill/>
              </a:ln>
              <a:effectLst/>
            </c:spPr>
            <c:extLst>
              <c:ext xmlns:c16="http://schemas.microsoft.com/office/drawing/2014/chart" uri="{C3380CC4-5D6E-409C-BE32-E72D297353CC}">
                <c16:uniqueId val="{0000002D-ED6B-4B63-82FA-4241071903E2}"/>
              </c:ext>
            </c:extLst>
          </c:dPt>
          <c:dPt>
            <c:idx val="2"/>
            <c:bubble3D val="0"/>
            <c:spPr>
              <a:solidFill>
                <a:schemeClr val="accent4"/>
              </a:solidFill>
              <a:ln>
                <a:noFill/>
              </a:ln>
              <a:effectLst/>
            </c:spPr>
            <c:extLst>
              <c:ext xmlns:c16="http://schemas.microsoft.com/office/drawing/2014/chart" uri="{C3380CC4-5D6E-409C-BE32-E72D297353CC}">
                <c16:uniqueId val="{0000002F-ED6B-4B63-82FA-4241071903E2}"/>
              </c:ext>
            </c:extLst>
          </c:dPt>
          <c:cat>
            <c:strRef>
              <c:f>CHART!$B$44:$B$45</c:f>
              <c:strCache>
                <c:ptCount val="2"/>
                <c:pt idx="0">
                  <c:v>Service Fee</c:v>
                </c:pt>
                <c:pt idx="1">
                  <c:v>Lease Rental</c:v>
                </c:pt>
              </c:strCache>
            </c:strRef>
          </c:cat>
          <c:val>
            <c:numRef>
              <c:f>CHART!$I$44:$I$45</c:f>
              <c:numCache>
                <c:formatCode>#,##0.00</c:formatCode>
                <c:ptCount val="2"/>
                <c:pt idx="0">
                  <c:v>1281.8771488657023</c:v>
                </c:pt>
                <c:pt idx="1">
                  <c:v>5133.2020511342971</c:v>
                </c:pt>
              </c:numCache>
            </c:numRef>
          </c:val>
          <c:extLst>
            <c:ext xmlns:c16="http://schemas.microsoft.com/office/drawing/2014/chart" uri="{C3380CC4-5D6E-409C-BE32-E72D297353CC}">
              <c16:uniqueId val="{00000030-ED6B-4B63-82FA-4241071903E2}"/>
            </c:ext>
          </c:extLst>
        </c:ser>
        <c:ser>
          <c:idx val="7"/>
          <c:order val="7"/>
          <c:dPt>
            <c:idx val="0"/>
            <c:bubble3D val="0"/>
            <c:spPr>
              <a:solidFill>
                <a:schemeClr val="accent6"/>
              </a:solidFill>
              <a:ln>
                <a:noFill/>
              </a:ln>
              <a:effectLst/>
            </c:spPr>
            <c:extLst>
              <c:ext xmlns:c16="http://schemas.microsoft.com/office/drawing/2014/chart" uri="{C3380CC4-5D6E-409C-BE32-E72D297353CC}">
                <c16:uniqueId val="{00000032-ED6B-4B63-82FA-4241071903E2}"/>
              </c:ext>
            </c:extLst>
          </c:dPt>
          <c:dPt>
            <c:idx val="1"/>
            <c:bubble3D val="0"/>
            <c:spPr>
              <a:solidFill>
                <a:schemeClr val="accent5"/>
              </a:solidFill>
              <a:ln>
                <a:noFill/>
              </a:ln>
              <a:effectLst/>
            </c:spPr>
            <c:extLst>
              <c:ext xmlns:c16="http://schemas.microsoft.com/office/drawing/2014/chart" uri="{C3380CC4-5D6E-409C-BE32-E72D297353CC}">
                <c16:uniqueId val="{00000034-ED6B-4B63-82FA-4241071903E2}"/>
              </c:ext>
            </c:extLst>
          </c:dPt>
          <c:dPt>
            <c:idx val="2"/>
            <c:bubble3D val="0"/>
            <c:spPr>
              <a:solidFill>
                <a:schemeClr val="accent4"/>
              </a:solidFill>
              <a:ln>
                <a:noFill/>
              </a:ln>
              <a:effectLst/>
            </c:spPr>
            <c:extLst>
              <c:ext xmlns:c16="http://schemas.microsoft.com/office/drawing/2014/chart" uri="{C3380CC4-5D6E-409C-BE32-E72D297353CC}">
                <c16:uniqueId val="{00000036-ED6B-4B63-82FA-4241071903E2}"/>
              </c:ext>
            </c:extLst>
          </c:dPt>
          <c:cat>
            <c:strRef>
              <c:f>CHART!$B$44:$B$45</c:f>
              <c:strCache>
                <c:ptCount val="2"/>
                <c:pt idx="0">
                  <c:v>Service Fee</c:v>
                </c:pt>
                <c:pt idx="1">
                  <c:v>Lease Rental</c:v>
                </c:pt>
              </c:strCache>
            </c:strRef>
          </c:cat>
          <c:val>
            <c:numRef>
              <c:f>CHART!$J$44:$J$45</c:f>
              <c:numCache>
                <c:formatCode>#,##0.00</c:formatCode>
                <c:ptCount val="2"/>
                <c:pt idx="0">
                  <c:v>1464.4690325434399</c:v>
                </c:pt>
                <c:pt idx="1">
                  <c:v>5864.380567456561</c:v>
                </c:pt>
              </c:numCache>
            </c:numRef>
          </c:val>
          <c:extLst>
            <c:ext xmlns:c16="http://schemas.microsoft.com/office/drawing/2014/chart" uri="{C3380CC4-5D6E-409C-BE32-E72D297353CC}">
              <c16:uniqueId val="{00000037-ED6B-4B63-82FA-4241071903E2}"/>
            </c:ext>
          </c:extLst>
        </c:ser>
        <c:ser>
          <c:idx val="8"/>
          <c:order val="8"/>
          <c:dPt>
            <c:idx val="0"/>
            <c:bubble3D val="0"/>
            <c:spPr>
              <a:solidFill>
                <a:schemeClr val="accent6"/>
              </a:solidFill>
              <a:ln>
                <a:noFill/>
              </a:ln>
              <a:effectLst/>
            </c:spPr>
            <c:extLst>
              <c:ext xmlns:c16="http://schemas.microsoft.com/office/drawing/2014/chart" uri="{C3380CC4-5D6E-409C-BE32-E72D297353CC}">
                <c16:uniqueId val="{00000039-ED6B-4B63-82FA-4241071903E2}"/>
              </c:ext>
            </c:extLst>
          </c:dPt>
          <c:dPt>
            <c:idx val="1"/>
            <c:bubble3D val="0"/>
            <c:spPr>
              <a:solidFill>
                <a:schemeClr val="accent5"/>
              </a:solidFill>
              <a:ln>
                <a:noFill/>
              </a:ln>
              <a:effectLst/>
            </c:spPr>
            <c:extLst>
              <c:ext xmlns:c16="http://schemas.microsoft.com/office/drawing/2014/chart" uri="{C3380CC4-5D6E-409C-BE32-E72D297353CC}">
                <c16:uniqueId val="{0000003B-ED6B-4B63-82FA-4241071903E2}"/>
              </c:ext>
            </c:extLst>
          </c:dPt>
          <c:dPt>
            <c:idx val="2"/>
            <c:bubble3D val="0"/>
            <c:spPr>
              <a:solidFill>
                <a:schemeClr val="accent4"/>
              </a:solidFill>
              <a:ln>
                <a:noFill/>
              </a:ln>
              <a:effectLst/>
            </c:spPr>
            <c:extLst>
              <c:ext xmlns:c16="http://schemas.microsoft.com/office/drawing/2014/chart" uri="{C3380CC4-5D6E-409C-BE32-E72D297353CC}">
                <c16:uniqueId val="{0000003D-ED6B-4B63-82FA-4241071903E2}"/>
              </c:ext>
            </c:extLst>
          </c:dPt>
          <c:cat>
            <c:strRef>
              <c:f>CHART!$B$44:$B$45</c:f>
              <c:strCache>
                <c:ptCount val="2"/>
                <c:pt idx="0">
                  <c:v>Service Fee</c:v>
                </c:pt>
                <c:pt idx="1">
                  <c:v>Lease Rental</c:v>
                </c:pt>
              </c:strCache>
            </c:strRef>
          </c:cat>
          <c:val>
            <c:numRef>
              <c:f>CHART!$K$44:$K$45</c:f>
              <c:numCache>
                <c:formatCode>#,##0.00</c:formatCode>
                <c:ptCount val="2"/>
                <c:pt idx="0">
                  <c:v>1470.0183430923385</c:v>
                </c:pt>
                <c:pt idx="1">
                  <c:v>5886.6024569076617</c:v>
                </c:pt>
              </c:numCache>
            </c:numRef>
          </c:val>
          <c:extLst>
            <c:ext xmlns:c16="http://schemas.microsoft.com/office/drawing/2014/chart" uri="{C3380CC4-5D6E-409C-BE32-E72D297353CC}">
              <c16:uniqueId val="{0000003E-ED6B-4B63-82FA-4241071903E2}"/>
            </c:ext>
          </c:extLst>
        </c:ser>
        <c:ser>
          <c:idx val="9"/>
          <c:order val="9"/>
          <c:dPt>
            <c:idx val="0"/>
            <c:bubble3D val="0"/>
            <c:spPr>
              <a:solidFill>
                <a:schemeClr val="accent6"/>
              </a:solidFill>
              <a:ln>
                <a:noFill/>
              </a:ln>
              <a:effectLst/>
            </c:spPr>
            <c:extLst>
              <c:ext xmlns:c16="http://schemas.microsoft.com/office/drawing/2014/chart" uri="{C3380CC4-5D6E-409C-BE32-E72D297353CC}">
                <c16:uniqueId val="{00000040-ED6B-4B63-82FA-4241071903E2}"/>
              </c:ext>
            </c:extLst>
          </c:dPt>
          <c:dPt>
            <c:idx val="1"/>
            <c:bubble3D val="0"/>
            <c:spPr>
              <a:solidFill>
                <a:schemeClr val="accent5"/>
              </a:solidFill>
              <a:ln>
                <a:noFill/>
              </a:ln>
              <a:effectLst/>
            </c:spPr>
            <c:extLst>
              <c:ext xmlns:c16="http://schemas.microsoft.com/office/drawing/2014/chart" uri="{C3380CC4-5D6E-409C-BE32-E72D297353CC}">
                <c16:uniqueId val="{00000042-ED6B-4B63-82FA-4241071903E2}"/>
              </c:ext>
            </c:extLst>
          </c:dPt>
          <c:dPt>
            <c:idx val="2"/>
            <c:bubble3D val="0"/>
            <c:spPr>
              <a:solidFill>
                <a:schemeClr val="accent4"/>
              </a:solidFill>
              <a:ln>
                <a:noFill/>
              </a:ln>
              <a:effectLst/>
            </c:spPr>
            <c:extLst>
              <c:ext xmlns:c16="http://schemas.microsoft.com/office/drawing/2014/chart" uri="{C3380CC4-5D6E-409C-BE32-E72D297353CC}">
                <c16:uniqueId val="{00000044-ED6B-4B63-82FA-4241071903E2}"/>
              </c:ext>
            </c:extLst>
          </c:dPt>
          <c:cat>
            <c:strRef>
              <c:f>CHART!$B$44:$B$45</c:f>
              <c:strCache>
                <c:ptCount val="2"/>
                <c:pt idx="0">
                  <c:v>Service Fee</c:v>
                </c:pt>
                <c:pt idx="1">
                  <c:v>Lease Rental</c:v>
                </c:pt>
              </c:strCache>
            </c:strRef>
          </c:cat>
          <c:val>
            <c:numRef>
              <c:f>CHART!$L$44:$L$45</c:f>
              <c:numCache>
                <c:formatCode>#,##0.00</c:formatCode>
                <c:ptCount val="2"/>
                <c:pt idx="0">
                  <c:v>1471.0809192062559</c:v>
                </c:pt>
                <c:pt idx="1">
                  <c:v>5890.8574807937448</c:v>
                </c:pt>
              </c:numCache>
            </c:numRef>
          </c:val>
          <c:extLst>
            <c:ext xmlns:c16="http://schemas.microsoft.com/office/drawing/2014/chart" uri="{C3380CC4-5D6E-409C-BE32-E72D297353CC}">
              <c16:uniqueId val="{00000045-ED6B-4B63-82FA-4241071903E2}"/>
            </c:ext>
          </c:extLst>
        </c:ser>
        <c:ser>
          <c:idx val="10"/>
          <c:order val="10"/>
          <c:dPt>
            <c:idx val="0"/>
            <c:bubble3D val="0"/>
            <c:spPr>
              <a:solidFill>
                <a:schemeClr val="accent6"/>
              </a:solidFill>
              <a:ln>
                <a:noFill/>
              </a:ln>
              <a:effectLst/>
            </c:spPr>
            <c:extLst>
              <c:ext xmlns:c16="http://schemas.microsoft.com/office/drawing/2014/chart" uri="{C3380CC4-5D6E-409C-BE32-E72D297353CC}">
                <c16:uniqueId val="{00000047-ED6B-4B63-82FA-4241071903E2}"/>
              </c:ext>
            </c:extLst>
          </c:dPt>
          <c:dPt>
            <c:idx val="1"/>
            <c:bubble3D val="0"/>
            <c:spPr>
              <a:solidFill>
                <a:schemeClr val="accent5"/>
              </a:solidFill>
              <a:ln>
                <a:noFill/>
              </a:ln>
              <a:effectLst/>
            </c:spPr>
            <c:extLst>
              <c:ext xmlns:c16="http://schemas.microsoft.com/office/drawing/2014/chart" uri="{C3380CC4-5D6E-409C-BE32-E72D297353CC}">
                <c16:uniqueId val="{00000049-ED6B-4B63-82FA-4241071903E2}"/>
              </c:ext>
            </c:extLst>
          </c:dPt>
          <c:dPt>
            <c:idx val="2"/>
            <c:bubble3D val="0"/>
            <c:spPr>
              <a:solidFill>
                <a:schemeClr val="accent4"/>
              </a:solidFill>
              <a:ln>
                <a:noFill/>
              </a:ln>
              <a:effectLst/>
            </c:spPr>
            <c:extLst>
              <c:ext xmlns:c16="http://schemas.microsoft.com/office/drawing/2014/chart" uri="{C3380CC4-5D6E-409C-BE32-E72D297353CC}">
                <c16:uniqueId val="{0000004B-ED6B-4B63-82FA-4241071903E2}"/>
              </c:ext>
            </c:extLst>
          </c:dPt>
          <c:cat>
            <c:strRef>
              <c:f>CHART!$B$44:$B$45</c:f>
              <c:strCache>
                <c:ptCount val="2"/>
                <c:pt idx="0">
                  <c:v>Service Fee</c:v>
                </c:pt>
                <c:pt idx="1">
                  <c:v>Lease Rental</c:v>
                </c:pt>
              </c:strCache>
            </c:strRef>
          </c:cat>
          <c:val>
            <c:numRef>
              <c:f>CHART!$M$44:$M$45</c:f>
              <c:numCache>
                <c:formatCode>#,##0.00</c:formatCode>
                <c:ptCount val="2"/>
                <c:pt idx="0">
                  <c:v>1421.6181369827</c:v>
                </c:pt>
                <c:pt idx="1">
                  <c:v>5692.7866630173012</c:v>
                </c:pt>
              </c:numCache>
            </c:numRef>
          </c:val>
          <c:extLst>
            <c:ext xmlns:c16="http://schemas.microsoft.com/office/drawing/2014/chart" uri="{C3380CC4-5D6E-409C-BE32-E72D297353CC}">
              <c16:uniqueId val="{0000004C-ED6B-4B63-82FA-4241071903E2}"/>
            </c:ext>
          </c:extLst>
        </c:ser>
        <c:ser>
          <c:idx val="11"/>
          <c:order val="11"/>
          <c:dPt>
            <c:idx val="0"/>
            <c:bubble3D val="0"/>
            <c:spPr>
              <a:solidFill>
                <a:schemeClr val="accent6"/>
              </a:solidFill>
              <a:ln>
                <a:noFill/>
              </a:ln>
              <a:effectLst/>
            </c:spPr>
            <c:extLst>
              <c:ext xmlns:c16="http://schemas.microsoft.com/office/drawing/2014/chart" uri="{C3380CC4-5D6E-409C-BE32-E72D297353CC}">
                <c16:uniqueId val="{0000004E-ED6B-4B63-82FA-4241071903E2}"/>
              </c:ext>
            </c:extLst>
          </c:dPt>
          <c:dPt>
            <c:idx val="1"/>
            <c:bubble3D val="0"/>
            <c:spPr>
              <a:solidFill>
                <a:schemeClr val="accent5"/>
              </a:solidFill>
              <a:ln>
                <a:noFill/>
              </a:ln>
              <a:effectLst/>
            </c:spPr>
            <c:extLst>
              <c:ext xmlns:c16="http://schemas.microsoft.com/office/drawing/2014/chart" uri="{C3380CC4-5D6E-409C-BE32-E72D297353CC}">
                <c16:uniqueId val="{00000050-ED6B-4B63-82FA-4241071903E2}"/>
              </c:ext>
            </c:extLst>
          </c:dPt>
          <c:dPt>
            <c:idx val="2"/>
            <c:bubble3D val="0"/>
            <c:spPr>
              <a:solidFill>
                <a:schemeClr val="accent4"/>
              </a:solidFill>
              <a:ln>
                <a:noFill/>
              </a:ln>
              <a:effectLst/>
            </c:spPr>
            <c:extLst>
              <c:ext xmlns:c16="http://schemas.microsoft.com/office/drawing/2014/chart" uri="{C3380CC4-5D6E-409C-BE32-E72D297353CC}">
                <c16:uniqueId val="{00000052-ED6B-4B63-82FA-4241071903E2}"/>
              </c:ext>
            </c:extLst>
          </c:dPt>
          <c:cat>
            <c:strRef>
              <c:f>CHART!$B$44:$B$45</c:f>
              <c:strCache>
                <c:ptCount val="2"/>
                <c:pt idx="0">
                  <c:v>Service Fee</c:v>
                </c:pt>
                <c:pt idx="1">
                  <c:v>Lease Rental</c:v>
                </c:pt>
              </c:strCache>
            </c:strRef>
          </c:cat>
          <c:val>
            <c:numRef>
              <c:f>CHART!$N$44:$N$45</c:f>
              <c:numCache>
                <c:formatCode>#,##0.00</c:formatCode>
                <c:ptCount val="2"/>
                <c:pt idx="0">
                  <c:v>1217.3779634751265</c:v>
                </c:pt>
                <c:pt idx="1">
                  <c:v>4874.9188365248747</c:v>
                </c:pt>
              </c:numCache>
            </c:numRef>
          </c:val>
          <c:extLst>
            <c:ext xmlns:c16="http://schemas.microsoft.com/office/drawing/2014/chart" uri="{C3380CC4-5D6E-409C-BE32-E72D297353CC}">
              <c16:uniqueId val="{00000053-ED6B-4B63-82FA-4241071903E2}"/>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65253105861767302"/>
          <c:y val="0.39409667541557297"/>
          <c:w val="0.26716010498687698"/>
          <c:h val="0.27719962088072297"/>
        </c:manualLayout>
      </c:layout>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Estimated Lease</a:t>
            </a:r>
            <a:r>
              <a:rPr lang="en-US" sz="1800" b="1" baseline="0"/>
              <a:t> Rental Per Cell &amp; Annual Return</a:t>
            </a:r>
            <a:endParaRPr lang="en-US" sz="1800" b="1"/>
          </a:p>
        </c:rich>
      </c:tx>
      <c:layout>
        <c:manualLayout>
          <c:xMode val="edge"/>
          <c:yMode val="edge"/>
          <c:x val="0.1636431969735572"/>
          <c:y val="1.4826073810499428E-2"/>
        </c:manualLayout>
      </c:layout>
      <c:overlay val="0"/>
      <c:spPr>
        <a:solidFill>
          <a:schemeClr val="bg1"/>
        </a:solid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6165489120931194E-2"/>
          <c:y val="4.31499419821307E-2"/>
          <c:w val="0.78012643844474805"/>
          <c:h val="0.85032235239931397"/>
        </c:manualLayout>
      </c:layout>
      <c:barChart>
        <c:barDir val="col"/>
        <c:grouping val="clustered"/>
        <c:varyColors val="0"/>
        <c:ser>
          <c:idx val="1"/>
          <c:order val="0"/>
          <c:tx>
            <c:strRef>
              <c:f>CHART!$R$29</c:f>
              <c:strCache>
                <c:ptCount val="1"/>
                <c:pt idx="0">
                  <c:v>Solar lease rental per cell</c:v>
                </c:pt>
              </c:strCache>
            </c:strRef>
          </c:tx>
          <c:spPr>
            <a:solidFill>
              <a:schemeClr val="accent2"/>
            </a:solidFill>
            <a:ln>
              <a:noFill/>
            </a:ln>
            <a:effectLst/>
          </c:spPr>
          <c:invertIfNegative val="0"/>
          <c:cat>
            <c:numRef>
              <c:f>CHART!$Q$30:$Q$49</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CHART!$R$30:$R$49</c:f>
              <c:numCache>
                <c:formatCode>_(* #,##0.00_);_(* \(#,##0.00\);_(* "-"??_);_(@_)</c:formatCode>
                <c:ptCount val="20"/>
                <c:pt idx="0">
                  <c:v>5.4728125051877967</c:v>
                </c:pt>
                <c:pt idx="1">
                  <c:v>5.7174178927631774</c:v>
                </c:pt>
                <c:pt idx="2">
                  <c:v>6.0810320953520529</c:v>
                </c:pt>
                <c:pt idx="3">
                  <c:v>6.4677712978629547</c:v>
                </c:pt>
                <c:pt idx="4">
                  <c:v>6.8791061953831125</c:v>
                </c:pt>
                <c:pt idx="5">
                  <c:v>7.3166010157152961</c:v>
                </c:pt>
                <c:pt idx="6">
                  <c:v>7.7819194678364347</c:v>
                </c:pt>
                <c:pt idx="7">
                  <c:v>8.2768310686641069</c:v>
                </c:pt>
                <c:pt idx="8">
                  <c:v>8.8032178721903094</c:v>
                </c:pt>
                <c:pt idx="9">
                  <c:v>9.3630816265722068</c:v>
                </c:pt>
                <c:pt idx="10">
                  <c:v>9.9585513863968131</c:v>
                </c:pt>
                <c:pt idx="11">
                  <c:v>10.591891609067682</c:v>
                </c:pt>
                <c:pt idx="12">
                  <c:v>11.265510766102503</c:v>
                </c:pt>
                <c:pt idx="13">
                  <c:v>11.981970502088853</c:v>
                </c:pt>
                <c:pt idx="14">
                  <c:v>12.74399537612773</c:v>
                </c:pt>
                <c:pt idx="15">
                  <c:v>13.55448322280977</c:v>
                </c:pt>
                <c:pt idx="16">
                  <c:v>14.416516172124989</c:v>
                </c:pt>
                <c:pt idx="17">
                  <c:v>15.33337237021259</c:v>
                </c:pt>
                <c:pt idx="18">
                  <c:v>16.308538445522608</c:v>
                </c:pt>
                <c:pt idx="19">
                  <c:v>17.345722767795891</c:v>
                </c:pt>
              </c:numCache>
            </c:numRef>
          </c:val>
          <c:extLst>
            <c:ext xmlns:c16="http://schemas.microsoft.com/office/drawing/2014/chart" uri="{C3380CC4-5D6E-409C-BE32-E72D297353CC}">
              <c16:uniqueId val="{00000000-8020-4726-ADC7-63A2923FA699}"/>
            </c:ext>
          </c:extLst>
        </c:ser>
        <c:dLbls>
          <c:showLegendKey val="0"/>
          <c:showVal val="0"/>
          <c:showCatName val="0"/>
          <c:showSerName val="0"/>
          <c:showPercent val="0"/>
          <c:showBubbleSize val="0"/>
        </c:dLbls>
        <c:gapWidth val="15"/>
        <c:overlap val="73"/>
        <c:axId val="500138480"/>
        <c:axId val="500142512"/>
      </c:barChart>
      <c:lineChart>
        <c:grouping val="standard"/>
        <c:varyColors val="0"/>
        <c:ser>
          <c:idx val="2"/>
          <c:order val="1"/>
          <c:tx>
            <c:strRef>
              <c:f>CHART!$S$29</c:f>
              <c:strCache>
                <c:ptCount val="1"/>
                <c:pt idx="0">
                  <c:v> % of cell price </c:v>
                </c:pt>
              </c:strCache>
            </c:strRef>
          </c:tx>
          <c:spPr>
            <a:ln w="57150" cap="rnd">
              <a:solidFill>
                <a:schemeClr val="accent3">
                  <a:lumMod val="50000"/>
                </a:schemeClr>
              </a:solidFill>
              <a:round/>
            </a:ln>
            <a:effectLst/>
          </c:spPr>
          <c:marker>
            <c:symbol val="none"/>
          </c:marker>
          <c:cat>
            <c:numRef>
              <c:f>CHART!$Q$30:$Q$49</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CHART!$S$30:$S$49</c:f>
              <c:numCache>
                <c:formatCode>0.00%</c:formatCode>
                <c:ptCount val="20"/>
                <c:pt idx="0">
                  <c:v>8.168376873414622E-2</c:v>
                </c:pt>
                <c:pt idx="1">
                  <c:v>8.5334595414375783E-2</c:v>
                </c:pt>
                <c:pt idx="2">
                  <c:v>9.0761673064956014E-2</c:v>
                </c:pt>
                <c:pt idx="3">
                  <c:v>9.6533899968103798E-2</c:v>
                </c:pt>
                <c:pt idx="4">
                  <c:v>0.10267322679676287</c:v>
                </c:pt>
                <c:pt idx="5">
                  <c:v>0.10920300023455666</c:v>
                </c:pt>
                <c:pt idx="6">
                  <c:v>0.11614805175875276</c:v>
                </c:pt>
                <c:pt idx="7">
                  <c:v>0.12353479206961354</c:v>
                </c:pt>
                <c:pt idx="8">
                  <c:v>0.13139131152522851</c:v>
                </c:pt>
                <c:pt idx="9">
                  <c:v>0.13974748696376427</c:v>
                </c:pt>
                <c:pt idx="10">
                  <c:v>0.14863509531935543</c:v>
                </c:pt>
                <c:pt idx="11">
                  <c:v>0.15808793446369673</c:v>
                </c:pt>
                <c:pt idx="12">
                  <c:v>0.16814195173287319</c:v>
                </c:pt>
                <c:pt idx="13">
                  <c:v>0.17883538062819182</c:v>
                </c:pt>
                <c:pt idx="14">
                  <c:v>0.19020888621086163</c:v>
                </c:pt>
                <c:pt idx="15">
                  <c:v>0.2023057197434294</c:v>
                </c:pt>
                <c:pt idx="16">
                  <c:v>0.21517188316604463</c:v>
                </c:pt>
                <c:pt idx="17">
                  <c:v>0.22885630403302373</c:v>
                </c:pt>
                <c:pt idx="18">
                  <c:v>0.2434110215749643</c:v>
                </c:pt>
                <c:pt idx="19">
                  <c:v>0.25889138459396854</c:v>
                </c:pt>
              </c:numCache>
            </c:numRef>
          </c:val>
          <c:smooth val="0"/>
          <c:extLst>
            <c:ext xmlns:c16="http://schemas.microsoft.com/office/drawing/2014/chart" uri="{C3380CC4-5D6E-409C-BE32-E72D297353CC}">
              <c16:uniqueId val="{00000001-8020-4726-ADC7-63A2923FA699}"/>
            </c:ext>
          </c:extLst>
        </c:ser>
        <c:dLbls>
          <c:showLegendKey val="0"/>
          <c:showVal val="0"/>
          <c:showCatName val="0"/>
          <c:showSerName val="0"/>
          <c:showPercent val="0"/>
          <c:showBubbleSize val="0"/>
        </c:dLbls>
        <c:marker val="1"/>
        <c:smooth val="0"/>
        <c:axId val="500150816"/>
        <c:axId val="500147056"/>
      </c:lineChart>
      <c:catAx>
        <c:axId val="5001384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Project 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0142512"/>
        <c:crosses val="autoZero"/>
        <c:auto val="1"/>
        <c:lblAlgn val="ctr"/>
        <c:lblOffset val="100"/>
        <c:noMultiLvlLbl val="0"/>
      </c:catAx>
      <c:valAx>
        <c:axId val="500142512"/>
        <c:scaling>
          <c:orientation val="minMax"/>
          <c:max val="2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South Afrca Rand Per Solar Cell </a:t>
                </a:r>
              </a:p>
            </c:rich>
          </c:tx>
          <c:layout>
            <c:manualLayout>
              <c:xMode val="edge"/>
              <c:yMode val="edge"/>
              <c:x val="1.6734352481452461E-3"/>
              <c:y val="0.3015041365518317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0138480"/>
        <c:crosses val="autoZero"/>
        <c:crossBetween val="between"/>
      </c:valAx>
      <c:valAx>
        <c:axId val="50014705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Solar Cell Purchase Price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0150816"/>
        <c:crosses val="max"/>
        <c:crossBetween val="between"/>
      </c:valAx>
      <c:catAx>
        <c:axId val="500150816"/>
        <c:scaling>
          <c:orientation val="minMax"/>
        </c:scaling>
        <c:delete val="1"/>
        <c:axPos val="b"/>
        <c:numFmt formatCode="General" sourceLinked="1"/>
        <c:majorTickMark val="out"/>
        <c:minorTickMark val="none"/>
        <c:tickLblPos val="nextTo"/>
        <c:crossAx val="50014705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FBEA02-24D7-418D-8737-BE0F0FBF7E8E}" type="datetimeFigureOut">
              <a:rPr lang="en-US" smtClean="0"/>
              <a:t>4/15/21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5675A8-4A24-43B3-B7B6-D5D056552D37}" type="slidenum">
              <a:rPr lang="en-US" smtClean="0"/>
              <a:t>‹#›</a:t>
            </a:fld>
            <a:endParaRPr lang="en-US"/>
          </a:p>
        </p:txBody>
      </p:sp>
    </p:spTree>
    <p:extLst>
      <p:ext uri="{BB962C8B-B14F-4D97-AF65-F5344CB8AC3E}">
        <p14:creationId xmlns:p14="http://schemas.microsoft.com/office/powerpoint/2010/main" val="9330928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xfrm>
            <a:off x="1143000" y="685800"/>
            <a:ext cx="4572000" cy="3429000"/>
          </a:xfrm>
          <a:prstGeom prst="rect">
            <a:avLst/>
          </a:prstGeom>
        </p:spPr>
        <p:txBody>
          <a:bodyPr/>
          <a:lstStyle/>
          <a:p>
            <a:endParaRPr/>
          </a:p>
        </p:txBody>
      </p:sp>
      <p:sp>
        <p:nvSpPr>
          <p:cNvPr id="114" name="Shape 11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31945599"/>
      </p:ext>
    </p:extLst>
  </p:cSld>
  <p:clrMap bg1="lt1" tx1="dk1" bg2="lt2" tx2="dk2" accent1="accent1" accent2="accent2" accent3="accent3" accent4="accent4" accent5="accent5" accent6="accent6" hlink="hlink" folHlink="folHlink"/>
  <p:hf hdr="0" ftr="0" dt="0"/>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2162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2604028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2687004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1245667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2125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2910170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1881273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4018209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2777692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2805449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1751941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1124998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3520209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592194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1104490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3414732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1837731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1168695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1082884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218210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4246291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678664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1572907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4006704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14016313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780290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33487055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36607361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2797960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28493765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3003606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20283763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1164396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14839299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4317243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41013360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37752850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11347256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41394048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2639707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122884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15100514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17539711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152696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22241638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33840524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25781773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2531284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2432665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2296051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995017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3394920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ooter">
    <p:spTree>
      <p:nvGrpSpPr>
        <p:cNvPr id="1" name=""/>
        <p:cNvGrpSpPr/>
        <p:nvPr/>
      </p:nvGrpSpPr>
      <p:grpSpPr>
        <a:xfrm>
          <a:off x="0" y="0"/>
          <a:ext cx="0" cy="0"/>
          <a:chOff x="0" y="0"/>
          <a:chExt cx="0" cy="0"/>
        </a:xfrm>
      </p:grpSpPr>
      <p:sp>
        <p:nvSpPr>
          <p:cNvPr id="16" name="Shape 16"/>
          <p:cNvSpPr>
            <a:spLocks noGrp="1"/>
          </p:cNvSpPr>
          <p:nvPr>
            <p:ph type="sldNum" sz="quarter" idx="2"/>
          </p:nvPr>
        </p:nvSpPr>
        <p:spPr>
          <a:xfrm>
            <a:off x="8061231" y="6526311"/>
            <a:ext cx="801572" cy="307777"/>
          </a:xfrm>
          <a:prstGeom prst="rect">
            <a:avLst/>
          </a:prstGeom>
        </p:spPr>
        <p:txBody>
          <a:bodyPr/>
          <a:lstStyle>
            <a:lvl1pPr algn="r">
              <a:defRPr>
                <a:solidFill>
                  <a:schemeClr val="bg2">
                    <a:lumMod val="75000"/>
                  </a:schemeClr>
                </a:solidFill>
              </a:defRPr>
            </a:lvl1pPr>
          </a:lstStyle>
          <a:p>
            <a:r>
              <a:rPr lang="en-US" dirty="0"/>
              <a:t>[ </a:t>
            </a:r>
            <a:fld id="{86CB4B4D-7CA3-9044-876B-883B54F8677D}" type="slidenum">
              <a:rPr lang="en-US" smtClean="0">
                <a:latin typeface="Montserrat Semi Bold" panose="00000700000000000000" pitchFamily="50" charset="0"/>
              </a:rPr>
              <a:pPr/>
              <a:t>‹#›</a:t>
            </a:fld>
            <a:r>
              <a:rPr lang="en-US" spc="-50" dirty="0"/>
              <a:t> ]</a:t>
            </a:r>
          </a:p>
        </p:txBody>
      </p:sp>
      <p:sp>
        <p:nvSpPr>
          <p:cNvPr id="7" name="Shape 23"/>
          <p:cNvSpPr>
            <a:spLocks noGrp="1"/>
          </p:cNvSpPr>
          <p:nvPr>
            <p:ph type="title" hasCustomPrompt="1"/>
          </p:nvPr>
        </p:nvSpPr>
        <p:spPr>
          <a:xfrm>
            <a:off x="0" y="0"/>
            <a:ext cx="8252632" cy="1143001"/>
          </a:xfrm>
          <a:prstGeom prst="rect">
            <a:avLst/>
          </a:prstGeom>
        </p:spPr>
        <p:txBody>
          <a:bodyPr wrap="square" lIns="360000">
            <a:normAutofit/>
          </a:bodyPr>
          <a:lstStyle>
            <a:lvl1pPr indent="0">
              <a:defRPr sz="2700" b="0">
                <a:solidFill>
                  <a:schemeClr val="bg1"/>
                </a:solidFill>
                <a:latin typeface="Montserrat" panose="00000500000000000000" pitchFamily="50" charset="0"/>
                <a:ea typeface="Montserrat" panose="00000500000000000000" pitchFamily="50" charset="0"/>
                <a:cs typeface="Montserrat" panose="00000500000000000000" pitchFamily="50" charset="0"/>
                <a:sym typeface="Trebuchet MS"/>
              </a:defRPr>
            </a:lvl1pPr>
          </a:lstStyle>
          <a:p>
            <a:r>
              <a:rPr lang="en-US" dirty="0"/>
              <a:t>TITLE TEXT</a:t>
            </a:r>
          </a:p>
        </p:txBody>
      </p:sp>
    </p:spTree>
    <p:extLst>
      <p:ext uri="{BB962C8B-B14F-4D97-AF65-F5344CB8AC3E}">
        <p14:creationId xmlns:p14="http://schemas.microsoft.com/office/powerpoint/2010/main" val="191595883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6" name="Shape 16"/>
          <p:cNvSpPr>
            <a:spLocks noGrp="1"/>
          </p:cNvSpPr>
          <p:nvPr>
            <p:ph type="sldNum" sz="quarter" idx="2"/>
          </p:nvPr>
        </p:nvSpPr>
        <p:spPr>
          <a:xfrm>
            <a:off x="8061231" y="6526311"/>
            <a:ext cx="801572" cy="307777"/>
          </a:xfrm>
          <a:prstGeom prst="rect">
            <a:avLst/>
          </a:prstGeom>
        </p:spPr>
        <p:txBody>
          <a:bodyPr/>
          <a:lstStyle>
            <a:lvl1pPr algn="r">
              <a:defRPr>
                <a:solidFill>
                  <a:schemeClr val="bg2">
                    <a:lumMod val="75000"/>
                  </a:schemeClr>
                </a:solidFill>
              </a:defRPr>
            </a:lvl1pPr>
          </a:lstStyle>
          <a:p>
            <a:r>
              <a:rPr lang="en-US" dirty="0"/>
              <a:t>[ </a:t>
            </a:r>
            <a:fld id="{86CB4B4D-7CA3-9044-876B-883B54F8677D}" type="slidenum">
              <a:rPr lang="en-US" smtClean="0">
                <a:latin typeface="Montserrat Semi Bold" panose="00000700000000000000" pitchFamily="50" charset="0"/>
              </a:rPr>
              <a:pPr/>
              <a:t>‹#›</a:t>
            </a:fld>
            <a:r>
              <a:rPr lang="en-US" spc="-50" dirty="0"/>
              <a:t> ]</a:t>
            </a:r>
          </a:p>
        </p:txBody>
      </p:sp>
      <p:sp>
        <p:nvSpPr>
          <p:cNvPr id="7" name="Shape 23"/>
          <p:cNvSpPr>
            <a:spLocks noGrp="1"/>
          </p:cNvSpPr>
          <p:nvPr>
            <p:ph type="title" hasCustomPrompt="1"/>
          </p:nvPr>
        </p:nvSpPr>
        <p:spPr>
          <a:xfrm>
            <a:off x="0" y="0"/>
            <a:ext cx="8252632" cy="1143001"/>
          </a:xfrm>
          <a:prstGeom prst="rect">
            <a:avLst/>
          </a:prstGeom>
        </p:spPr>
        <p:txBody>
          <a:bodyPr wrap="square" lIns="360000">
            <a:normAutofit/>
          </a:bodyPr>
          <a:lstStyle>
            <a:lvl1pPr indent="0">
              <a:defRPr sz="2700" b="0">
                <a:solidFill>
                  <a:schemeClr val="bg1"/>
                </a:solidFill>
                <a:latin typeface="Montserrat" panose="00000500000000000000" pitchFamily="50" charset="0"/>
                <a:ea typeface="Montserrat" panose="00000500000000000000" pitchFamily="50" charset="0"/>
                <a:cs typeface="Montserrat" panose="00000500000000000000" pitchFamily="50" charset="0"/>
                <a:sym typeface="Trebuchet MS"/>
              </a:defRPr>
            </a:lvl1pPr>
          </a:lstStyle>
          <a:p>
            <a:r>
              <a:rPr lang="en-US" dirty="0"/>
              <a:t>TITLE TEXT</a:t>
            </a:r>
          </a:p>
        </p:txBody>
      </p:sp>
      <p:sp>
        <p:nvSpPr>
          <p:cNvPr id="2" name="Rectangle 1"/>
          <p:cNvSpPr/>
          <p:nvPr userDrawn="1"/>
        </p:nvSpPr>
        <p:spPr>
          <a:xfrm>
            <a:off x="0" y="4758959"/>
            <a:ext cx="9144000" cy="1741336"/>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spTree>
    <p:extLst>
      <p:ext uri="{BB962C8B-B14F-4D97-AF65-F5344CB8AC3E}">
        <p14:creationId xmlns:p14="http://schemas.microsoft.com/office/powerpoint/2010/main" val="224476044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oot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426"/>
            <a:ext cx="9160240" cy="6894672"/>
          </a:xfrm>
          <a:prstGeom prst="rect">
            <a:avLst/>
          </a:prstGeom>
        </p:spPr>
      </p:pic>
    </p:spTree>
    <p:extLst>
      <p:ext uri="{BB962C8B-B14F-4D97-AF65-F5344CB8AC3E}">
        <p14:creationId xmlns:p14="http://schemas.microsoft.com/office/powerpoint/2010/main" val="29578845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id You Know TSE">
    <p:spTree>
      <p:nvGrpSpPr>
        <p:cNvPr id="1" name=""/>
        <p:cNvGrpSpPr/>
        <p:nvPr/>
      </p:nvGrpSpPr>
      <p:grpSpPr>
        <a:xfrm>
          <a:off x="0" y="0"/>
          <a:ext cx="0" cy="0"/>
          <a:chOff x="0" y="0"/>
          <a:chExt cx="0" cy="0"/>
        </a:xfrm>
      </p:grpSpPr>
      <p:pic>
        <p:nvPicPr>
          <p:cNvPr id="91" name="image2.jpe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668376" y="722"/>
            <a:ext cx="7507708" cy="6858000"/>
          </a:xfrm>
          <a:prstGeom prst="rect">
            <a:avLst/>
          </a:prstGeom>
          <a:ln w="12700">
            <a:miter lim="400000"/>
          </a:ln>
        </p:spPr>
      </p:pic>
      <p:sp>
        <p:nvSpPr>
          <p:cNvPr id="92" name="Shape 92"/>
          <p:cNvSpPr/>
          <p:nvPr/>
        </p:nvSpPr>
        <p:spPr>
          <a:xfrm>
            <a:off x="0" y="0"/>
            <a:ext cx="1940235" cy="6858000"/>
          </a:xfrm>
          <a:prstGeom prst="rect">
            <a:avLst/>
          </a:prstGeom>
          <a:solidFill>
            <a:srgbClr val="3F4042"/>
          </a:solidFill>
          <a:ln w="12700">
            <a:miter lim="400000"/>
          </a:ln>
        </p:spPr>
        <p:txBody>
          <a:bodyPr lIns="42203" tIns="42203" rIns="42203" bIns="42203" anchor="ctr"/>
          <a:lstStyle/>
          <a:p>
            <a:pPr algn="ctr">
              <a:spcBef>
                <a:spcPts val="0"/>
              </a:spcBef>
              <a:defRPr baseline="-25000">
                <a:solidFill>
                  <a:srgbClr val="FFFFFF"/>
                </a:solidFill>
                <a:latin typeface="+mn-lt"/>
                <a:ea typeface="+mn-ea"/>
                <a:cs typeface="+mn-cs"/>
                <a:sym typeface="Calibri"/>
              </a:defRPr>
            </a:pPr>
            <a:endParaRPr/>
          </a:p>
        </p:txBody>
      </p:sp>
      <p:grpSp>
        <p:nvGrpSpPr>
          <p:cNvPr id="97" name="Group 97"/>
          <p:cNvGrpSpPr/>
          <p:nvPr/>
        </p:nvGrpSpPr>
        <p:grpSpPr>
          <a:xfrm>
            <a:off x="273637" y="880968"/>
            <a:ext cx="2397432" cy="1979839"/>
            <a:chOff x="25400" y="0"/>
            <a:chExt cx="2397430" cy="1979837"/>
          </a:xfrm>
        </p:grpSpPr>
        <p:grpSp>
          <p:nvGrpSpPr>
            <p:cNvPr id="95" name="Group 95"/>
            <p:cNvGrpSpPr/>
            <p:nvPr/>
          </p:nvGrpSpPr>
          <p:grpSpPr>
            <a:xfrm>
              <a:off x="906996" y="0"/>
              <a:ext cx="1515834" cy="1515833"/>
              <a:chOff x="0" y="0"/>
              <a:chExt cx="1515832" cy="1515832"/>
            </a:xfrm>
          </p:grpSpPr>
          <p:sp>
            <p:nvSpPr>
              <p:cNvPr id="93" name="Shape 93"/>
              <p:cNvSpPr/>
              <p:nvPr/>
            </p:nvSpPr>
            <p:spPr>
              <a:xfrm>
                <a:off x="-1" y="-1"/>
                <a:ext cx="1515834" cy="1515834"/>
              </a:xfrm>
              <a:prstGeom prst="ellipse">
                <a:avLst/>
              </a:prstGeom>
              <a:solidFill>
                <a:srgbClr val="3F4042"/>
              </a:solidFill>
              <a:ln w="12700" cap="flat">
                <a:noFill/>
                <a:miter lim="400000"/>
              </a:ln>
              <a:effectLst/>
            </p:spPr>
            <p:txBody>
              <a:bodyPr wrap="square" lIns="42203" tIns="42203" rIns="42203" bIns="42203" numCol="1" anchor="ctr">
                <a:noAutofit/>
              </a:bodyPr>
              <a:lstStyle/>
              <a:p>
                <a:pPr algn="ctr">
                  <a:spcBef>
                    <a:spcPts val="0"/>
                  </a:spcBef>
                  <a:defRPr>
                    <a:solidFill>
                      <a:srgbClr val="FFFFFF"/>
                    </a:solidFill>
                    <a:latin typeface="+mn-lt"/>
                    <a:ea typeface="+mn-ea"/>
                    <a:cs typeface="+mn-cs"/>
                    <a:sym typeface="Calibri"/>
                  </a:defRPr>
                </a:pPr>
                <a:endParaRPr/>
              </a:p>
            </p:txBody>
          </p:sp>
          <p:pic>
            <p:nvPicPr>
              <p:cNvPr id="94" name="image3.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3024" y="183023"/>
                <a:ext cx="1149785" cy="1149786"/>
              </a:xfrm>
              <a:prstGeom prst="rect">
                <a:avLst/>
              </a:prstGeom>
              <a:ln w="12700" cap="flat">
                <a:noFill/>
                <a:miter lim="400000"/>
              </a:ln>
              <a:effectLst/>
            </p:spPr>
          </p:pic>
        </p:grpSp>
        <p:sp>
          <p:nvSpPr>
            <p:cNvPr id="96" name="Shape 96"/>
            <p:cNvSpPr/>
            <p:nvPr/>
          </p:nvSpPr>
          <p:spPr>
            <a:xfrm>
              <a:off x="25400" y="447630"/>
              <a:ext cx="1660003" cy="153220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2203" tIns="42203" rIns="42203" bIns="42203" numCol="1" anchor="ctr">
              <a:spAutoFit/>
            </a:bodyPr>
            <a:lstStyle/>
            <a:p>
              <a:pPr>
                <a:spcBef>
                  <a:spcPts val="0"/>
                </a:spcBef>
                <a:defRPr sz="3200">
                  <a:solidFill>
                    <a:srgbClr val="FFFFFF"/>
                  </a:solidFill>
                  <a:latin typeface="Montserrat"/>
                  <a:ea typeface="Montserrat"/>
                  <a:cs typeface="Montserrat"/>
                  <a:sym typeface="Montserrat"/>
                </a:defRPr>
              </a:pPr>
              <a:r>
                <a:rPr dirty="0"/>
                <a:t>DID</a:t>
              </a:r>
              <a:endParaRPr sz="4400" dirty="0"/>
            </a:p>
            <a:p>
              <a:pPr>
                <a:spcBef>
                  <a:spcPts val="0"/>
                </a:spcBef>
                <a:defRPr sz="3200">
                  <a:solidFill>
                    <a:srgbClr val="FFFFFF"/>
                  </a:solidFill>
                  <a:latin typeface="Montserrat"/>
                  <a:ea typeface="Montserrat"/>
                  <a:cs typeface="Montserrat"/>
                  <a:sym typeface="Montserrat"/>
                </a:defRPr>
              </a:pPr>
              <a:r>
                <a:rPr dirty="0"/>
                <a:t>YOU </a:t>
              </a:r>
              <a:endParaRPr sz="4400" dirty="0"/>
            </a:p>
            <a:p>
              <a:pPr>
                <a:spcBef>
                  <a:spcPts val="0"/>
                </a:spcBef>
                <a:defRPr sz="3200">
                  <a:solidFill>
                    <a:srgbClr val="FFFFFF"/>
                  </a:solidFill>
                  <a:latin typeface="Montserrat"/>
                  <a:ea typeface="Montserrat"/>
                  <a:cs typeface="Montserrat"/>
                  <a:sym typeface="Montserrat"/>
                </a:defRPr>
              </a:pPr>
              <a:r>
                <a:rPr dirty="0"/>
                <a:t>KNOW</a:t>
              </a:r>
            </a:p>
          </p:txBody>
        </p:sp>
      </p:grpSp>
    </p:spTree>
    <p:extLst>
      <p:ext uri="{BB962C8B-B14F-4D97-AF65-F5344CB8AC3E}">
        <p14:creationId xmlns:p14="http://schemas.microsoft.com/office/powerpoint/2010/main" val="115501816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Footer">
    <p:spTree>
      <p:nvGrpSpPr>
        <p:cNvPr id="1" name=""/>
        <p:cNvGrpSpPr/>
        <p:nvPr/>
      </p:nvGrpSpPr>
      <p:grpSpPr>
        <a:xfrm>
          <a:off x="0" y="0"/>
          <a:ext cx="0" cy="0"/>
          <a:chOff x="0" y="0"/>
          <a:chExt cx="0" cy="0"/>
        </a:xfrm>
      </p:grpSpPr>
      <p:sp>
        <p:nvSpPr>
          <p:cNvPr id="16" name="Shape 16"/>
          <p:cNvSpPr>
            <a:spLocks noGrp="1"/>
          </p:cNvSpPr>
          <p:nvPr>
            <p:ph type="sldNum" sz="quarter" idx="2"/>
          </p:nvPr>
        </p:nvSpPr>
        <p:spPr>
          <a:xfrm>
            <a:off x="8061231" y="6526311"/>
            <a:ext cx="801572" cy="307777"/>
          </a:xfrm>
          <a:prstGeom prst="rect">
            <a:avLst/>
          </a:prstGeom>
        </p:spPr>
        <p:txBody>
          <a:bodyPr/>
          <a:lstStyle>
            <a:lvl1pPr algn="r">
              <a:defRPr>
                <a:solidFill>
                  <a:schemeClr val="bg2">
                    <a:lumMod val="75000"/>
                  </a:schemeClr>
                </a:solidFill>
              </a:defRPr>
            </a:lvl1pPr>
          </a:lstStyle>
          <a:p>
            <a:r>
              <a:rPr lang="en-US" dirty="0"/>
              <a:t>[ </a:t>
            </a:r>
            <a:fld id="{86CB4B4D-7CA3-9044-876B-883B54F8677D}" type="slidenum">
              <a:rPr lang="en-US" smtClean="0">
                <a:latin typeface="Montserrat Semi Bold" panose="00000700000000000000" pitchFamily="50" charset="0"/>
              </a:rPr>
              <a:pPr/>
              <a:t>‹#›</a:t>
            </a:fld>
            <a:r>
              <a:rPr lang="en-US" spc="-50" dirty="0"/>
              <a:t> ]</a:t>
            </a:r>
          </a:p>
        </p:txBody>
      </p:sp>
      <p:sp>
        <p:nvSpPr>
          <p:cNvPr id="7" name="Shape 23"/>
          <p:cNvSpPr>
            <a:spLocks noGrp="1"/>
          </p:cNvSpPr>
          <p:nvPr>
            <p:ph type="title" hasCustomPrompt="1"/>
          </p:nvPr>
        </p:nvSpPr>
        <p:spPr>
          <a:xfrm>
            <a:off x="0" y="0"/>
            <a:ext cx="8252632" cy="1143001"/>
          </a:xfrm>
          <a:prstGeom prst="rect">
            <a:avLst/>
          </a:prstGeom>
        </p:spPr>
        <p:txBody>
          <a:bodyPr wrap="square" lIns="360000">
            <a:normAutofit/>
          </a:bodyPr>
          <a:lstStyle>
            <a:lvl1pPr indent="0">
              <a:defRPr sz="2700" b="0">
                <a:solidFill>
                  <a:schemeClr val="bg1"/>
                </a:solidFill>
                <a:latin typeface="Montserrat" panose="00000500000000000000" pitchFamily="50" charset="0"/>
                <a:ea typeface="Montserrat" panose="00000500000000000000" pitchFamily="50" charset="0"/>
                <a:cs typeface="Montserrat" panose="00000500000000000000" pitchFamily="50" charset="0"/>
                <a:sym typeface="Trebuchet MS"/>
              </a:defRPr>
            </a:lvl1pPr>
          </a:lstStyle>
          <a:p>
            <a:r>
              <a:rPr lang="en-US" dirty="0"/>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6" name="Shape 16"/>
          <p:cNvSpPr>
            <a:spLocks noGrp="1"/>
          </p:cNvSpPr>
          <p:nvPr>
            <p:ph type="sldNum" sz="quarter" idx="2"/>
          </p:nvPr>
        </p:nvSpPr>
        <p:spPr>
          <a:xfrm>
            <a:off x="8061231" y="6526311"/>
            <a:ext cx="801572" cy="307777"/>
          </a:xfrm>
          <a:prstGeom prst="rect">
            <a:avLst/>
          </a:prstGeom>
        </p:spPr>
        <p:txBody>
          <a:bodyPr/>
          <a:lstStyle>
            <a:lvl1pPr algn="r">
              <a:defRPr>
                <a:solidFill>
                  <a:schemeClr val="bg2">
                    <a:lumMod val="75000"/>
                  </a:schemeClr>
                </a:solidFill>
              </a:defRPr>
            </a:lvl1pPr>
          </a:lstStyle>
          <a:p>
            <a:r>
              <a:rPr lang="en-US" dirty="0"/>
              <a:t>[ </a:t>
            </a:r>
            <a:fld id="{86CB4B4D-7CA3-9044-876B-883B54F8677D}" type="slidenum">
              <a:rPr lang="en-US" smtClean="0">
                <a:latin typeface="Montserrat Semi Bold" panose="00000700000000000000" pitchFamily="50" charset="0"/>
              </a:rPr>
              <a:pPr/>
              <a:t>‹#›</a:t>
            </a:fld>
            <a:r>
              <a:rPr lang="en-US" spc="-50" dirty="0"/>
              <a:t> ]</a:t>
            </a:r>
          </a:p>
        </p:txBody>
      </p:sp>
      <p:sp>
        <p:nvSpPr>
          <p:cNvPr id="7" name="Shape 23"/>
          <p:cNvSpPr>
            <a:spLocks noGrp="1"/>
          </p:cNvSpPr>
          <p:nvPr>
            <p:ph type="title" hasCustomPrompt="1"/>
          </p:nvPr>
        </p:nvSpPr>
        <p:spPr>
          <a:xfrm>
            <a:off x="0" y="0"/>
            <a:ext cx="8252632" cy="1143001"/>
          </a:xfrm>
          <a:prstGeom prst="rect">
            <a:avLst/>
          </a:prstGeom>
        </p:spPr>
        <p:txBody>
          <a:bodyPr wrap="square" lIns="360000">
            <a:normAutofit/>
          </a:bodyPr>
          <a:lstStyle>
            <a:lvl1pPr indent="0">
              <a:defRPr sz="2700" b="0">
                <a:solidFill>
                  <a:schemeClr val="bg1"/>
                </a:solidFill>
                <a:latin typeface="Montserrat" panose="00000500000000000000" pitchFamily="50" charset="0"/>
                <a:ea typeface="Montserrat" panose="00000500000000000000" pitchFamily="50" charset="0"/>
                <a:cs typeface="Montserrat" panose="00000500000000000000" pitchFamily="50" charset="0"/>
                <a:sym typeface="Trebuchet MS"/>
              </a:defRPr>
            </a:lvl1pPr>
          </a:lstStyle>
          <a:p>
            <a:r>
              <a:rPr lang="en-US" dirty="0"/>
              <a:t>TITLE TEXT</a:t>
            </a:r>
          </a:p>
        </p:txBody>
      </p:sp>
      <p:sp>
        <p:nvSpPr>
          <p:cNvPr id="2" name="Rectangle 1"/>
          <p:cNvSpPr/>
          <p:nvPr userDrawn="1"/>
        </p:nvSpPr>
        <p:spPr>
          <a:xfrm>
            <a:off x="0" y="4758959"/>
            <a:ext cx="9144000" cy="1741336"/>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spTree>
    <p:extLst>
      <p:ext uri="{BB962C8B-B14F-4D97-AF65-F5344CB8AC3E}">
        <p14:creationId xmlns:p14="http://schemas.microsoft.com/office/powerpoint/2010/main" val="106487779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0" y="-4"/>
            <a:ext cx="9144000" cy="1142247"/>
          </a:xfrm>
          <a:prstGeom prst="rect">
            <a:avLst/>
          </a:prstGeom>
          <a:solidFill>
            <a:srgbClr val="FAA70A"/>
          </a:solidFill>
          <a:ln w="12700" cap="flat">
            <a:noFill/>
            <a:miter lim="400000"/>
          </a:ln>
          <a:effectLst/>
        </p:spPr>
        <p:txBody>
          <a:bodyPr wrap="square" lIns="45719" tIns="45719" rIns="45719" bIns="45719" numCol="1" anchor="ctr">
            <a:noAutofit/>
          </a:bodyPr>
          <a:lstStyle/>
          <a:p>
            <a:pPr algn="ctr">
              <a:spcBef>
                <a:spcPts val="0"/>
              </a:spcBef>
              <a:defRPr sz="1600" baseline="-25000">
                <a:solidFill>
                  <a:srgbClr val="FFFFFF"/>
                </a:solidFill>
                <a:effectLst>
                  <a:outerShdw dist="1524" dir="16200000" rotWithShape="0">
                    <a:srgbClr val="000000">
                      <a:alpha val="0"/>
                    </a:srgbClr>
                  </a:outerShdw>
                </a:effectLst>
                <a:latin typeface="+mn-lt"/>
                <a:ea typeface="+mn-ea"/>
                <a:cs typeface="+mn-cs"/>
                <a:sym typeface="Calibri"/>
              </a:defRPr>
            </a:pPr>
            <a:endParaRPr/>
          </a:p>
        </p:txBody>
      </p:sp>
      <p:sp>
        <p:nvSpPr>
          <p:cNvPr id="3" name="Shape 3"/>
          <p:cNvSpPr/>
          <p:nvPr/>
        </p:nvSpPr>
        <p:spPr>
          <a:xfrm>
            <a:off x="7713700" y="594404"/>
            <a:ext cx="1080000" cy="1080000"/>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spcBef>
                <a:spcPts val="0"/>
              </a:spcBef>
              <a:defRPr sz="1600">
                <a:solidFill>
                  <a:srgbClr val="FFFFFF"/>
                </a:solidFill>
                <a:effectLst>
                  <a:outerShdw dist="1524" dir="16200000" rotWithShape="0">
                    <a:srgbClr val="000000">
                      <a:alpha val="0"/>
                    </a:srgbClr>
                  </a:outerShdw>
                </a:effectLst>
                <a:latin typeface="+mn-lt"/>
                <a:ea typeface="+mn-ea"/>
                <a:cs typeface="+mn-cs"/>
                <a:sym typeface="Calibri"/>
              </a:defRPr>
            </a:pPr>
            <a:endParaRPr/>
          </a:p>
        </p:txBody>
      </p:sp>
      <p:pic>
        <p:nvPicPr>
          <p:cNvPr id="5" name="image1.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0" y="5251703"/>
            <a:ext cx="9144000" cy="1606297"/>
          </a:xfrm>
          <a:prstGeom prst="rect">
            <a:avLst/>
          </a:prstGeom>
          <a:ln w="12700">
            <a:miter lim="400000"/>
          </a:ln>
        </p:spPr>
      </p:pic>
      <p:sp>
        <p:nvSpPr>
          <p:cNvPr id="6" name="Shape 6"/>
          <p:cNvSpPr/>
          <p:nvPr/>
        </p:nvSpPr>
        <p:spPr>
          <a:xfrm>
            <a:off x="0" y="6502400"/>
            <a:ext cx="9149516" cy="355600"/>
          </a:xfrm>
          <a:prstGeom prst="rect">
            <a:avLst/>
          </a:prstGeom>
          <a:solidFill>
            <a:srgbClr val="FAA70A"/>
          </a:solidFill>
          <a:ln w="12700">
            <a:miter lim="400000"/>
          </a:ln>
        </p:spPr>
        <p:txBody>
          <a:bodyPr lIns="45719" rIns="45719" anchor="ctr"/>
          <a:lstStyle/>
          <a:p>
            <a:pPr algn="ctr">
              <a:spcBef>
                <a:spcPts val="0"/>
              </a:spcBef>
              <a:defRPr sz="1600" baseline="-25000">
                <a:solidFill>
                  <a:srgbClr val="FFFFFF"/>
                </a:solidFill>
                <a:effectLst>
                  <a:outerShdw dist="1524" dir="16200000" rotWithShape="0">
                    <a:srgbClr val="000000">
                      <a:alpha val="0"/>
                    </a:srgbClr>
                  </a:outerShdw>
                </a:effectLst>
                <a:latin typeface="+mn-lt"/>
                <a:ea typeface="+mn-ea"/>
                <a:cs typeface="+mn-cs"/>
                <a:sym typeface="Calibri"/>
              </a:defRPr>
            </a:pPr>
            <a:endParaRPr/>
          </a:p>
        </p:txBody>
      </p:sp>
      <p:sp>
        <p:nvSpPr>
          <p:cNvPr id="7" name="Shape 7"/>
          <p:cNvSpPr>
            <a:spLocks noGrp="1"/>
          </p:cNvSpPr>
          <p:nvPr>
            <p:ph type="title"/>
          </p:nvPr>
        </p:nvSpPr>
        <p:spPr>
          <a:xfrm>
            <a:off x="0" y="1"/>
            <a:ext cx="7772400" cy="1130299"/>
          </a:xfrm>
          <a:prstGeom prst="rect">
            <a:avLst/>
          </a:prstGeom>
          <a:ln w="12700">
            <a:miter lim="400000"/>
          </a:ln>
          <a:extLst>
            <a:ext uri="{C572A759-6A51-4108-AA02-DFA0A04FC94B}">
              <ma14:wrappingTextBoxFlag xmlns="" xmlns:ma14="http://schemas.microsoft.com/office/mac/drawingml/2011/main" val="1"/>
            </a:ext>
          </a:extLst>
        </p:spPr>
        <p:txBody>
          <a:bodyPr lIns="72000" tIns="0" rIns="0" bIns="0" anchor="ctr">
            <a:normAutofit/>
          </a:bodyPr>
          <a:lstStyle/>
          <a:p>
            <a:r>
              <a:rPr lang="en-US" dirty="0"/>
              <a:t>TITLE TEXT</a:t>
            </a:r>
          </a:p>
        </p:txBody>
      </p:sp>
      <p:sp>
        <p:nvSpPr>
          <p:cNvPr id="8" name="Shape 8"/>
          <p:cNvSpPr>
            <a:spLocks noGrp="1"/>
          </p:cNvSpPr>
          <p:nvPr>
            <p:ph type="body" idx="1"/>
          </p:nvPr>
        </p:nvSpPr>
        <p:spPr>
          <a:xfrm>
            <a:off x="344488" y="1389560"/>
            <a:ext cx="8438273" cy="485358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2pPr indent="228600"/>
            <a:lvl3pPr indent="457200"/>
            <a:lvl4pPr indent="685800"/>
            <a:lvl5pPr indent="914400"/>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 name="Shape 9"/>
          <p:cNvSpPr>
            <a:spLocks noGrp="1"/>
          </p:cNvSpPr>
          <p:nvPr>
            <p:ph type="sldNum" sz="quarter" idx="2"/>
          </p:nvPr>
        </p:nvSpPr>
        <p:spPr>
          <a:xfrm>
            <a:off x="8075872" y="6526311"/>
            <a:ext cx="801572" cy="307777"/>
          </a:xfrm>
          <a:prstGeom prst="rect">
            <a:avLst/>
          </a:prstGeom>
          <a:ln w="12700">
            <a:miter lim="400000"/>
          </a:ln>
        </p:spPr>
        <p:txBody>
          <a:bodyPr wrap="square" lIns="45719" rIns="45719" anchor="ctr">
            <a:spAutoFit/>
          </a:bodyPr>
          <a:lstStyle>
            <a:lvl1pPr algn="r">
              <a:spcBef>
                <a:spcPts val="0"/>
              </a:spcBef>
              <a:defRPr sz="1400" spc="50" baseline="0">
                <a:solidFill>
                  <a:schemeClr val="bg2">
                    <a:lumMod val="75000"/>
                  </a:schemeClr>
                </a:solidFill>
                <a:latin typeface="Montserrat" panose="00000500000000000000" pitchFamily="50" charset="0"/>
              </a:defRPr>
            </a:lvl1pPr>
          </a:lstStyle>
          <a:p>
            <a:r>
              <a:rPr lang="en-US" dirty="0"/>
              <a:t>[ </a:t>
            </a:r>
            <a:fld id="{86CB4B4D-7CA3-9044-876B-883B54F8677D}" type="slidenum">
              <a:rPr lang="en-US" smtClean="0">
                <a:latin typeface="Montserrat Semi Bold" panose="00000700000000000000" pitchFamily="50" charset="0"/>
              </a:rPr>
              <a:pPr/>
              <a:t>‹#›</a:t>
            </a:fld>
            <a:r>
              <a:rPr lang="en-US" spc="-50" dirty="0"/>
              <a:t> ]</a:t>
            </a:r>
          </a:p>
        </p:txBody>
      </p:sp>
    </p:spTree>
    <p:extLst>
      <p:ext uri="{BB962C8B-B14F-4D97-AF65-F5344CB8AC3E}">
        <p14:creationId xmlns:p14="http://schemas.microsoft.com/office/powerpoint/2010/main" val="657126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49" r:id="rId5"/>
    <p:sldLayoutId id="2147483657" r:id="rId6"/>
  </p:sldLayoutIdLst>
  <p:transition spd="med"/>
  <p:hf hdr="0" ftr="0" dt="0"/>
  <p:txStyles>
    <p:titleStyle>
      <a:lvl1pPr marL="0" marR="0" indent="266700" algn="l" defTabSz="422041" rtl="0" latinLnBrk="0">
        <a:lnSpc>
          <a:spcPct val="100000"/>
        </a:lnSpc>
        <a:spcBef>
          <a:spcPts val="0"/>
        </a:spcBef>
        <a:spcAft>
          <a:spcPts val="0"/>
        </a:spcAft>
        <a:buClrTx/>
        <a:buSzTx/>
        <a:buFontTx/>
        <a:buNone/>
        <a:tabLst/>
        <a:defRPr sz="2700" b="1" i="0" u="none" strike="noStrike" cap="none" spc="0" baseline="0">
          <a:ln>
            <a:noFill/>
          </a:ln>
          <a:solidFill>
            <a:srgbClr val="FFFFFF"/>
          </a:solidFill>
          <a:uFillTx/>
          <a:latin typeface="Montserrat Light" panose="00000400000000000000" pitchFamily="50" charset="0"/>
          <a:ea typeface="Adobe Fan Heiti Std B" panose="020B0700000000000000" pitchFamily="34" charset="-128"/>
          <a:cs typeface="Montserrat Light" panose="00000400000000000000" pitchFamily="50" charset="0"/>
          <a:sym typeface="Montserrat Light"/>
        </a:defRPr>
      </a:lvl1pPr>
      <a:lvl2pPr marL="0" marR="0" indent="0" algn="l" defTabSz="422041"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ontserrat Light"/>
          <a:ea typeface="Montserrat Light"/>
          <a:cs typeface="Montserrat Light"/>
          <a:sym typeface="Montserrat Light"/>
        </a:defRPr>
      </a:lvl2pPr>
      <a:lvl3pPr marL="0" marR="0" indent="0" algn="l" defTabSz="422041"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ontserrat Light"/>
          <a:ea typeface="Montserrat Light"/>
          <a:cs typeface="Montserrat Light"/>
          <a:sym typeface="Montserrat Light"/>
        </a:defRPr>
      </a:lvl3pPr>
      <a:lvl4pPr marL="0" marR="0" indent="0" algn="l" defTabSz="422041"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ontserrat Light"/>
          <a:ea typeface="Montserrat Light"/>
          <a:cs typeface="Montserrat Light"/>
          <a:sym typeface="Montserrat Light"/>
        </a:defRPr>
      </a:lvl4pPr>
      <a:lvl5pPr marL="0" marR="0" indent="0" algn="l" defTabSz="422041"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ontserrat Light"/>
          <a:ea typeface="Montserrat Light"/>
          <a:cs typeface="Montserrat Light"/>
          <a:sym typeface="Montserrat Light"/>
        </a:defRPr>
      </a:lvl5pPr>
      <a:lvl6pPr marL="0" marR="0" indent="0" algn="l" defTabSz="422041"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ontserrat Light"/>
          <a:ea typeface="Montserrat Light"/>
          <a:cs typeface="Montserrat Light"/>
          <a:sym typeface="Montserrat Light"/>
        </a:defRPr>
      </a:lvl6pPr>
      <a:lvl7pPr marL="0" marR="0" indent="0" algn="l" defTabSz="422041"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ontserrat Light"/>
          <a:ea typeface="Montserrat Light"/>
          <a:cs typeface="Montserrat Light"/>
          <a:sym typeface="Montserrat Light"/>
        </a:defRPr>
      </a:lvl7pPr>
      <a:lvl8pPr marL="0" marR="0" indent="0" algn="l" defTabSz="422041"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ontserrat Light"/>
          <a:ea typeface="Montserrat Light"/>
          <a:cs typeface="Montserrat Light"/>
          <a:sym typeface="Montserrat Light"/>
        </a:defRPr>
      </a:lvl8pPr>
      <a:lvl9pPr marL="0" marR="0" indent="0" algn="l" defTabSz="422041"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ontserrat Light"/>
          <a:ea typeface="Montserrat Light"/>
          <a:cs typeface="Montserrat Light"/>
          <a:sym typeface="Montserrat Light"/>
        </a:defRPr>
      </a:lvl9pPr>
    </p:titleStyle>
    <p:bodyStyle>
      <a:lvl1pPr marL="0" marR="0" indent="0" algn="l" defTabSz="457200" rtl="0" latinLnBrk="0">
        <a:lnSpc>
          <a:spcPct val="120000"/>
        </a:lnSpc>
        <a:spcBef>
          <a:spcPts val="0"/>
        </a:spcBef>
        <a:spcAft>
          <a:spcPts val="0"/>
        </a:spcAft>
        <a:buClrTx/>
        <a:buSzTx/>
        <a:buFontTx/>
        <a:buNone/>
        <a:tabLst/>
        <a:defRPr sz="1400" b="0" i="0" u="none" strike="noStrike" cap="none" spc="0" baseline="0">
          <a:ln>
            <a:noFill/>
          </a:ln>
          <a:solidFill>
            <a:srgbClr val="000000"/>
          </a:solidFill>
          <a:uFillTx/>
          <a:latin typeface="Montserrat Light"/>
          <a:ea typeface="Montserrat Light"/>
          <a:cs typeface="Montserrat Light"/>
          <a:sym typeface="Montserrat Light"/>
        </a:defRPr>
      </a:lvl1pPr>
      <a:lvl2pPr marL="0" marR="0" indent="0" algn="l" defTabSz="457200" rtl="0" latinLnBrk="0">
        <a:lnSpc>
          <a:spcPct val="120000"/>
        </a:lnSpc>
        <a:spcBef>
          <a:spcPts val="0"/>
        </a:spcBef>
        <a:spcAft>
          <a:spcPts val="0"/>
        </a:spcAft>
        <a:buClrTx/>
        <a:buSzTx/>
        <a:buFontTx/>
        <a:buNone/>
        <a:tabLst/>
        <a:defRPr sz="1400" b="0" i="0" u="none" strike="noStrike" cap="none" spc="0" baseline="0">
          <a:ln>
            <a:noFill/>
          </a:ln>
          <a:solidFill>
            <a:srgbClr val="000000"/>
          </a:solidFill>
          <a:uFillTx/>
          <a:latin typeface="Montserrat Light"/>
          <a:ea typeface="Montserrat Light"/>
          <a:cs typeface="Montserrat Light"/>
          <a:sym typeface="Montserrat Light"/>
        </a:defRPr>
      </a:lvl2pPr>
      <a:lvl3pPr marL="0" marR="0" indent="0" algn="l" defTabSz="457200" rtl="0" latinLnBrk="0">
        <a:lnSpc>
          <a:spcPct val="120000"/>
        </a:lnSpc>
        <a:spcBef>
          <a:spcPts val="0"/>
        </a:spcBef>
        <a:spcAft>
          <a:spcPts val="0"/>
        </a:spcAft>
        <a:buClrTx/>
        <a:buSzTx/>
        <a:buFontTx/>
        <a:buNone/>
        <a:tabLst/>
        <a:defRPr sz="1400" b="0" i="0" u="none" strike="noStrike" cap="none" spc="0" baseline="0">
          <a:ln>
            <a:noFill/>
          </a:ln>
          <a:solidFill>
            <a:srgbClr val="000000"/>
          </a:solidFill>
          <a:uFillTx/>
          <a:latin typeface="Montserrat Light"/>
          <a:ea typeface="Montserrat Light"/>
          <a:cs typeface="Montserrat Light"/>
          <a:sym typeface="Montserrat Light"/>
        </a:defRPr>
      </a:lvl3pPr>
      <a:lvl4pPr marL="0" marR="0" indent="0" algn="l" defTabSz="457200" rtl="0" latinLnBrk="0">
        <a:lnSpc>
          <a:spcPct val="120000"/>
        </a:lnSpc>
        <a:spcBef>
          <a:spcPts val="0"/>
        </a:spcBef>
        <a:spcAft>
          <a:spcPts val="0"/>
        </a:spcAft>
        <a:buClrTx/>
        <a:buSzTx/>
        <a:buFontTx/>
        <a:buNone/>
        <a:tabLst/>
        <a:defRPr sz="1400" b="0" i="0" u="none" strike="noStrike" cap="none" spc="0" baseline="0">
          <a:ln>
            <a:noFill/>
          </a:ln>
          <a:solidFill>
            <a:srgbClr val="000000"/>
          </a:solidFill>
          <a:uFillTx/>
          <a:latin typeface="Montserrat Light"/>
          <a:ea typeface="Montserrat Light"/>
          <a:cs typeface="Montserrat Light"/>
          <a:sym typeface="Montserrat Light"/>
        </a:defRPr>
      </a:lvl4pPr>
      <a:lvl5pPr marL="0" marR="0" indent="0" algn="l" defTabSz="457200" rtl="0" latinLnBrk="0">
        <a:lnSpc>
          <a:spcPct val="120000"/>
        </a:lnSpc>
        <a:spcBef>
          <a:spcPts val="0"/>
        </a:spcBef>
        <a:spcAft>
          <a:spcPts val="0"/>
        </a:spcAft>
        <a:buClrTx/>
        <a:buSzTx/>
        <a:buFontTx/>
        <a:buNone/>
        <a:tabLst/>
        <a:defRPr sz="1400" b="0" i="0" u="none" strike="noStrike" cap="none" spc="0" baseline="0">
          <a:ln>
            <a:noFill/>
          </a:ln>
          <a:solidFill>
            <a:srgbClr val="000000"/>
          </a:solidFill>
          <a:uFillTx/>
          <a:latin typeface="Montserrat Light"/>
          <a:ea typeface="Montserrat Light"/>
          <a:cs typeface="Montserrat Light"/>
          <a:sym typeface="Montserrat Light"/>
        </a:defRPr>
      </a:lvl5pPr>
      <a:lvl6pPr marL="0" marR="0" indent="211020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6pPr>
      <a:lvl7pPr marL="0" marR="0" indent="253224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7pPr>
      <a:lvl8pPr marL="0" marR="0" indent="2954289"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8pPr>
      <a:lvl9pPr marL="0" marR="0" indent="3376331"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9pPr>
    </p:bodyStyle>
    <p:otherStyle>
      <a:lvl1pPr marL="0" marR="0" indent="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tserrat Light"/>
        </a:defRPr>
      </a:lvl1pPr>
      <a:lvl2pPr marL="0" marR="0" indent="4572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tserrat Light"/>
        </a:defRPr>
      </a:lvl2pPr>
      <a:lvl3pPr marL="0" marR="0" indent="9144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tserrat Light"/>
        </a:defRPr>
      </a:lvl3pPr>
      <a:lvl4pPr marL="0" marR="0" indent="13716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tserrat Light"/>
        </a:defRPr>
      </a:lvl4pPr>
      <a:lvl5pPr marL="0" marR="0" indent="18288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tserrat Light"/>
        </a:defRPr>
      </a:lvl5pPr>
      <a:lvl6pPr marL="0" marR="0" indent="22860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tserrat Light"/>
        </a:defRPr>
      </a:lvl6pPr>
      <a:lvl7pPr marL="0" marR="0" indent="27432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tserrat Light"/>
        </a:defRPr>
      </a:lvl7pPr>
      <a:lvl8pPr marL="0" marR="0" indent="32004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tserrat Light"/>
        </a:defRPr>
      </a:lvl8pPr>
      <a:lvl9pPr marL="0" marR="0" indent="36576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tserrat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africanparks.org/"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tif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s://thesunexchange.com/" TargetMode="Externa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2.png"/><Relationship Id="rId5" Type="http://schemas.microsoft.com/office/2007/relationships/hdphoto" Target="../media/hdphoto2.wdp"/><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hyperlink" Target="https://www.epa.gov/energy/greenhouse-gas-equivalencies-calculator" TargetMode="External"/><Relationship Id="rId7" Type="http://schemas.microsoft.com/office/2007/relationships/hdphoto" Target="../media/hdphoto3.wdp"/><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jpg"/><Relationship Id="rId4" Type="http://schemas.openxmlformats.org/officeDocument/2006/relationships/image" Target="../media/image35.gif"/></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3" Type="http://schemas.openxmlformats.org/officeDocument/2006/relationships/hyperlink" Target="http://www.thesunexchange.com"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www.theoceancleanup.com/fund/" TargetMode="External"/><Relationship Id="rId4" Type="http://schemas.openxmlformats.org/officeDocument/2006/relationships/slide" Target="slide18.xml"/></Relationships>
</file>

<file path=ppt/slides/_rels/slide30.xml.rels><?xml version="1.0" encoding="UTF-8" standalone="yes"?>
<Relationships xmlns="http://schemas.openxmlformats.org/package/2006/relationships"><Relationship Id="rId3" Type="http://schemas.openxmlformats.org/officeDocument/2006/relationships/hyperlink" Target="http://www.thesunexchange.com/" TargetMode="External"/><Relationship Id="rId7" Type="http://schemas.microsoft.com/office/2007/relationships/hdphoto" Target="../media/hdphoto6.wdp"/><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hyperlink" Target="mailto:FCEC@thesunexchange.com" TargetMode="External"/><Relationship Id="rId4" Type="http://schemas.openxmlformats.org/officeDocument/2006/relationships/hyperlink" Target="mailto:hello@thesunexchange.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mailto:hello@thesunexchange.com" TargetMode="External"/><Relationship Id="rId5" Type="http://schemas.openxmlformats.org/officeDocument/2006/relationships/hyperlink" Target="http://www.thesunexchange.com" TargetMode="External"/><Relationship Id="rId4" Type="http://schemas.microsoft.com/office/2007/relationships/hdphoto" Target="../media/hdphoto6.wdp"/></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hyperlink" Target="mailto:hello@thesunexchange.com" TargetMode="External"/><Relationship Id="rId4" Type="http://schemas.microsoft.com/office/2007/relationships/hdphoto" Target="../media/hdphoto6.wdp"/></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hyperlink" Target="mailto:FCEC@thesunexchange.com"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mailto:hello@thesunexchange" TargetMode="External"/><Relationship Id="rId5" Type="http://schemas.openxmlformats.org/officeDocument/2006/relationships/hyperlink" Target="mailto:enquiries@thesunexchange.com" TargetMode="External"/><Relationship Id="rId4" Type="http://schemas.microsoft.com/office/2007/relationships/hdphoto" Target="../media/hdphoto6.wdp"/></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hyperlink" Target="mailto:hello@thesunexchange.com" TargetMode="External"/><Relationship Id="rId4" Type="http://schemas.microsoft.com/office/2007/relationships/hdphoto" Target="../media/hdphoto6.wdp"/></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hyperlink" Target="https://www.indiegogo.com/projects/the-sun-exchange-a-solar-powered-financial-system/x/10598990#/"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hyperlink" Target="http://www.statssa.gov.za/?page_id=1871"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1.wdp"/><Relationship Id="rId3" Type="http://schemas.openxmlformats.org/officeDocument/2006/relationships/hyperlink" Target="https://vimeo.com/209057058" TargetMode="External"/><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4.jpeg"/><Relationship Id="rId5" Type="http://schemas.openxmlformats.org/officeDocument/2006/relationships/image" Target="../media/image10.png"/><Relationship Id="rId10" Type="http://schemas.openxmlformats.org/officeDocument/2006/relationships/hyperlink" Target="https://www.youtube.com/watch?v=HlFQQ3vBjt4&amp;feature=youtu.be" TargetMode="External"/><Relationship Id="rId4" Type="http://schemas.openxmlformats.org/officeDocument/2006/relationships/image" Target="../media/image9.png"/><Relationship Id="rId9" Type="http://schemas.openxmlformats.org/officeDocument/2006/relationships/hyperlink" Target="https://www.youtube.com/watch?v=sVnXdukNNnM" TargetMode="External"/><Relationship Id="rId14"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microsoft.com/office/2007/relationships/hdphoto" Target="../media/hdphoto7.wdp"/></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hyperlink" Target="mailto:hello@thesunexchange.com" TargetMode="External"/><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hyperlink" Target="http://www.thesunexchange.co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medium.com/@alias_73214/guide-how-to-purchase-solar-cells-f63d11db8dd6" TargetMode="External"/><Relationship Id="rId7" Type="http://schemas.openxmlformats.org/officeDocument/2006/relationships/hyperlink" Target="https://www.youtube.com/watch?v=HlFQQ3vBjt4&amp;feature=youtu.be"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vimeo.com/209836170" TargetMode="External"/><Relationship Id="rId5" Type="http://schemas.openxmlformats.org/officeDocument/2006/relationships/hyperlink" Target="https://vimeo.com/209057058" TargetMode="External"/><Relationship Id="rId4" Type="http://schemas.openxmlformats.org/officeDocument/2006/relationships/image" Target="../media/image17.png"/><Relationship Id="rId9" Type="http://schemas.openxmlformats.org/officeDocument/2006/relationships/hyperlink" Target="https://vimeo.com/20922437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2869E6-D648-480F-96CA-3D4A234FDA56}"/>
              </a:ext>
            </a:extLst>
          </p:cNvPr>
          <p:cNvSpPr>
            <a:spLocks noGrp="1"/>
          </p:cNvSpPr>
          <p:nvPr>
            <p:ph type="sldNum" sz="quarter" idx="2"/>
          </p:nvPr>
        </p:nvSpPr>
        <p:spPr/>
        <p:txBody>
          <a:bodyPr/>
          <a:lstStyle/>
          <a:p>
            <a:r>
              <a:rPr lang="en-US"/>
              <a:t>[ </a:t>
            </a:r>
            <a:fld id="{86CB4B4D-7CA3-9044-876B-883B54F8677D}" type="slidenum">
              <a:rPr lang="en-US" smtClean="0">
                <a:latin typeface="Montserrat Semi Bold" panose="00000700000000000000" pitchFamily="50" charset="0"/>
              </a:rPr>
              <a:pPr/>
              <a:t>1</a:t>
            </a:fld>
            <a:r>
              <a:rPr lang="en-US" spc="-50"/>
              <a:t> ]</a:t>
            </a:r>
            <a:endParaRPr lang="en-US" spc="-50" dirty="0"/>
          </a:p>
        </p:txBody>
      </p:sp>
      <p:sp>
        <p:nvSpPr>
          <p:cNvPr id="3" name="Title 2">
            <a:extLst>
              <a:ext uri="{FF2B5EF4-FFF2-40B4-BE49-F238E27FC236}">
                <a16:creationId xmlns:a16="http://schemas.microsoft.com/office/drawing/2014/main" id="{1874EABB-BE0E-4D1A-A6B1-6832F53A39E5}"/>
              </a:ext>
            </a:extLst>
          </p:cNvPr>
          <p:cNvSpPr>
            <a:spLocks noGrp="1"/>
          </p:cNvSpPr>
          <p:nvPr>
            <p:ph type="title"/>
          </p:nvPr>
        </p:nvSpPr>
        <p:spPr/>
        <p:txBody>
          <a:bodyPr/>
          <a:lstStyle/>
          <a:p>
            <a:r>
              <a:rPr lang="en-ZA" dirty="0"/>
              <a:t>USER INSTRUCTIONS</a:t>
            </a:r>
          </a:p>
        </p:txBody>
      </p:sp>
      <p:graphicFrame>
        <p:nvGraphicFramePr>
          <p:cNvPr id="5" name="Table 5">
            <a:extLst>
              <a:ext uri="{FF2B5EF4-FFF2-40B4-BE49-F238E27FC236}">
                <a16:creationId xmlns:a16="http://schemas.microsoft.com/office/drawing/2014/main" id="{B6B5A163-2991-4C5B-845C-DBB8B3888204}"/>
              </a:ext>
            </a:extLst>
          </p:cNvPr>
          <p:cNvGraphicFramePr>
            <a:graphicFrameLocks noGrp="1"/>
          </p:cNvGraphicFramePr>
          <p:nvPr>
            <p:extLst>
              <p:ext uri="{D42A27DB-BD31-4B8C-83A1-F6EECF244321}">
                <p14:modId xmlns:p14="http://schemas.microsoft.com/office/powerpoint/2010/main" val="1236176454"/>
              </p:ext>
            </p:extLst>
          </p:nvPr>
        </p:nvGraphicFramePr>
        <p:xfrm>
          <a:off x="487519" y="2063186"/>
          <a:ext cx="8000875" cy="3477982"/>
        </p:xfrm>
        <a:graphic>
          <a:graphicData uri="http://schemas.openxmlformats.org/drawingml/2006/table">
            <a:tbl>
              <a:tblPr firstRow="1" bandRow="1">
                <a:tableStyleId>{5940675A-B579-460E-94D1-54222C63F5DA}</a:tableStyleId>
              </a:tblPr>
              <a:tblGrid>
                <a:gridCol w="1361536">
                  <a:extLst>
                    <a:ext uri="{9D8B030D-6E8A-4147-A177-3AD203B41FA5}">
                      <a16:colId xmlns:a16="http://schemas.microsoft.com/office/drawing/2014/main" val="3320860732"/>
                    </a:ext>
                  </a:extLst>
                </a:gridCol>
                <a:gridCol w="1073426">
                  <a:extLst>
                    <a:ext uri="{9D8B030D-6E8A-4147-A177-3AD203B41FA5}">
                      <a16:colId xmlns:a16="http://schemas.microsoft.com/office/drawing/2014/main" val="3289799815"/>
                    </a:ext>
                  </a:extLst>
                </a:gridCol>
                <a:gridCol w="1550504">
                  <a:extLst>
                    <a:ext uri="{9D8B030D-6E8A-4147-A177-3AD203B41FA5}">
                      <a16:colId xmlns:a16="http://schemas.microsoft.com/office/drawing/2014/main" val="3810108821"/>
                    </a:ext>
                  </a:extLst>
                </a:gridCol>
                <a:gridCol w="1285461">
                  <a:extLst>
                    <a:ext uri="{9D8B030D-6E8A-4147-A177-3AD203B41FA5}">
                      <a16:colId xmlns:a16="http://schemas.microsoft.com/office/drawing/2014/main" val="763766313"/>
                    </a:ext>
                  </a:extLst>
                </a:gridCol>
                <a:gridCol w="1272209">
                  <a:extLst>
                    <a:ext uri="{9D8B030D-6E8A-4147-A177-3AD203B41FA5}">
                      <a16:colId xmlns:a16="http://schemas.microsoft.com/office/drawing/2014/main" val="3120264430"/>
                    </a:ext>
                  </a:extLst>
                </a:gridCol>
                <a:gridCol w="1457739">
                  <a:extLst>
                    <a:ext uri="{9D8B030D-6E8A-4147-A177-3AD203B41FA5}">
                      <a16:colId xmlns:a16="http://schemas.microsoft.com/office/drawing/2014/main" val="3330317964"/>
                    </a:ext>
                  </a:extLst>
                </a:gridCol>
              </a:tblGrid>
              <a:tr h="456730">
                <a:tc>
                  <a:txBody>
                    <a:bodyPr/>
                    <a:lstStyle/>
                    <a:p>
                      <a:pPr algn="ctr"/>
                      <a:r>
                        <a:rPr lang="en-ZA" sz="1200" dirty="0" err="1"/>
                        <a:t>KWp</a:t>
                      </a:r>
                      <a:endParaRPr lang="en-ZA" sz="1200" dirty="0"/>
                    </a:p>
                  </a:txBody>
                  <a:tcPr anchor="ctr"/>
                </a:tc>
                <a:tc>
                  <a:txBody>
                    <a:bodyPr/>
                    <a:lstStyle/>
                    <a:p>
                      <a:pPr algn="ctr"/>
                      <a:r>
                        <a:rPr lang="en-ZA" sz="1200" dirty="0"/>
                        <a:t>22.41</a:t>
                      </a:r>
                    </a:p>
                  </a:txBody>
                  <a:tcPr anchor="ctr">
                    <a:solidFill>
                      <a:schemeClr val="accent6">
                        <a:lumMod val="20000"/>
                        <a:lumOff val="80000"/>
                      </a:schemeClr>
                    </a:solidFill>
                  </a:tcPr>
                </a:tc>
                <a:tc>
                  <a:txBody>
                    <a:bodyPr/>
                    <a:lstStyle/>
                    <a:p>
                      <a:pPr algn="ctr"/>
                      <a:r>
                        <a:rPr lang="en-ZA" sz="1200" dirty="0"/>
                        <a:t>ZAR per cell</a:t>
                      </a:r>
                    </a:p>
                  </a:txBody>
                  <a:tcPr anchor="ctr">
                    <a:solidFill>
                      <a:schemeClr val="bg1"/>
                    </a:solidFill>
                  </a:tcPr>
                </a:tc>
                <a:tc>
                  <a:txBody>
                    <a:bodyPr/>
                    <a:lstStyle/>
                    <a:p>
                      <a:pPr algn="ctr"/>
                      <a:r>
                        <a:rPr lang="en-ZA" sz="1200" dirty="0"/>
                        <a:t>67.00</a:t>
                      </a:r>
                    </a:p>
                  </a:txBody>
                  <a:tcPr anchor="ctr">
                    <a:solidFill>
                      <a:schemeClr val="accent6">
                        <a:lumMod val="20000"/>
                        <a:lumOff val="80000"/>
                      </a:schemeClr>
                    </a:solidFill>
                  </a:tcPr>
                </a:tc>
                <a:tc>
                  <a:txBody>
                    <a:bodyPr/>
                    <a:lstStyle/>
                    <a:p>
                      <a:pPr algn="ctr"/>
                      <a:r>
                        <a:rPr lang="en-ZA" sz="1200" dirty="0"/>
                        <a:t>Cells per module</a:t>
                      </a:r>
                    </a:p>
                  </a:txBody>
                  <a:tcPr anchor="ctr">
                    <a:solidFill>
                      <a:schemeClr val="bg1"/>
                    </a:solidFill>
                  </a:tcPr>
                </a:tc>
                <a:tc>
                  <a:txBody>
                    <a:bodyPr/>
                    <a:lstStyle/>
                    <a:p>
                      <a:pPr algn="ctr"/>
                      <a:r>
                        <a:rPr lang="en-ZA" sz="1200" dirty="0"/>
                        <a:t>144</a:t>
                      </a:r>
                    </a:p>
                  </a:txBody>
                  <a:tcPr anchor="ctr">
                    <a:solidFill>
                      <a:schemeClr val="accent6">
                        <a:lumMod val="20000"/>
                        <a:lumOff val="80000"/>
                      </a:schemeClr>
                    </a:solidFill>
                  </a:tcPr>
                </a:tc>
                <a:extLst>
                  <a:ext uri="{0D108BD9-81ED-4DB2-BD59-A6C34878D82A}">
                    <a16:rowId xmlns:a16="http://schemas.microsoft.com/office/drawing/2014/main" val="1671915157"/>
                  </a:ext>
                </a:extLst>
              </a:tr>
              <a:tr h="355631">
                <a:tc>
                  <a:txBody>
                    <a:bodyPr/>
                    <a:lstStyle/>
                    <a:p>
                      <a:pPr algn="ctr"/>
                      <a:r>
                        <a:rPr lang="en-ZA" sz="1200" dirty="0"/>
                        <a:t>IRR</a:t>
                      </a:r>
                    </a:p>
                  </a:txBody>
                  <a:tcPr anchor="ctr"/>
                </a:tc>
                <a:tc>
                  <a:txBody>
                    <a:bodyPr/>
                    <a:lstStyle/>
                    <a:p>
                      <a:pPr algn="ctr"/>
                      <a:r>
                        <a:rPr lang="en-ZA" sz="1200" dirty="0"/>
                        <a:t>11.53</a:t>
                      </a:r>
                    </a:p>
                  </a:txBody>
                  <a:tcPr anchor="ctr">
                    <a:solidFill>
                      <a:schemeClr val="accent6">
                        <a:lumMod val="20000"/>
                        <a:lumOff val="80000"/>
                      </a:schemeClr>
                    </a:solidFill>
                  </a:tcPr>
                </a:tc>
                <a:tc>
                  <a:txBody>
                    <a:bodyPr/>
                    <a:lstStyle/>
                    <a:p>
                      <a:pPr algn="ctr"/>
                      <a:r>
                        <a:rPr lang="en-ZA" sz="1200" dirty="0"/>
                        <a:t>USD per cell</a:t>
                      </a:r>
                    </a:p>
                  </a:txBody>
                  <a:tcPr anchor="ctr">
                    <a:solidFill>
                      <a:schemeClr val="bg1"/>
                    </a:solidFill>
                  </a:tcPr>
                </a:tc>
                <a:tc>
                  <a:txBody>
                    <a:bodyPr/>
                    <a:lstStyle/>
                    <a:p>
                      <a:pPr algn="ctr"/>
                      <a:r>
                        <a:rPr lang="en-ZA" sz="1200" dirty="0"/>
                        <a:t>4.62</a:t>
                      </a:r>
                    </a:p>
                  </a:txBody>
                  <a:tcPr anchor="ctr">
                    <a:solidFill>
                      <a:schemeClr val="accent6">
                        <a:lumMod val="20000"/>
                        <a:lumOff val="80000"/>
                      </a:schemeClr>
                    </a:solidFill>
                  </a:tcPr>
                </a:tc>
                <a:tc>
                  <a:txBody>
                    <a:bodyPr/>
                    <a:lstStyle/>
                    <a:p>
                      <a:pPr algn="ctr"/>
                      <a:r>
                        <a:rPr lang="en-ZA" sz="1200" dirty="0"/>
                        <a:t>W per module</a:t>
                      </a:r>
                    </a:p>
                  </a:txBody>
                  <a:tcPr anchor="ctr">
                    <a:solidFill>
                      <a:schemeClr val="bg1"/>
                    </a:solidFill>
                  </a:tcPr>
                </a:tc>
                <a:tc>
                  <a:txBody>
                    <a:bodyPr/>
                    <a:lstStyle/>
                    <a:p>
                      <a:pPr algn="ctr"/>
                      <a:r>
                        <a:rPr lang="en-ZA" sz="1200" dirty="0"/>
                        <a:t>415</a:t>
                      </a:r>
                    </a:p>
                  </a:txBody>
                  <a:tcPr anchor="ctr">
                    <a:solidFill>
                      <a:schemeClr val="accent6">
                        <a:lumMod val="20000"/>
                        <a:lumOff val="80000"/>
                      </a:schemeClr>
                    </a:solidFill>
                  </a:tcPr>
                </a:tc>
                <a:extLst>
                  <a:ext uri="{0D108BD9-81ED-4DB2-BD59-A6C34878D82A}">
                    <a16:rowId xmlns:a16="http://schemas.microsoft.com/office/drawing/2014/main" val="1535818183"/>
                  </a:ext>
                </a:extLst>
              </a:tr>
              <a:tr h="370840">
                <a:tc>
                  <a:txBody>
                    <a:bodyPr/>
                    <a:lstStyle/>
                    <a:p>
                      <a:pPr algn="ctr"/>
                      <a:r>
                        <a:rPr lang="en-ZA" sz="1200" dirty="0"/>
                        <a:t>Lease rate</a:t>
                      </a:r>
                    </a:p>
                  </a:txBody>
                  <a:tcPr anchor="ctr"/>
                </a:tc>
                <a:tc>
                  <a:txBody>
                    <a:bodyPr/>
                    <a:lstStyle/>
                    <a:p>
                      <a:pPr algn="ctr"/>
                      <a:r>
                        <a:rPr lang="en-ZA" sz="1200" dirty="0"/>
                        <a:t>1.5</a:t>
                      </a:r>
                    </a:p>
                  </a:txBody>
                  <a:tcPr anchor="ctr">
                    <a:solidFill>
                      <a:schemeClr val="accent6">
                        <a:lumMod val="20000"/>
                        <a:lumOff val="80000"/>
                      </a:schemeClr>
                    </a:solidFill>
                  </a:tcPr>
                </a:tc>
                <a:tc>
                  <a:txBody>
                    <a:bodyPr/>
                    <a:lstStyle/>
                    <a:p>
                      <a:pPr algn="ctr"/>
                      <a:r>
                        <a:rPr lang="en-ZA" sz="1200" dirty="0"/>
                        <a:t>BTC per cell</a:t>
                      </a:r>
                    </a:p>
                  </a:txBody>
                  <a:tcPr anchor="ctr">
                    <a:solidFill>
                      <a:schemeClr val="bg1"/>
                    </a:solidFill>
                  </a:tcPr>
                </a:tc>
                <a:tc>
                  <a:txBody>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ZA" sz="1200" dirty="0"/>
                        <a:t>0.00008</a:t>
                      </a:r>
                    </a:p>
                    <a:p>
                      <a:pPr algn="ctr"/>
                      <a:endParaRPr lang="en-ZA" sz="1200" dirty="0"/>
                    </a:p>
                  </a:txBody>
                  <a:tcPr anchor="ctr">
                    <a:solidFill>
                      <a:schemeClr val="accent6">
                        <a:lumMod val="20000"/>
                        <a:lumOff val="80000"/>
                      </a:schemeClr>
                    </a:solidFill>
                  </a:tcPr>
                </a:tc>
                <a:tc>
                  <a:txBody>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ZA" sz="1200" dirty="0"/>
                        <a:t>No. of modules</a:t>
                      </a:r>
                    </a:p>
                  </a:txBody>
                  <a:tcPr anchor="ctr">
                    <a:solidFill>
                      <a:schemeClr val="bg1"/>
                    </a:solidFill>
                  </a:tcPr>
                </a:tc>
                <a:tc>
                  <a:txBody>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ZA" sz="1200" dirty="0"/>
                        <a:t>54</a:t>
                      </a:r>
                    </a:p>
                  </a:txBody>
                  <a:tcPr anchor="ctr">
                    <a:solidFill>
                      <a:schemeClr val="accent6">
                        <a:lumMod val="20000"/>
                        <a:lumOff val="80000"/>
                      </a:schemeClr>
                    </a:solidFill>
                  </a:tcPr>
                </a:tc>
                <a:extLst>
                  <a:ext uri="{0D108BD9-81ED-4DB2-BD59-A6C34878D82A}">
                    <a16:rowId xmlns:a16="http://schemas.microsoft.com/office/drawing/2014/main" val="2388885240"/>
                  </a:ext>
                </a:extLst>
              </a:tr>
              <a:tr h="406167">
                <a:tc>
                  <a:txBody>
                    <a:bodyPr/>
                    <a:lstStyle/>
                    <a:p>
                      <a:pPr algn="ctr"/>
                      <a:r>
                        <a:rPr lang="en-ZA" sz="1200" dirty="0"/>
                        <a:t>Cell owner rate</a:t>
                      </a:r>
                    </a:p>
                  </a:txBody>
                  <a:tcPr anchor="ctr"/>
                </a:tc>
                <a:tc>
                  <a:txBody>
                    <a:bodyPr/>
                    <a:lstStyle/>
                    <a:p>
                      <a:pPr algn="ctr"/>
                      <a:r>
                        <a:rPr lang="en-ZA" sz="1200" dirty="0"/>
                        <a:t>1.25</a:t>
                      </a:r>
                    </a:p>
                  </a:txBody>
                  <a:tcPr anchor="ctr">
                    <a:solidFill>
                      <a:schemeClr val="accent6">
                        <a:lumMod val="20000"/>
                        <a:lumOff val="80000"/>
                      </a:schemeClr>
                    </a:solidFill>
                  </a:tcPr>
                </a:tc>
                <a:tc>
                  <a:txBody>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ZA" sz="1200" dirty="0"/>
                        <a:t>Service fee</a:t>
                      </a:r>
                    </a:p>
                  </a:txBody>
                  <a:tcPr anchor="ctr">
                    <a:solidFill>
                      <a:schemeClr val="bg1"/>
                    </a:solidFill>
                  </a:tcPr>
                </a:tc>
                <a:tc>
                  <a:txBody>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ZA" sz="1200" dirty="0"/>
                        <a:t>16.51</a:t>
                      </a:r>
                    </a:p>
                  </a:txBody>
                  <a:tcPr anchor="ctr">
                    <a:solidFill>
                      <a:schemeClr val="accent6">
                        <a:lumMod val="20000"/>
                        <a:lumOff val="80000"/>
                      </a:schemeClr>
                    </a:solidFill>
                  </a:tcPr>
                </a:tc>
                <a:tc>
                  <a:txBody>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lang="en-ZA" sz="1200" dirty="0"/>
                    </a:p>
                  </a:txBody>
                  <a:tcPr anchor="ctr">
                    <a:solidFill>
                      <a:schemeClr val="bg1"/>
                    </a:solidFill>
                  </a:tcPr>
                </a:tc>
                <a:tc>
                  <a:txBody>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lang="en-ZA" sz="1200" dirty="0"/>
                    </a:p>
                  </a:txBody>
                  <a:tcPr anchor="ctr">
                    <a:solidFill>
                      <a:schemeClr val="accent6">
                        <a:lumMod val="20000"/>
                        <a:lumOff val="80000"/>
                      </a:schemeClr>
                    </a:solidFill>
                  </a:tcPr>
                </a:tc>
                <a:extLst>
                  <a:ext uri="{0D108BD9-81ED-4DB2-BD59-A6C34878D82A}">
                    <a16:rowId xmlns:a16="http://schemas.microsoft.com/office/drawing/2014/main" val="741193155"/>
                  </a:ext>
                </a:extLst>
              </a:tr>
              <a:tr h="430654">
                <a:tc>
                  <a:txBody>
                    <a:bodyPr/>
                    <a:lstStyle/>
                    <a:p>
                      <a:pPr algn="ctr"/>
                      <a:r>
                        <a:rPr lang="en-ZA" sz="1200" dirty="0"/>
                        <a:t>EPC</a:t>
                      </a:r>
                    </a:p>
                  </a:txBody>
                  <a:tcPr anchor="ctr"/>
                </a:tc>
                <a:tc>
                  <a:txBody>
                    <a:bodyPr/>
                    <a:lstStyle/>
                    <a:p>
                      <a:pPr algn="ctr"/>
                      <a:r>
                        <a:rPr lang="en-ZA" sz="1200" dirty="0"/>
                        <a:t>Specialised Solar Systems</a:t>
                      </a:r>
                    </a:p>
                  </a:txBody>
                  <a:tcPr anchor="ctr">
                    <a:solidFill>
                      <a:schemeClr val="accent6">
                        <a:lumMod val="20000"/>
                        <a:lumOff val="80000"/>
                      </a:schemeClr>
                    </a:solidFill>
                  </a:tcPr>
                </a:tc>
                <a:tc>
                  <a:txBody>
                    <a:bodyPr/>
                    <a:lstStyle/>
                    <a:p>
                      <a:pPr algn="ctr"/>
                      <a:r>
                        <a:rPr lang="en-ZA" sz="1200" dirty="0"/>
                        <a:t>Manufacturer</a:t>
                      </a:r>
                    </a:p>
                  </a:txBody>
                  <a:tcPr anchor="ctr">
                    <a:solidFill>
                      <a:schemeClr val="bg1"/>
                    </a:solidFill>
                  </a:tcPr>
                </a:tc>
                <a:tc>
                  <a:txBody>
                    <a:bodyPr/>
                    <a:lstStyle/>
                    <a:p>
                      <a:pPr algn="ctr"/>
                      <a:r>
                        <a:rPr lang="en-ZA" sz="1200" dirty="0"/>
                        <a:t>Canadian Solar</a:t>
                      </a:r>
                    </a:p>
                  </a:txBody>
                  <a:tcPr anchor="ctr">
                    <a:solidFill>
                      <a:schemeClr val="accent6">
                        <a:lumMod val="20000"/>
                        <a:lumOff val="80000"/>
                      </a:schemeClr>
                    </a:solidFill>
                  </a:tcPr>
                </a:tc>
                <a:tc>
                  <a:txBody>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ZA" sz="1200" dirty="0"/>
                        <a:t>Annual Elect Gen</a:t>
                      </a:r>
                    </a:p>
                  </a:txBody>
                  <a:tcPr anchor="ctr">
                    <a:solidFill>
                      <a:schemeClr val="bg1"/>
                    </a:solidFill>
                  </a:tcPr>
                </a:tc>
                <a:tc>
                  <a:txBody>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ZA" sz="1200" dirty="0"/>
                        <a:t>34603</a:t>
                      </a:r>
                    </a:p>
                  </a:txBody>
                  <a:tcPr anchor="ctr">
                    <a:solidFill>
                      <a:schemeClr val="accent6">
                        <a:lumMod val="20000"/>
                        <a:lumOff val="80000"/>
                      </a:schemeClr>
                    </a:solidFill>
                  </a:tcPr>
                </a:tc>
                <a:extLst>
                  <a:ext uri="{0D108BD9-81ED-4DB2-BD59-A6C34878D82A}">
                    <a16:rowId xmlns:a16="http://schemas.microsoft.com/office/drawing/2014/main" val="2207329006"/>
                  </a:ext>
                </a:extLst>
              </a:tr>
              <a:tr h="430654">
                <a:tc>
                  <a:txBody>
                    <a:bodyPr/>
                    <a:lstStyle/>
                    <a:p>
                      <a:pPr algn="ctr"/>
                      <a:r>
                        <a:rPr lang="en-ZA" sz="1200" dirty="0"/>
                        <a:t>Inverter Euro Efficiency</a:t>
                      </a:r>
                    </a:p>
                  </a:txBody>
                  <a:tcPr anchor="ctr"/>
                </a:tc>
                <a:tc>
                  <a:txBody>
                    <a:bodyPr/>
                    <a:lstStyle/>
                    <a:p>
                      <a:pPr algn="ctr"/>
                      <a:r>
                        <a:rPr lang="en-ZA" sz="1200" dirty="0"/>
                        <a:t>98.5</a:t>
                      </a:r>
                    </a:p>
                  </a:txBody>
                  <a:tcPr anchor="ctr">
                    <a:solidFill>
                      <a:schemeClr val="accent6">
                        <a:lumMod val="20000"/>
                        <a:lumOff val="80000"/>
                      </a:schemeClr>
                    </a:solidFill>
                  </a:tcPr>
                </a:tc>
                <a:tc>
                  <a:txBody>
                    <a:bodyPr/>
                    <a:lstStyle/>
                    <a:p>
                      <a:pPr algn="ctr"/>
                      <a:r>
                        <a:rPr lang="en-ZA" sz="1200" dirty="0"/>
                        <a:t>Daily Net Income</a:t>
                      </a:r>
                    </a:p>
                  </a:txBody>
                  <a:tcPr anchor="ctr">
                    <a:solidFill>
                      <a:schemeClr val="bg1"/>
                    </a:solidFill>
                  </a:tcPr>
                </a:tc>
                <a:tc>
                  <a:txBody>
                    <a:bodyPr/>
                    <a:lstStyle/>
                    <a:p>
                      <a:pPr algn="ctr"/>
                      <a:r>
                        <a:rPr lang="en-ZA" sz="1200" dirty="0"/>
                        <a:t>0.01</a:t>
                      </a:r>
                    </a:p>
                  </a:txBody>
                  <a:tcPr anchor="ctr">
                    <a:solidFill>
                      <a:schemeClr val="accent6">
                        <a:lumMod val="20000"/>
                        <a:lumOff val="80000"/>
                      </a:schemeClr>
                    </a:solidFill>
                  </a:tcPr>
                </a:tc>
                <a:tc>
                  <a:txBody>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ZA" sz="1200" dirty="0"/>
                        <a:t>DC/AC Losses</a:t>
                      </a:r>
                    </a:p>
                  </a:txBody>
                  <a:tcPr anchor="ctr">
                    <a:solidFill>
                      <a:schemeClr val="bg1"/>
                    </a:solidFill>
                  </a:tcPr>
                </a:tc>
                <a:tc>
                  <a:txBody>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ZA" sz="1200" dirty="0"/>
                        <a:t>TTTA/TTTB</a:t>
                      </a:r>
                    </a:p>
                  </a:txBody>
                  <a:tcPr anchor="ctr">
                    <a:solidFill>
                      <a:schemeClr val="accent6">
                        <a:lumMod val="20000"/>
                        <a:lumOff val="80000"/>
                      </a:schemeClr>
                    </a:solidFill>
                  </a:tcPr>
                </a:tc>
                <a:extLst>
                  <a:ext uri="{0D108BD9-81ED-4DB2-BD59-A6C34878D82A}">
                    <a16:rowId xmlns:a16="http://schemas.microsoft.com/office/drawing/2014/main" val="730078204"/>
                  </a:ext>
                </a:extLst>
              </a:tr>
              <a:tr h="430654">
                <a:tc>
                  <a:txBody>
                    <a:bodyPr/>
                    <a:lstStyle/>
                    <a:p>
                      <a:pPr algn="ctr"/>
                      <a:r>
                        <a:rPr lang="en-ZA" sz="1200" dirty="0"/>
                        <a:t>No. of cells</a:t>
                      </a:r>
                    </a:p>
                  </a:txBody>
                  <a:tcPr anchor="ctr"/>
                </a:tc>
                <a:tc>
                  <a:txBody>
                    <a:bodyPr/>
                    <a:lstStyle/>
                    <a:p>
                      <a:pPr algn="ctr"/>
                      <a:r>
                        <a:rPr lang="en-ZA" sz="1200"/>
                        <a:t>7776</a:t>
                      </a:r>
                      <a:endParaRPr lang="en-ZA" sz="1200" dirty="0"/>
                    </a:p>
                  </a:txBody>
                  <a:tcPr anchor="ctr">
                    <a:solidFill>
                      <a:schemeClr val="accent6">
                        <a:lumMod val="20000"/>
                        <a:lumOff val="80000"/>
                      </a:schemeClr>
                    </a:solidFill>
                  </a:tcPr>
                </a:tc>
                <a:tc>
                  <a:txBody>
                    <a:bodyPr/>
                    <a:lstStyle/>
                    <a:p>
                      <a:pPr algn="ctr"/>
                      <a:r>
                        <a:rPr lang="en-ZA" sz="1200" dirty="0"/>
                        <a:t>100% - Service fee</a:t>
                      </a:r>
                    </a:p>
                  </a:txBody>
                  <a:tcPr anchor="ctr">
                    <a:solidFill>
                      <a:schemeClr val="bg1"/>
                    </a:solidFill>
                  </a:tcPr>
                </a:tc>
                <a:tc>
                  <a:txBody>
                    <a:bodyPr/>
                    <a:lstStyle/>
                    <a:p>
                      <a:pPr algn="ctr"/>
                      <a:r>
                        <a:rPr lang="en-ZA" sz="1200" dirty="0"/>
                        <a:t>83.49</a:t>
                      </a:r>
                    </a:p>
                  </a:txBody>
                  <a:tcPr anchor="ctr">
                    <a:solidFill>
                      <a:schemeClr val="accent6">
                        <a:lumMod val="20000"/>
                        <a:lumOff val="80000"/>
                      </a:schemeClr>
                    </a:solidFill>
                  </a:tcPr>
                </a:tc>
                <a:tc>
                  <a:txBody>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lang="en-ZA" sz="1200" dirty="0"/>
                    </a:p>
                  </a:txBody>
                  <a:tcPr anchor="ctr">
                    <a:solidFill>
                      <a:schemeClr val="bg1"/>
                    </a:solidFill>
                  </a:tcPr>
                </a:tc>
                <a:tc>
                  <a:txBody>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lang="en-ZA" sz="1200" dirty="0"/>
                    </a:p>
                  </a:txBody>
                  <a:tcPr anchor="ctr">
                    <a:solidFill>
                      <a:schemeClr val="accent6">
                        <a:lumMod val="20000"/>
                        <a:lumOff val="80000"/>
                      </a:schemeClr>
                    </a:solidFill>
                  </a:tcPr>
                </a:tc>
                <a:extLst>
                  <a:ext uri="{0D108BD9-81ED-4DB2-BD59-A6C34878D82A}">
                    <a16:rowId xmlns:a16="http://schemas.microsoft.com/office/drawing/2014/main" val="3153529843"/>
                  </a:ext>
                </a:extLst>
              </a:tr>
              <a:tr h="160439">
                <a:tc>
                  <a:txBody>
                    <a:bodyPr/>
                    <a:lstStyle/>
                    <a:p>
                      <a:pPr algn="ctr"/>
                      <a:r>
                        <a:rPr lang="en-ZA" sz="1200" dirty="0"/>
                        <a:t>W per cell</a:t>
                      </a:r>
                    </a:p>
                  </a:txBody>
                  <a:tcPr anchor="ctr"/>
                </a:tc>
                <a:tc>
                  <a:txBody>
                    <a:bodyPr/>
                    <a:lstStyle/>
                    <a:p>
                      <a:pPr algn="ctr"/>
                      <a:r>
                        <a:rPr lang="en-ZA" sz="1200" dirty="0"/>
                        <a:t>2.88</a:t>
                      </a:r>
                    </a:p>
                  </a:txBody>
                  <a:tcPr anchor="ctr">
                    <a:solidFill>
                      <a:schemeClr val="accent6">
                        <a:lumMod val="20000"/>
                        <a:lumOff val="80000"/>
                      </a:schemeClr>
                    </a:solidFill>
                  </a:tcPr>
                </a:tc>
                <a:tc>
                  <a:txBody>
                    <a:bodyPr/>
                    <a:lstStyle/>
                    <a:p>
                      <a:pPr algn="ctr"/>
                      <a:r>
                        <a:rPr lang="en-ZA" sz="1200" dirty="0"/>
                        <a:t>Dealer Mark up</a:t>
                      </a:r>
                    </a:p>
                  </a:txBody>
                  <a:tcPr anchor="ctr">
                    <a:solidFill>
                      <a:schemeClr val="bg1"/>
                    </a:solidFill>
                  </a:tcPr>
                </a:tc>
                <a:tc>
                  <a:txBody>
                    <a:bodyPr/>
                    <a:lstStyle/>
                    <a:p>
                      <a:pPr algn="ctr"/>
                      <a:r>
                        <a:rPr lang="en-ZA" sz="1200" dirty="0"/>
                        <a:t>22</a:t>
                      </a:r>
                    </a:p>
                  </a:txBody>
                  <a:tcPr anchor="ctr">
                    <a:solidFill>
                      <a:schemeClr val="accent6">
                        <a:lumMod val="20000"/>
                        <a:lumOff val="80000"/>
                      </a:schemeClr>
                    </a:solidFill>
                  </a:tcPr>
                </a:tc>
                <a:tc>
                  <a:txBody>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ZA" sz="1200" dirty="0"/>
                        <a:t>Elevation above sea level</a:t>
                      </a:r>
                    </a:p>
                  </a:txBody>
                  <a:tcPr anchor="ctr">
                    <a:solidFill>
                      <a:schemeClr val="bg1"/>
                    </a:solidFill>
                  </a:tcPr>
                </a:tc>
                <a:tc>
                  <a:txBody>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ZA" sz="1200" dirty="0"/>
                        <a:t>Sea level</a:t>
                      </a:r>
                    </a:p>
                  </a:txBody>
                  <a:tcPr anchor="ctr">
                    <a:solidFill>
                      <a:schemeClr val="accent6">
                        <a:lumMod val="20000"/>
                        <a:lumOff val="80000"/>
                      </a:schemeClr>
                    </a:solidFill>
                  </a:tcPr>
                </a:tc>
                <a:extLst>
                  <a:ext uri="{0D108BD9-81ED-4DB2-BD59-A6C34878D82A}">
                    <a16:rowId xmlns:a16="http://schemas.microsoft.com/office/drawing/2014/main" val="3251387386"/>
                  </a:ext>
                </a:extLst>
              </a:tr>
            </a:tbl>
          </a:graphicData>
        </a:graphic>
      </p:graphicFrame>
      <p:graphicFrame>
        <p:nvGraphicFramePr>
          <p:cNvPr id="13" name="Table 13">
            <a:extLst>
              <a:ext uri="{FF2B5EF4-FFF2-40B4-BE49-F238E27FC236}">
                <a16:creationId xmlns:a16="http://schemas.microsoft.com/office/drawing/2014/main" id="{C89268CB-1F5A-4C73-A585-41D57F20A2E2}"/>
              </a:ext>
            </a:extLst>
          </p:cNvPr>
          <p:cNvGraphicFramePr>
            <a:graphicFrameLocks noGrp="1"/>
          </p:cNvGraphicFramePr>
          <p:nvPr/>
        </p:nvGraphicFramePr>
        <p:xfrm>
          <a:off x="487519" y="1519937"/>
          <a:ext cx="8000875" cy="274320"/>
        </p:xfrm>
        <a:graphic>
          <a:graphicData uri="http://schemas.openxmlformats.org/drawingml/2006/table">
            <a:tbl>
              <a:tblPr firstRow="1" bandRow="1">
                <a:tableStyleId>{5940675A-B579-460E-94D1-54222C63F5DA}</a:tableStyleId>
              </a:tblPr>
              <a:tblGrid>
                <a:gridCol w="939739">
                  <a:extLst>
                    <a:ext uri="{9D8B030D-6E8A-4147-A177-3AD203B41FA5}">
                      <a16:colId xmlns:a16="http://schemas.microsoft.com/office/drawing/2014/main" val="1170574860"/>
                    </a:ext>
                  </a:extLst>
                </a:gridCol>
                <a:gridCol w="2727725">
                  <a:extLst>
                    <a:ext uri="{9D8B030D-6E8A-4147-A177-3AD203B41FA5}">
                      <a16:colId xmlns:a16="http://schemas.microsoft.com/office/drawing/2014/main" val="4061444480"/>
                    </a:ext>
                  </a:extLst>
                </a:gridCol>
                <a:gridCol w="958754">
                  <a:extLst>
                    <a:ext uri="{9D8B030D-6E8A-4147-A177-3AD203B41FA5}">
                      <a16:colId xmlns:a16="http://schemas.microsoft.com/office/drawing/2014/main" val="2513635470"/>
                    </a:ext>
                  </a:extLst>
                </a:gridCol>
                <a:gridCol w="3374657">
                  <a:extLst>
                    <a:ext uri="{9D8B030D-6E8A-4147-A177-3AD203B41FA5}">
                      <a16:colId xmlns:a16="http://schemas.microsoft.com/office/drawing/2014/main" val="2601055949"/>
                    </a:ext>
                  </a:extLst>
                </a:gridCol>
              </a:tblGrid>
              <a:tr h="223138">
                <a:tc>
                  <a:txBody>
                    <a:bodyPr/>
                    <a:lstStyle/>
                    <a:p>
                      <a:r>
                        <a:rPr lang="en-ZA" dirty="0"/>
                        <a:t>PROJECT</a:t>
                      </a:r>
                    </a:p>
                  </a:txBody>
                  <a:tcPr/>
                </a:tc>
                <a:tc>
                  <a:txBody>
                    <a:bodyPr/>
                    <a:lstStyle/>
                    <a:p>
                      <a:pPr algn="l"/>
                      <a:r>
                        <a:rPr lang="en-ZA" dirty="0"/>
                        <a:t>Knysna Primary School</a:t>
                      </a:r>
                    </a:p>
                  </a:txBody>
                  <a:tcPr>
                    <a:solidFill>
                      <a:schemeClr val="accent6">
                        <a:lumMod val="20000"/>
                        <a:lumOff val="80000"/>
                      </a:schemeClr>
                    </a:solidFill>
                  </a:tcPr>
                </a:tc>
                <a:tc>
                  <a:txBody>
                    <a:bodyPr/>
                    <a:lstStyle/>
                    <a:p>
                      <a:pPr algn="l"/>
                      <a:r>
                        <a:rPr lang="en-ZA" dirty="0"/>
                        <a:t>Address</a:t>
                      </a:r>
                    </a:p>
                  </a:txBody>
                  <a:tcPr>
                    <a:solidFill>
                      <a:schemeClr val="bg1"/>
                    </a:solidFill>
                  </a:tcPr>
                </a:tc>
                <a:tc>
                  <a:txBody>
                    <a:bodyPr/>
                    <a:lstStyle/>
                    <a:p>
                      <a:pPr algn="l"/>
                      <a:r>
                        <a:rPr lang="en-US" dirty="0"/>
                        <a:t> Long St, Knysna Central, Knysna, South Africa</a:t>
                      </a:r>
                      <a:endParaRPr lang="en-ZA" dirty="0"/>
                    </a:p>
                  </a:txBody>
                  <a:tcPr>
                    <a:solidFill>
                      <a:schemeClr val="accent6">
                        <a:lumMod val="20000"/>
                        <a:lumOff val="80000"/>
                      </a:schemeClr>
                    </a:solidFill>
                  </a:tcPr>
                </a:tc>
                <a:extLst>
                  <a:ext uri="{0D108BD9-81ED-4DB2-BD59-A6C34878D82A}">
                    <a16:rowId xmlns:a16="http://schemas.microsoft.com/office/drawing/2014/main" val="586837659"/>
                  </a:ext>
                </a:extLst>
              </a:tr>
            </a:tbl>
          </a:graphicData>
        </a:graphic>
      </p:graphicFrame>
    </p:spTree>
    <p:extLst>
      <p:ext uri="{BB962C8B-B14F-4D97-AF65-F5344CB8AC3E}">
        <p14:creationId xmlns:p14="http://schemas.microsoft.com/office/powerpoint/2010/main" val="44907853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10</a:t>
            </a:fld>
            <a:r>
              <a:rPr lang="en-US" spc="-50" dirty="0">
                <a:solidFill>
                  <a:schemeClr val="bg1"/>
                </a:solidFill>
              </a:rPr>
              <a:t> ]</a:t>
            </a:r>
          </a:p>
        </p:txBody>
      </p:sp>
      <p:sp>
        <p:nvSpPr>
          <p:cNvPr id="3" name="Title 2"/>
          <p:cNvSpPr>
            <a:spLocks noGrp="1"/>
          </p:cNvSpPr>
          <p:nvPr>
            <p:ph type="title"/>
          </p:nvPr>
        </p:nvSpPr>
        <p:spPr/>
        <p:txBody>
          <a:bodyPr/>
          <a:lstStyle/>
          <a:p>
            <a:r>
              <a:rPr lang="en-US" dirty="0"/>
              <a:t>FAQ</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
        <p:nvSpPr>
          <p:cNvPr id="7" name="Content Placeholder 2"/>
          <p:cNvSpPr txBox="1">
            <a:spLocks/>
          </p:cNvSpPr>
          <p:nvPr/>
        </p:nvSpPr>
        <p:spPr>
          <a:xfrm>
            <a:off x="174003" y="1137600"/>
            <a:ext cx="9299606" cy="5275966"/>
          </a:xfrm>
          <a:prstGeom prst="rect">
            <a:avLst/>
          </a:prstGeom>
        </p:spPr>
        <p:txBody>
          <a:bodyPr tIns="0" rIns="0" bIns="0"/>
          <a:lstStyle>
            <a:lvl1pPr marL="0" marR="0" indent="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1pPr>
            <a:lvl2pPr marL="0" marR="0" indent="422041"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2pPr>
            <a:lvl3pPr marL="0" marR="0" indent="844082"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3pPr>
            <a:lvl4pPr marL="0" marR="0" indent="1266123"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4pPr>
            <a:lvl5pPr marL="0" marR="0" indent="1688164"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5pPr>
            <a:lvl6pPr marL="0" marR="0" indent="211020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6pPr>
            <a:lvl7pPr marL="0" marR="0" indent="253224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7pPr>
            <a:lvl8pPr marL="0" marR="0" indent="2954289"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8pPr>
            <a:lvl9pPr marL="0" marR="0" indent="3376331"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9pPr>
          </a:lstStyle>
          <a:p>
            <a:pPr marR="649188" lvl="1" indent="0">
              <a:spcBef>
                <a:spcPts val="0"/>
              </a:spcBef>
              <a:defRPr sz="1300">
                <a:latin typeface="Montserrat"/>
                <a:ea typeface="Montserrat"/>
                <a:cs typeface="Montserrat"/>
                <a:sym typeface="Montserrat"/>
              </a:defRPr>
            </a:pPr>
            <a:endParaRPr lang="en-GB" sz="1200" dirty="0">
              <a:solidFill>
                <a:schemeClr val="tx1"/>
              </a:solidFill>
              <a:latin typeface="Montserrat Light" panose="00000400000000000000" pitchFamily="50" charset="0"/>
              <a:ea typeface="Montserrat"/>
              <a:cs typeface="Montserrat"/>
            </a:endParaRPr>
          </a:p>
          <a:p>
            <a:pPr marR="649188" lvl="1" indent="0">
              <a:spcBef>
                <a:spcPts val="0"/>
              </a:spcBef>
              <a:spcAft>
                <a:spcPts val="900"/>
              </a:spcAft>
              <a:defRPr sz="1300">
                <a:latin typeface="Montserrat"/>
                <a:ea typeface="Montserrat"/>
                <a:cs typeface="Montserrat"/>
                <a:sym typeface="Montserrat"/>
              </a:defRPr>
            </a:pPr>
            <a:r>
              <a:rPr lang="en-GB" sz="1400" b="1" dirty="0">
                <a:solidFill>
                  <a:schemeClr val="tx1"/>
                </a:solidFill>
                <a:latin typeface="Montserrat Light" panose="00000400000000000000" pitchFamily="50" charset="0"/>
                <a:ea typeface="Montserrat"/>
                <a:cs typeface="Montserrat"/>
              </a:rPr>
              <a:t>WHAT IF THE SOLAR PLANT BREAKS DOWN?</a:t>
            </a:r>
          </a:p>
          <a:p>
            <a:pPr marR="649188" lvl="1" indent="0">
              <a:spcBef>
                <a:spcPts val="0"/>
              </a:spcBef>
              <a:spcAft>
                <a:spcPts val="900"/>
              </a:spcAft>
              <a:defRPr sz="1300">
                <a:latin typeface="Montserrat"/>
                <a:ea typeface="Montserrat"/>
                <a:cs typeface="Montserrat"/>
                <a:sym typeface="Montserrat"/>
              </a:defRPr>
            </a:pPr>
            <a:r>
              <a:rPr lang="en-GB" sz="1300" dirty="0">
                <a:solidFill>
                  <a:schemeClr val="tx1"/>
                </a:solidFill>
                <a:latin typeface="Montserrat Light" panose="00000400000000000000" pitchFamily="50" charset="0"/>
              </a:rPr>
              <a:t>The solar plant will be under an installation defects warranty for the first 2 years. The inverter is under warranty for 10 years and the solar panels have 25 year power output guarantee. After year 2 a pre-determined portion of the lease rental income will go into a reserve maintenance fund to finance any remedies that are not covered by the fire, theft and damage insurance policy that will be in place for the duration of the lease period. The estimated lease rental income illustrated to you takes into account these maintenance reserve payments. </a:t>
            </a:r>
            <a:endParaRPr lang="en-GB" sz="1300" dirty="0">
              <a:solidFill>
                <a:schemeClr val="tx1"/>
              </a:solidFill>
              <a:latin typeface="Montserrat Light" panose="00000400000000000000" pitchFamily="50" charset="0"/>
              <a:ea typeface="Montserrat"/>
              <a:cs typeface="Montserrat"/>
            </a:endParaRPr>
          </a:p>
          <a:p>
            <a:pPr marR="649188" lvl="1" indent="0">
              <a:spcBef>
                <a:spcPts val="0"/>
              </a:spcBef>
              <a:spcAft>
                <a:spcPts val="900"/>
              </a:spcAft>
              <a:defRPr sz="1300">
                <a:latin typeface="Montserrat"/>
                <a:ea typeface="Montserrat"/>
                <a:cs typeface="Montserrat"/>
                <a:sym typeface="Montserrat"/>
              </a:defRPr>
            </a:pPr>
            <a:r>
              <a:rPr lang="en-GB" sz="1400" b="1" dirty="0">
                <a:solidFill>
                  <a:schemeClr val="tx1"/>
                </a:solidFill>
                <a:latin typeface="Montserrat Light" panose="00000400000000000000" pitchFamily="50" charset="0"/>
                <a:ea typeface="Montserrat"/>
                <a:cs typeface="Montserrat"/>
              </a:rPr>
              <a:t>ARE THE CELLS STILL MINE AFTER THE 20 YEAR LEASE?</a:t>
            </a:r>
          </a:p>
          <a:p>
            <a:pPr marR="649188" lvl="1" indent="0">
              <a:spcBef>
                <a:spcPts val="0"/>
              </a:spcBef>
              <a:defRPr sz="1300">
                <a:latin typeface="Montserrat"/>
                <a:ea typeface="Montserrat"/>
                <a:cs typeface="Montserrat"/>
                <a:sym typeface="Montserrat"/>
              </a:defRPr>
            </a:pPr>
            <a:r>
              <a:rPr lang="en-GB" sz="1300" dirty="0">
                <a:solidFill>
                  <a:schemeClr val="tx1"/>
                </a:solidFill>
                <a:latin typeface="Montserrat Light" panose="00000400000000000000" pitchFamily="50" charset="0"/>
                <a:ea typeface="Montserrat"/>
                <a:cs typeface="Montserrat"/>
              </a:rPr>
              <a:t>At the end of the 20 lease term your solar cells still belong to you but they are approaching the end of their design life. Sun Exchange will assist in negotiating an additional 5 year lease, or, selling the cells and the rest of the system to the customer for an estimated residual value which will be returned to you. </a:t>
            </a:r>
          </a:p>
          <a:p>
            <a:pPr marR="649188" lvl="1" indent="0">
              <a:spcBef>
                <a:spcPts val="0"/>
              </a:spcBef>
              <a:defRPr sz="1300">
                <a:latin typeface="Montserrat"/>
                <a:ea typeface="Montserrat"/>
                <a:cs typeface="Montserrat"/>
                <a:sym typeface="Montserrat"/>
              </a:defRPr>
            </a:pPr>
            <a:endParaRPr lang="en-GB" sz="1300" dirty="0">
              <a:solidFill>
                <a:schemeClr val="tx1"/>
              </a:solidFill>
              <a:latin typeface="Montserrat Light" panose="00000400000000000000" pitchFamily="50" charset="0"/>
              <a:ea typeface="Montserrat"/>
              <a:cs typeface="Montserrat"/>
            </a:endParaRPr>
          </a:p>
          <a:p>
            <a:pPr marR="649188" lvl="1" indent="0">
              <a:spcBef>
                <a:spcPts val="0"/>
              </a:spcBef>
              <a:defRPr sz="1300">
                <a:latin typeface="Montserrat"/>
                <a:ea typeface="Montserrat"/>
                <a:cs typeface="Montserrat"/>
                <a:sym typeface="Montserrat"/>
              </a:defRPr>
            </a:pPr>
            <a:r>
              <a:rPr lang="en-GB" sz="1400" b="1" dirty="0">
                <a:solidFill>
                  <a:schemeClr val="tx1"/>
                </a:solidFill>
                <a:latin typeface="Montserrat Light" panose="00000400000000000000" pitchFamily="50" charset="0"/>
              </a:rPr>
              <a:t>WHY IS THE PROJECT NOT FUNDING THE SOLAR PLANT THEMSELVES?</a:t>
            </a:r>
          </a:p>
          <a:p>
            <a:pPr marR="649188" lvl="1" indent="0">
              <a:spcBef>
                <a:spcPts val="0"/>
              </a:spcBef>
              <a:defRPr sz="1300">
                <a:latin typeface="Montserrat"/>
                <a:ea typeface="Montserrat"/>
                <a:cs typeface="Montserrat"/>
                <a:sym typeface="Montserrat"/>
              </a:defRPr>
            </a:pPr>
            <a:endParaRPr lang="en-GB" sz="1400" b="1" dirty="0">
              <a:solidFill>
                <a:schemeClr val="tx1"/>
              </a:solidFill>
              <a:latin typeface="Montserrat Light" panose="00000400000000000000" pitchFamily="50" charset="0"/>
            </a:endParaRPr>
          </a:p>
          <a:p>
            <a:pPr marR="649188" lvl="1" indent="0">
              <a:spcBef>
                <a:spcPts val="0"/>
              </a:spcBef>
              <a:defRPr sz="1300">
                <a:latin typeface="Montserrat"/>
                <a:ea typeface="Montserrat"/>
                <a:cs typeface="Montserrat"/>
                <a:sym typeface="Montserrat"/>
              </a:defRPr>
            </a:pPr>
            <a:r>
              <a:rPr lang="en-GB" sz="1300" dirty="0">
                <a:solidFill>
                  <a:schemeClr val="tx1"/>
                </a:solidFill>
                <a:latin typeface="Montserrat Light" panose="00000400000000000000" pitchFamily="50" charset="0"/>
              </a:rPr>
              <a:t>Leasing the solar plant reduces their overall energy costs without having to deploy their own capital. Many organisations view electricity as a variable cost and would rather not use their working capital to fund energy generating hardware. Leasing the solar plant is an easier business decision as it gives them instant access to lower energy bills with a fully serviced solution without having to own it. </a:t>
            </a:r>
          </a:p>
          <a:p>
            <a:pPr marR="649188" lvl="1" indent="0">
              <a:spcBef>
                <a:spcPts val="0"/>
              </a:spcBef>
              <a:defRPr sz="1300">
                <a:latin typeface="Montserrat"/>
                <a:ea typeface="Montserrat"/>
                <a:cs typeface="Montserrat"/>
                <a:sym typeface="Montserrat"/>
              </a:defRPr>
            </a:pPr>
            <a:endParaRPr lang="en-GB" sz="1300" dirty="0">
              <a:solidFill>
                <a:schemeClr val="tx1"/>
              </a:solidFill>
              <a:latin typeface="Montserrat Light" panose="00000400000000000000" pitchFamily="50" charset="0"/>
            </a:endParaRPr>
          </a:p>
          <a:p>
            <a:pPr marR="649188" lvl="1" indent="0">
              <a:spcBef>
                <a:spcPts val="0"/>
              </a:spcBef>
              <a:spcAft>
                <a:spcPts val="900"/>
              </a:spcAft>
              <a:defRPr sz="1300">
                <a:latin typeface="Montserrat"/>
                <a:ea typeface="Montserrat"/>
                <a:cs typeface="Montserrat"/>
                <a:sym typeface="Montserrat"/>
              </a:defRPr>
            </a:pPr>
            <a:r>
              <a:rPr lang="en-GB" sz="1400" b="1" dirty="0">
                <a:solidFill>
                  <a:schemeClr val="tx1"/>
                </a:solidFill>
                <a:latin typeface="Montserrat Light" panose="00000400000000000000" pitchFamily="50" charset="0"/>
                <a:ea typeface="Montserrat"/>
                <a:cs typeface="Montserrat"/>
              </a:rPr>
              <a:t>CAN I BUY SOLAR CELLS IN MULTIPLE PROJECTS?</a:t>
            </a:r>
          </a:p>
          <a:p>
            <a:pPr marR="649188" lvl="1" indent="0">
              <a:spcBef>
                <a:spcPts val="0"/>
              </a:spcBef>
              <a:spcAft>
                <a:spcPts val="900"/>
              </a:spcAft>
              <a:defRPr sz="1300">
                <a:latin typeface="Montserrat"/>
                <a:ea typeface="Montserrat"/>
                <a:cs typeface="Montserrat"/>
                <a:sym typeface="Montserrat"/>
              </a:defRPr>
            </a:pPr>
            <a:r>
              <a:rPr lang="en-GB" sz="1300" dirty="0">
                <a:solidFill>
                  <a:schemeClr val="tx1"/>
                </a:solidFill>
                <a:latin typeface="Montserrat Light" panose="00000400000000000000" pitchFamily="50" charset="0"/>
              </a:rPr>
              <a:t>Of course and we encourage this. Owning solar cells across multiple project mitigates the economic impact on you in the event of an isolated default on a single project and spreads the social and economics impact you can create. </a:t>
            </a:r>
          </a:p>
          <a:p>
            <a:pPr marR="649188" lvl="1" indent="0">
              <a:spcBef>
                <a:spcPts val="0"/>
              </a:spcBef>
              <a:defRPr sz="1300">
                <a:latin typeface="Montserrat"/>
                <a:ea typeface="Montserrat"/>
                <a:cs typeface="Montserrat"/>
                <a:sym typeface="Montserrat"/>
              </a:defRPr>
            </a:pPr>
            <a:endParaRPr lang="en-GB" sz="1300" dirty="0">
              <a:solidFill>
                <a:schemeClr val="tx1"/>
              </a:solidFill>
              <a:latin typeface="Montserrat Light" panose="00000400000000000000" pitchFamily="2" charset="0"/>
            </a:endParaRPr>
          </a:p>
          <a:p>
            <a:pPr marR="649188" lvl="1" indent="0">
              <a:spcBef>
                <a:spcPts val="0"/>
              </a:spcBef>
              <a:defRPr sz="1300">
                <a:latin typeface="Montserrat"/>
                <a:ea typeface="Montserrat"/>
                <a:cs typeface="Montserrat"/>
                <a:sym typeface="Montserrat"/>
              </a:defRPr>
            </a:pPr>
            <a:endParaRPr lang="en-GB" sz="1300" dirty="0">
              <a:solidFill>
                <a:schemeClr val="tx1"/>
              </a:solidFill>
              <a:latin typeface="Montserrat Light" panose="00000400000000000000" pitchFamily="2" charset="0"/>
              <a:ea typeface="Montserrat"/>
              <a:cs typeface="Montserrat"/>
            </a:endParaRPr>
          </a:p>
          <a:p>
            <a:pPr marR="649188" lvl="1" indent="0">
              <a:spcBef>
                <a:spcPts val="0"/>
              </a:spcBef>
              <a:defRPr sz="1300">
                <a:latin typeface="Montserrat"/>
                <a:ea typeface="Montserrat"/>
                <a:cs typeface="Montserrat"/>
                <a:sym typeface="Montserrat"/>
              </a:defRPr>
            </a:pPr>
            <a:endParaRPr lang="en-GB" sz="1400" dirty="0">
              <a:solidFill>
                <a:schemeClr val="tx1"/>
              </a:solidFill>
              <a:latin typeface="Montserrat Light" panose="00000400000000000000" pitchFamily="2" charset="0"/>
              <a:ea typeface="Montserrat"/>
              <a:cs typeface="Montserrat"/>
            </a:endParaRPr>
          </a:p>
          <a:p>
            <a:pPr marR="649188" lvl="1" indent="0">
              <a:spcBef>
                <a:spcPts val="0"/>
              </a:spcBef>
              <a:defRPr sz="1300">
                <a:latin typeface="Montserrat"/>
                <a:ea typeface="Montserrat"/>
                <a:cs typeface="Montserrat"/>
                <a:sym typeface="Montserrat"/>
              </a:defRPr>
            </a:pPr>
            <a:endParaRPr lang="en-GB" sz="1400" b="1" dirty="0">
              <a:solidFill>
                <a:schemeClr val="tx1"/>
              </a:solidFill>
              <a:latin typeface="Montserrat Semi Bold" panose="00000700000000000000" pitchFamily="50" charset="0"/>
            </a:endParaRPr>
          </a:p>
          <a:p>
            <a:pPr marR="649188" lvl="1" indent="0">
              <a:spcBef>
                <a:spcPts val="0"/>
              </a:spcBef>
              <a:defRPr sz="1300">
                <a:latin typeface="Montserrat"/>
                <a:ea typeface="Montserrat"/>
                <a:cs typeface="Montserrat"/>
                <a:sym typeface="Montserrat"/>
              </a:defRPr>
            </a:pPr>
            <a:endParaRPr lang="en-GB" sz="1300" dirty="0">
              <a:solidFill>
                <a:schemeClr val="tx1"/>
              </a:solidFill>
              <a:latin typeface="Montserrat Light" panose="00000400000000000000" pitchFamily="2" charset="0"/>
              <a:ea typeface="Montserrat"/>
              <a:cs typeface="Montserrat"/>
            </a:endParaRPr>
          </a:p>
          <a:p>
            <a:pPr marR="649188" lvl="1" indent="0">
              <a:spcBef>
                <a:spcPts val="0"/>
              </a:spcBef>
              <a:defRPr sz="1300">
                <a:latin typeface="Montserrat"/>
                <a:ea typeface="Montserrat"/>
                <a:cs typeface="Montserrat"/>
                <a:sym typeface="Montserrat"/>
              </a:defRPr>
            </a:pPr>
            <a:endParaRPr lang="en-GB" sz="1300" dirty="0">
              <a:solidFill>
                <a:schemeClr val="tx1"/>
              </a:solidFill>
              <a:latin typeface="Montserrat Light" panose="00000400000000000000" pitchFamily="2" charset="0"/>
              <a:ea typeface="Montserrat"/>
              <a:cs typeface="Montserrat"/>
            </a:endParaRPr>
          </a:p>
          <a:p>
            <a:pPr marR="649188" lvl="1" indent="0">
              <a:spcBef>
                <a:spcPts val="0"/>
              </a:spcBef>
              <a:defRPr sz="1300">
                <a:latin typeface="Montserrat"/>
                <a:ea typeface="Montserrat"/>
                <a:cs typeface="Montserrat"/>
                <a:sym typeface="Montserrat"/>
              </a:defRPr>
            </a:pPr>
            <a:endParaRPr lang="en-GB" sz="1300" dirty="0">
              <a:solidFill>
                <a:schemeClr val="tx1"/>
              </a:solidFill>
              <a:latin typeface="Montserrat Light" panose="00000400000000000000" pitchFamily="2" charset="0"/>
              <a:ea typeface="Montserrat"/>
              <a:cs typeface="Montserrat"/>
            </a:endParaRPr>
          </a:p>
          <a:p>
            <a:pPr marR="649188" lvl="1" indent="0">
              <a:spcBef>
                <a:spcPts val="0"/>
              </a:spcBef>
              <a:defRPr sz="1300">
                <a:latin typeface="Montserrat"/>
                <a:ea typeface="Montserrat"/>
                <a:cs typeface="Montserrat"/>
                <a:sym typeface="Montserrat"/>
              </a:defRPr>
            </a:pPr>
            <a:endParaRPr lang="en-GB" sz="1300" dirty="0">
              <a:solidFill>
                <a:schemeClr val="tx1"/>
              </a:solidFill>
              <a:latin typeface="Montserrat Light" panose="00000400000000000000" pitchFamily="2" charset="0"/>
              <a:ea typeface="Montserrat"/>
              <a:cs typeface="Montserrat"/>
            </a:endParaRPr>
          </a:p>
        </p:txBody>
      </p:sp>
    </p:spTree>
    <p:extLst>
      <p:ext uri="{BB962C8B-B14F-4D97-AF65-F5344CB8AC3E}">
        <p14:creationId xmlns:p14="http://schemas.microsoft.com/office/powerpoint/2010/main" val="353443625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11</a:t>
            </a:fld>
            <a:r>
              <a:rPr lang="en-US" spc="-50" dirty="0">
                <a:solidFill>
                  <a:schemeClr val="bg1"/>
                </a:solidFill>
              </a:rPr>
              <a:t> ]</a:t>
            </a:r>
          </a:p>
        </p:txBody>
      </p:sp>
      <p:sp>
        <p:nvSpPr>
          <p:cNvPr id="3" name="Title 2"/>
          <p:cNvSpPr>
            <a:spLocks noGrp="1"/>
          </p:cNvSpPr>
          <p:nvPr>
            <p:ph type="title"/>
          </p:nvPr>
        </p:nvSpPr>
        <p:spPr/>
        <p:txBody>
          <a:bodyPr/>
          <a:lstStyle/>
          <a:p>
            <a:r>
              <a:rPr lang="en-US" dirty="0"/>
              <a:t>FAQ</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
        <p:nvSpPr>
          <p:cNvPr id="7" name="Content Placeholder 2"/>
          <p:cNvSpPr txBox="1">
            <a:spLocks/>
          </p:cNvSpPr>
          <p:nvPr/>
        </p:nvSpPr>
        <p:spPr>
          <a:xfrm>
            <a:off x="143435" y="799699"/>
            <a:ext cx="9000565" cy="5370701"/>
          </a:xfrm>
          <a:prstGeom prst="rect">
            <a:avLst/>
          </a:prstGeom>
        </p:spPr>
        <p:txBody>
          <a:bodyPr tIns="0" rIns="0" bIns="0"/>
          <a:lstStyle>
            <a:lvl1pPr marL="0" marR="0" indent="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1pPr>
            <a:lvl2pPr marL="0" marR="0" indent="422041"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2pPr>
            <a:lvl3pPr marL="0" marR="0" indent="844082"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3pPr>
            <a:lvl4pPr marL="0" marR="0" indent="1266123"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4pPr>
            <a:lvl5pPr marL="0" marR="0" indent="1688164"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5pPr>
            <a:lvl6pPr marL="0" marR="0" indent="211020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6pPr>
            <a:lvl7pPr marL="0" marR="0" indent="253224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7pPr>
            <a:lvl8pPr marL="0" marR="0" indent="2954289"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8pPr>
            <a:lvl9pPr marL="0" marR="0" indent="3376331"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9pPr>
          </a:lstStyle>
          <a:p>
            <a:pPr marR="649188" lvl="1" indent="0">
              <a:spcBef>
                <a:spcPts val="0"/>
              </a:spcBef>
              <a:defRPr sz="1300">
                <a:latin typeface="Montserrat"/>
                <a:ea typeface="Montserrat"/>
                <a:cs typeface="Montserrat"/>
                <a:sym typeface="Montserrat"/>
              </a:defRPr>
            </a:pPr>
            <a:endParaRPr lang="en-GB" sz="1200" dirty="0">
              <a:solidFill>
                <a:schemeClr val="tx1"/>
              </a:solidFill>
              <a:latin typeface="Montserrat"/>
              <a:ea typeface="Montserrat"/>
              <a:cs typeface="Montserrat"/>
            </a:endParaRPr>
          </a:p>
          <a:p>
            <a:pPr marR="649188" lvl="1" indent="0">
              <a:spcBef>
                <a:spcPts val="0"/>
              </a:spcBef>
              <a:defRPr sz="1300">
                <a:latin typeface="Montserrat"/>
                <a:ea typeface="Montserrat"/>
                <a:cs typeface="Montserrat"/>
                <a:sym typeface="Montserrat"/>
              </a:defRPr>
            </a:pPr>
            <a:endParaRPr lang="en-GB" sz="1600" b="1" dirty="0">
              <a:solidFill>
                <a:schemeClr val="tx1"/>
              </a:solidFill>
              <a:latin typeface="Montserrat Light" panose="00000400000000000000" pitchFamily="50" charset="0"/>
            </a:endParaRPr>
          </a:p>
          <a:p>
            <a:pPr marR="649188" lvl="1" indent="0">
              <a:spcBef>
                <a:spcPts val="0"/>
              </a:spcBef>
              <a:defRPr sz="1300">
                <a:latin typeface="Montserrat"/>
                <a:ea typeface="Montserrat"/>
                <a:cs typeface="Montserrat"/>
                <a:sym typeface="Montserrat"/>
              </a:defRPr>
            </a:pPr>
            <a:endParaRPr lang="en-GB" sz="1600" dirty="0">
              <a:solidFill>
                <a:schemeClr val="tx1"/>
              </a:solidFill>
              <a:latin typeface="Montserrat Light" panose="00000400000000000000" pitchFamily="50" charset="0"/>
            </a:endParaRPr>
          </a:p>
          <a:p>
            <a:pPr marR="649188" lvl="1" indent="0">
              <a:spcBef>
                <a:spcPts val="0"/>
              </a:spcBef>
              <a:defRPr sz="1300">
                <a:latin typeface="Montserrat"/>
                <a:ea typeface="Montserrat"/>
                <a:cs typeface="Montserrat"/>
                <a:sym typeface="Montserrat"/>
              </a:defRPr>
            </a:pPr>
            <a:r>
              <a:rPr lang="en-GB" sz="1400" b="1" dirty="0">
                <a:solidFill>
                  <a:schemeClr val="tx1"/>
                </a:solidFill>
                <a:latin typeface="Montserrat Light" panose="00000400000000000000" pitchFamily="50" charset="0"/>
              </a:rPr>
              <a:t>ARE THERE ANY </a:t>
            </a:r>
            <a:r>
              <a:rPr lang="en-GB" sz="1400" b="1" dirty="0">
                <a:solidFill>
                  <a:schemeClr val="tx1"/>
                </a:solidFill>
                <a:latin typeface="Montserrat Light" panose="00000400000000000000" pitchFamily="50" charset="0"/>
                <a:ea typeface="Montserrat"/>
                <a:cs typeface="Montserrat"/>
              </a:rPr>
              <a:t>GUARANTEES IN PLACE THAT THE SOLAR CELL LESSEE </a:t>
            </a:r>
            <a:r>
              <a:rPr lang="en-GB" sz="1400" b="1" dirty="0">
                <a:solidFill>
                  <a:schemeClr val="tx1"/>
                </a:solidFill>
                <a:latin typeface="Montserrat Light" panose="00000400000000000000" pitchFamily="50" charset="0"/>
              </a:rPr>
              <a:t>WILL </a:t>
            </a:r>
          </a:p>
          <a:p>
            <a:pPr marR="649188" lvl="1" indent="0">
              <a:spcBef>
                <a:spcPts val="0"/>
              </a:spcBef>
              <a:defRPr sz="1300">
                <a:latin typeface="Montserrat"/>
                <a:ea typeface="Montserrat"/>
                <a:cs typeface="Montserrat"/>
                <a:sym typeface="Montserrat"/>
              </a:defRPr>
            </a:pPr>
            <a:r>
              <a:rPr lang="en-GB" sz="1400" b="1" dirty="0">
                <a:solidFill>
                  <a:schemeClr val="tx1"/>
                </a:solidFill>
                <a:latin typeface="Montserrat Light" panose="00000400000000000000" pitchFamily="50" charset="0"/>
              </a:rPr>
              <a:t>HONOUR THE 20 YEARS OF LEASE PAYMENTS?</a:t>
            </a:r>
          </a:p>
          <a:p>
            <a:pPr marR="649188" lvl="1" indent="0">
              <a:spcBef>
                <a:spcPts val="0"/>
              </a:spcBef>
              <a:defRPr sz="1300">
                <a:latin typeface="Montserrat"/>
                <a:ea typeface="Montserrat"/>
                <a:cs typeface="Montserrat"/>
                <a:sym typeface="Montserrat"/>
              </a:defRPr>
            </a:pPr>
            <a:endParaRPr lang="en-GB" sz="1600" b="1" dirty="0">
              <a:solidFill>
                <a:schemeClr val="tx1"/>
              </a:solidFill>
              <a:latin typeface="Montserrat Light" panose="00000400000000000000" pitchFamily="50" charset="0"/>
            </a:endParaRPr>
          </a:p>
          <a:p>
            <a:pPr marR="649188" lvl="1" indent="0">
              <a:spcBef>
                <a:spcPts val="0"/>
              </a:spcBef>
              <a:defRPr sz="1300">
                <a:latin typeface="Montserrat"/>
                <a:ea typeface="Montserrat"/>
                <a:cs typeface="Montserrat"/>
                <a:sym typeface="Montserrat"/>
              </a:defRPr>
            </a:pPr>
            <a:r>
              <a:rPr lang="en-GB" sz="1400" dirty="0">
                <a:solidFill>
                  <a:schemeClr val="tx1"/>
                </a:solidFill>
                <a:latin typeface="Montserrat Light" panose="00000400000000000000" pitchFamily="50" charset="0"/>
              </a:rPr>
              <a:t>The lease is legally binding for 20 years. In the event of a default the solar plant may be relocated to another project or a new building occupier may take over the lease. The Sun Exchange has ‘skin in the game’ as we own the remainder of the solar plant and receive on-going service fees.  We don’t host projects that we don’t believe will  fulfil the lease term. </a:t>
            </a:r>
          </a:p>
          <a:p>
            <a:pPr marR="649188" lvl="1" indent="0">
              <a:spcBef>
                <a:spcPts val="0"/>
              </a:spcBef>
              <a:defRPr sz="1300">
                <a:latin typeface="Montserrat"/>
                <a:ea typeface="Montserrat"/>
                <a:cs typeface="Montserrat"/>
                <a:sym typeface="Montserrat"/>
              </a:defRPr>
            </a:pPr>
            <a:endParaRPr lang="en-GB" sz="1400" dirty="0">
              <a:solidFill>
                <a:schemeClr val="tx1"/>
              </a:solidFill>
              <a:latin typeface="Montserrat Light" panose="00000400000000000000" pitchFamily="50" charset="0"/>
            </a:endParaRPr>
          </a:p>
          <a:p>
            <a:pPr marR="649188" lvl="1" indent="0">
              <a:spcBef>
                <a:spcPts val="0"/>
              </a:spcBef>
              <a:defRPr sz="1300">
                <a:latin typeface="Montserrat"/>
                <a:ea typeface="Montserrat"/>
                <a:cs typeface="Montserrat"/>
                <a:sym typeface="Montserrat"/>
              </a:defRPr>
            </a:pPr>
            <a:r>
              <a:rPr lang="en-GB" sz="1400" b="1" dirty="0">
                <a:solidFill>
                  <a:schemeClr val="tx1"/>
                </a:solidFill>
                <a:latin typeface="Montserrat Light" panose="00000400000000000000" pitchFamily="50" charset="0"/>
              </a:rPr>
              <a:t>ARE THE ESTIMATED RETURNS GURANTEED? </a:t>
            </a:r>
          </a:p>
          <a:p>
            <a:pPr marR="649188" lvl="1" indent="0">
              <a:spcBef>
                <a:spcPts val="0"/>
              </a:spcBef>
              <a:defRPr sz="1300">
                <a:latin typeface="Montserrat"/>
                <a:ea typeface="Montserrat"/>
                <a:cs typeface="Montserrat"/>
                <a:sym typeface="Montserrat"/>
              </a:defRPr>
            </a:pPr>
            <a:endParaRPr lang="en-GB" sz="1400" b="1" dirty="0">
              <a:solidFill>
                <a:schemeClr val="tx1"/>
              </a:solidFill>
              <a:latin typeface="Montserrat Light" panose="00000400000000000000" pitchFamily="50" charset="0"/>
            </a:endParaRPr>
          </a:p>
          <a:p>
            <a:pPr marR="649188" lvl="1" indent="0">
              <a:spcBef>
                <a:spcPts val="0"/>
              </a:spcBef>
              <a:defRPr sz="1300">
                <a:latin typeface="Montserrat"/>
                <a:ea typeface="Montserrat"/>
                <a:cs typeface="Montserrat"/>
                <a:sym typeface="Montserrat"/>
              </a:defRPr>
            </a:pPr>
            <a:r>
              <a:rPr lang="en-GB" sz="1400" dirty="0">
                <a:solidFill>
                  <a:schemeClr val="tx1"/>
                </a:solidFill>
                <a:latin typeface="Montserrat Light" panose="00000400000000000000" pitchFamily="50" charset="0"/>
              </a:rPr>
              <a:t>The income you will receive is entirely linked to the amount of electricity your solar cells produce and which is purchased by Knysna Primary School. The income estimates provided are based on forecasts of the electrical production of your solar cells with a &gt;50% probability of meeting or exceeding the forecast. </a:t>
            </a:r>
          </a:p>
          <a:p>
            <a:pPr marR="649188" lvl="1" indent="0">
              <a:spcBef>
                <a:spcPts val="0"/>
              </a:spcBef>
              <a:defRPr sz="1300">
                <a:latin typeface="Montserrat"/>
                <a:ea typeface="Montserrat"/>
                <a:cs typeface="Montserrat"/>
                <a:sym typeface="Montserrat"/>
              </a:defRPr>
            </a:pPr>
            <a:endParaRPr lang="en-GB" sz="1400" b="1" dirty="0">
              <a:solidFill>
                <a:schemeClr val="tx1"/>
              </a:solidFill>
              <a:latin typeface="Montserrat Light" panose="00000400000000000000" pitchFamily="50" charset="0"/>
              <a:ea typeface="Montserrat"/>
              <a:cs typeface="Montserrat"/>
            </a:endParaRPr>
          </a:p>
          <a:p>
            <a:pPr marR="649188" lvl="1" indent="0">
              <a:spcBef>
                <a:spcPts val="0"/>
              </a:spcBef>
              <a:spcAft>
                <a:spcPts val="900"/>
              </a:spcAft>
              <a:defRPr sz="1300">
                <a:latin typeface="Montserrat"/>
                <a:ea typeface="Montserrat"/>
                <a:cs typeface="Montserrat"/>
                <a:sym typeface="Montserrat"/>
              </a:defRPr>
            </a:pPr>
            <a:r>
              <a:rPr lang="en-GB" sz="1400" b="1" dirty="0">
                <a:solidFill>
                  <a:schemeClr val="tx1"/>
                </a:solidFill>
                <a:latin typeface="Montserrat Light" panose="00000400000000000000" pitchFamily="50" charset="0"/>
                <a:ea typeface="Montserrat"/>
                <a:cs typeface="Montserrat"/>
              </a:rPr>
              <a:t>IF I PAY FOR CELLS BY CREDIT CARD / ZAR, CAN I GET MY RENTAL INCOME PAID IN BITCOIN?</a:t>
            </a:r>
          </a:p>
          <a:p>
            <a:pPr marR="649188" lvl="1" indent="0">
              <a:spcBef>
                <a:spcPts val="0"/>
              </a:spcBef>
              <a:spcAft>
                <a:spcPts val="900"/>
              </a:spcAft>
              <a:defRPr sz="1300">
                <a:latin typeface="Montserrat"/>
                <a:ea typeface="Montserrat"/>
                <a:cs typeface="Montserrat"/>
                <a:sym typeface="Montserrat"/>
              </a:defRPr>
            </a:pPr>
            <a:r>
              <a:rPr lang="en-GB" sz="1400" dirty="0">
                <a:solidFill>
                  <a:schemeClr val="tx1"/>
                </a:solidFill>
                <a:latin typeface="Montserrat Light" panose="00000400000000000000" pitchFamily="50" charset="0"/>
              </a:rPr>
              <a:t>Yes you can. There is a setting for this when you set-up your account and you can change this setting at any time. </a:t>
            </a:r>
          </a:p>
          <a:p>
            <a:pPr marR="649188" lvl="1" indent="0">
              <a:spcBef>
                <a:spcPts val="0"/>
              </a:spcBef>
              <a:spcAft>
                <a:spcPts val="900"/>
              </a:spcAft>
              <a:defRPr sz="1300">
                <a:latin typeface="Montserrat"/>
                <a:ea typeface="Montserrat"/>
                <a:cs typeface="Montserrat"/>
                <a:sym typeface="Montserrat"/>
              </a:defRPr>
            </a:pPr>
            <a:endParaRPr lang="en-GB" sz="1400" dirty="0">
              <a:solidFill>
                <a:schemeClr val="tx1"/>
              </a:solidFill>
              <a:latin typeface="Montserrat Light" panose="00000400000000000000" pitchFamily="50" charset="0"/>
            </a:endParaRPr>
          </a:p>
          <a:p>
            <a:pPr marR="649188" lvl="1" indent="0">
              <a:spcBef>
                <a:spcPts val="0"/>
              </a:spcBef>
              <a:defRPr sz="1300">
                <a:latin typeface="Montserrat"/>
                <a:ea typeface="Montserrat"/>
                <a:cs typeface="Montserrat"/>
                <a:sym typeface="Montserrat"/>
              </a:defRPr>
            </a:pPr>
            <a:endParaRPr lang="en-GB" sz="1400" b="1" dirty="0">
              <a:solidFill>
                <a:schemeClr val="tx1"/>
              </a:solidFill>
              <a:latin typeface="Montserrat Semi Bold" panose="00000700000000000000" pitchFamily="50" charset="0"/>
            </a:endParaRPr>
          </a:p>
          <a:p>
            <a:pPr marR="649188" lvl="1" indent="0">
              <a:spcBef>
                <a:spcPts val="0"/>
              </a:spcBef>
              <a:defRPr sz="1300">
                <a:latin typeface="Montserrat"/>
                <a:ea typeface="Montserrat"/>
                <a:cs typeface="Montserrat"/>
                <a:sym typeface="Montserrat"/>
              </a:defRPr>
            </a:pPr>
            <a:endParaRPr lang="en-GB" sz="1300" dirty="0">
              <a:solidFill>
                <a:schemeClr val="tx1"/>
              </a:solidFill>
              <a:latin typeface="Montserrat Light" panose="00000400000000000000" pitchFamily="2" charset="0"/>
              <a:ea typeface="Montserrat"/>
              <a:cs typeface="Montserrat"/>
            </a:endParaRPr>
          </a:p>
          <a:p>
            <a:pPr marR="649188" lvl="1" indent="0">
              <a:spcBef>
                <a:spcPts val="0"/>
              </a:spcBef>
              <a:defRPr sz="1300">
                <a:latin typeface="Montserrat"/>
                <a:ea typeface="Montserrat"/>
                <a:cs typeface="Montserrat"/>
                <a:sym typeface="Montserrat"/>
              </a:defRPr>
            </a:pPr>
            <a:endParaRPr lang="en-GB" sz="1300" dirty="0">
              <a:solidFill>
                <a:schemeClr val="tx1"/>
              </a:solidFill>
              <a:latin typeface="Montserrat Light" panose="00000400000000000000" pitchFamily="2" charset="0"/>
              <a:ea typeface="Montserrat"/>
              <a:cs typeface="Montserrat"/>
            </a:endParaRPr>
          </a:p>
          <a:p>
            <a:pPr marR="649188" lvl="1" indent="0">
              <a:spcBef>
                <a:spcPts val="0"/>
              </a:spcBef>
              <a:defRPr sz="1300">
                <a:latin typeface="Montserrat"/>
                <a:ea typeface="Montserrat"/>
                <a:cs typeface="Montserrat"/>
                <a:sym typeface="Montserrat"/>
              </a:defRPr>
            </a:pPr>
            <a:endParaRPr lang="en-GB" sz="1300" dirty="0">
              <a:solidFill>
                <a:schemeClr val="tx1"/>
              </a:solidFill>
              <a:latin typeface="Montserrat Light" panose="00000400000000000000" pitchFamily="2" charset="0"/>
              <a:ea typeface="Montserrat"/>
              <a:cs typeface="Montserrat"/>
            </a:endParaRPr>
          </a:p>
          <a:p>
            <a:pPr marR="649188" lvl="1" indent="0">
              <a:spcBef>
                <a:spcPts val="0"/>
              </a:spcBef>
              <a:defRPr sz="1300">
                <a:latin typeface="Montserrat"/>
                <a:ea typeface="Montserrat"/>
                <a:cs typeface="Montserrat"/>
                <a:sym typeface="Montserrat"/>
              </a:defRPr>
            </a:pPr>
            <a:endParaRPr lang="en-GB" sz="1300" dirty="0">
              <a:solidFill>
                <a:schemeClr val="tx1"/>
              </a:solidFill>
              <a:latin typeface="Montserrat Light" panose="00000400000000000000" pitchFamily="2" charset="0"/>
              <a:ea typeface="Montserrat"/>
              <a:cs typeface="Montserrat"/>
            </a:endParaRPr>
          </a:p>
        </p:txBody>
      </p:sp>
    </p:spTree>
    <p:extLst>
      <p:ext uri="{BB962C8B-B14F-4D97-AF65-F5344CB8AC3E}">
        <p14:creationId xmlns:p14="http://schemas.microsoft.com/office/powerpoint/2010/main" val="228073233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12</a:t>
            </a:fld>
            <a:r>
              <a:rPr lang="en-US" spc="-50" dirty="0">
                <a:solidFill>
                  <a:schemeClr val="bg1"/>
                </a:solidFill>
              </a:rPr>
              <a:t> ]</a:t>
            </a:r>
          </a:p>
        </p:txBody>
      </p:sp>
      <p:sp>
        <p:nvSpPr>
          <p:cNvPr id="3" name="Title 2"/>
          <p:cNvSpPr>
            <a:spLocks noGrp="1"/>
          </p:cNvSpPr>
          <p:nvPr>
            <p:ph type="title"/>
          </p:nvPr>
        </p:nvSpPr>
        <p:spPr/>
        <p:txBody>
          <a:bodyPr/>
          <a:lstStyle/>
          <a:p>
            <a:r>
              <a:rPr lang="en-GB" dirty="0"/>
              <a:t>YOUR SOLAR CELL</a:t>
            </a:r>
            <a:endParaRPr lang="en-US" dirty="0"/>
          </a:p>
        </p:txBody>
      </p:sp>
      <p:sp>
        <p:nvSpPr>
          <p:cNvPr id="6" name="Shape 164"/>
          <p:cNvSpPr/>
          <p:nvPr/>
        </p:nvSpPr>
        <p:spPr>
          <a:xfrm>
            <a:off x="263616" y="1291194"/>
            <a:ext cx="6689634" cy="91652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ormAutofit/>
          </a:bodyPr>
          <a:lstStyle/>
          <a:p>
            <a:pPr marR="649188">
              <a:spcBef>
                <a:spcPts val="0"/>
              </a:spcBef>
              <a:defRPr>
                <a:latin typeface="Montserrat Semi Bold"/>
                <a:ea typeface="Montserrat Semi Bold"/>
                <a:cs typeface="Montserrat Semi Bold"/>
                <a:sym typeface="Montserrat Semi Bold"/>
              </a:defRPr>
            </a:pPr>
            <a:r>
              <a:rPr lang="en-GB" dirty="0">
                <a:latin typeface="Montserrat" panose="00000500000000000000" pitchFamily="50" charset="0"/>
              </a:rPr>
              <a:t>Your solar cells are </a:t>
            </a:r>
            <a:r>
              <a:rPr dirty="0">
                <a:latin typeface="Montserrat" panose="00000500000000000000" pitchFamily="50" charset="0"/>
              </a:rPr>
              <a:t>manufactured by </a:t>
            </a:r>
            <a:r>
              <a:rPr lang="en-GB" dirty="0">
                <a:latin typeface="Montserrat" panose="00000500000000000000" pitchFamily="50" charset="0"/>
              </a:rPr>
              <a:t>Canadian Solar. </a:t>
            </a:r>
            <a:r>
              <a:rPr lang="en-US" baseline="30000" dirty="0">
                <a:latin typeface="Montserrat" panose="00000500000000000000" pitchFamily="50" charset="0"/>
              </a:rPr>
              <a:t>(1)</a:t>
            </a:r>
            <a:r>
              <a:rPr lang="en-GB" dirty="0">
                <a:latin typeface="Montserrat" panose="00000500000000000000" pitchFamily="50" charset="0"/>
              </a:rPr>
              <a:t> </a:t>
            </a:r>
          </a:p>
        </p:txBody>
      </p:sp>
      <p:sp>
        <p:nvSpPr>
          <p:cNvPr id="11" name="Shape 172"/>
          <p:cNvSpPr/>
          <p:nvPr/>
        </p:nvSpPr>
        <p:spPr>
          <a:xfrm>
            <a:off x="4919474" y="5231194"/>
            <a:ext cx="3229758" cy="400110"/>
          </a:xfrm>
          <a:prstGeom prst="rect">
            <a:avLst/>
          </a:prstGeom>
          <a:solidFill>
            <a:srgbClr val="FFFFFF">
              <a:alpha val="65275"/>
            </a:srgbClr>
          </a:solid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106259">
              <a:spcBef>
                <a:spcPts val="0"/>
              </a:spcBef>
              <a:defRPr sz="900"/>
            </a:pPr>
            <a:r>
              <a:rPr lang="en-US" sz="1300" b="1" dirty="0">
                <a:solidFill>
                  <a:schemeClr val="tx1"/>
                </a:solidFill>
                <a:latin typeface="Montserrat Light" panose="00000400000000000000" pitchFamily="2" charset="0"/>
                <a:ea typeface="Montserrat"/>
                <a:cs typeface="Montserrat"/>
              </a:rPr>
              <a:t> Long St, Knysna Central, Knysna, South Africa</a:t>
            </a:r>
            <a:r>
              <a:rPr lang="en-GB" sz="1300" b="1" dirty="0">
                <a:solidFill>
                  <a:schemeClr val="tx1"/>
                </a:solidFill>
                <a:latin typeface="Montserrat Light" panose="00000400000000000000" pitchFamily="2" charset="0"/>
                <a:ea typeface="Montserrat"/>
                <a:cs typeface="Montserrat"/>
              </a:rPr>
              <a:t> </a:t>
            </a:r>
          </a:p>
        </p:txBody>
      </p:sp>
      <p:sp>
        <p:nvSpPr>
          <p:cNvPr id="17" name="Shape 164"/>
          <p:cNvSpPr>
            <a:spLocks/>
          </p:cNvSpPr>
          <p:nvPr/>
        </p:nvSpPr>
        <p:spPr>
          <a:xfrm>
            <a:off x="263616" y="2763715"/>
            <a:ext cx="4319106" cy="80021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R="649188">
              <a:spcBef>
                <a:spcPts val="0"/>
              </a:spcBef>
              <a:defRPr>
                <a:latin typeface="Montserrat Semi Bold"/>
                <a:ea typeface="Montserrat Semi Bold"/>
                <a:cs typeface="Montserrat Semi Bold"/>
                <a:sym typeface="Montserrat Semi Bold"/>
              </a:defRPr>
            </a:pPr>
            <a:r>
              <a:rPr lang="en-GB" sz="1300" dirty="0">
                <a:latin typeface="Montserrat Light" panose="00000400000000000000" pitchFamily="50" charset="0"/>
              </a:rPr>
              <a:t>Solar cells are the ‘business end’ of a solar energy system and are mounted in modules of 144 cells. Knysna Primary School requires 7776 solar cells totalling 22.41KWp, that is 54 x 415W solar modules. </a:t>
            </a:r>
          </a:p>
        </p:txBody>
      </p:sp>
      <p:grpSp>
        <p:nvGrpSpPr>
          <p:cNvPr id="39" name="Group 38"/>
          <p:cNvGrpSpPr/>
          <p:nvPr/>
        </p:nvGrpSpPr>
        <p:grpSpPr>
          <a:xfrm>
            <a:off x="263615" y="4003526"/>
            <a:ext cx="3960913" cy="2017867"/>
            <a:chOff x="417432" y="4703086"/>
            <a:chExt cx="3734744" cy="1717785"/>
          </a:xfrm>
        </p:grpSpPr>
        <p:sp>
          <p:nvSpPr>
            <p:cNvPr id="12" name="Shape 173"/>
            <p:cNvSpPr/>
            <p:nvPr/>
          </p:nvSpPr>
          <p:spPr>
            <a:xfrm>
              <a:off x="1570655" y="5861142"/>
              <a:ext cx="464330" cy="3077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spcBef>
                  <a:spcPts val="0"/>
                </a:spcBef>
                <a:defRPr sz="900">
                  <a:latin typeface="Montserrat Semi Bold"/>
                  <a:ea typeface="Montserrat Semi Bold"/>
                  <a:cs typeface="Montserrat Semi Bold"/>
                  <a:sym typeface="Montserrat Semi Bold"/>
                </a:defRPr>
              </a:lvl1pPr>
            </a:lstStyle>
            <a:p>
              <a:r>
                <a:rPr sz="1000" dirty="0">
                  <a:latin typeface="Montserrat" panose="00000500000000000000" pitchFamily="50" charset="0"/>
                </a:rPr>
                <a:t>Silicon cell</a:t>
              </a:r>
            </a:p>
          </p:txBody>
        </p:sp>
        <p:pic>
          <p:nvPicPr>
            <p:cNvPr id="14" name="Picture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70765" y="4703086"/>
              <a:ext cx="1059338" cy="1717785"/>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7432" y="5050125"/>
              <a:ext cx="1081677" cy="1102022"/>
            </a:xfrm>
            <a:prstGeom prst="rect">
              <a:avLst/>
            </a:prstGeom>
          </p:spPr>
        </p:pic>
        <p:sp>
          <p:nvSpPr>
            <p:cNvPr id="18" name="Shape 173"/>
            <p:cNvSpPr/>
            <p:nvPr/>
          </p:nvSpPr>
          <p:spPr>
            <a:xfrm>
              <a:off x="3067997" y="5714546"/>
              <a:ext cx="1084179" cy="4616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spcBef>
                  <a:spcPts val="0"/>
                </a:spcBef>
                <a:defRPr sz="900">
                  <a:latin typeface="Montserrat Semi Bold"/>
                  <a:ea typeface="Montserrat Semi Bold"/>
                  <a:cs typeface="Montserrat Semi Bold"/>
                  <a:sym typeface="Montserrat Semi Bold"/>
                </a:defRPr>
              </a:lvl1pPr>
            </a:lstStyle>
            <a:p>
              <a:r>
                <a:rPr sz="1000" dirty="0">
                  <a:latin typeface="Montserrat" panose="00000500000000000000" pitchFamily="50" charset="0"/>
                </a:rPr>
                <a:t>Silicon cell</a:t>
              </a:r>
              <a:r>
                <a:rPr lang="en-US" sz="1000" dirty="0">
                  <a:latin typeface="Montserrat" panose="00000500000000000000" pitchFamily="50" charset="0"/>
                </a:rPr>
                <a:t>-</a:t>
              </a:r>
              <a:r>
                <a:rPr lang="en-GB" sz="1000" dirty="0">
                  <a:latin typeface="Montserrat" panose="00000500000000000000" pitchFamily="50" charset="0"/>
                </a:rPr>
                <a:t> based solar module</a:t>
              </a:r>
              <a:endParaRPr sz="1000" dirty="0">
                <a:latin typeface="Montserrat" panose="00000500000000000000" pitchFamily="50" charset="0"/>
              </a:endParaRPr>
            </a:p>
          </p:txBody>
        </p:sp>
        <p:sp>
          <p:nvSpPr>
            <p:cNvPr id="19" name="Oval 18"/>
            <p:cNvSpPr/>
            <p:nvPr/>
          </p:nvSpPr>
          <p:spPr>
            <a:xfrm>
              <a:off x="2266498" y="5105400"/>
              <a:ext cx="340552" cy="349120"/>
            </a:xfrm>
            <a:prstGeom prst="ellipse">
              <a:avLst/>
            </a:prstGeom>
            <a:solidFill>
              <a:srgbClr val="FFFFFF">
                <a:alpha val="20000"/>
              </a:srgbClr>
            </a:solidFill>
            <a:ln w="25400" cap="flat">
              <a:solidFill>
                <a:srgbClr val="FAA70A"/>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GB"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cxnSp>
          <p:nvCxnSpPr>
            <p:cNvPr id="20" name="Straight Arrow Connector 19"/>
            <p:cNvCxnSpPr>
              <a:stCxn id="19" idx="2"/>
            </p:cNvCxnSpPr>
            <p:nvPr/>
          </p:nvCxnSpPr>
          <p:spPr>
            <a:xfrm flipH="1">
              <a:off x="1330211" y="5279960"/>
              <a:ext cx="936287" cy="283712"/>
            </a:xfrm>
            <a:prstGeom prst="straightConnector1">
              <a:avLst/>
            </a:prstGeom>
            <a:noFill/>
            <a:ln w="25400" cap="flat">
              <a:solidFill>
                <a:srgbClr val="FAA70A"/>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grpSp>
      <p:sp>
        <p:nvSpPr>
          <p:cNvPr id="36" name="Shape 182"/>
          <p:cNvSpPr/>
          <p:nvPr/>
        </p:nvSpPr>
        <p:spPr>
          <a:xfrm>
            <a:off x="189361" y="6142587"/>
            <a:ext cx="7252833" cy="246221"/>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spcBef>
                <a:spcPts val="0"/>
              </a:spcBef>
              <a:buSzPct val="100000"/>
              <a:buFont typeface="Wingdings" panose="05000000000000000000" pitchFamily="2" charset="2"/>
              <a:buAutoNum type="arabicParenBoth"/>
              <a:defRPr sz="600" i="1"/>
            </a:pPr>
            <a:r>
              <a:rPr lang="en-US" sz="800" dirty="0"/>
              <a:t> The indicative solar system data sheet is included in this product information document. </a:t>
            </a:r>
            <a:r>
              <a:rPr lang="en-GB" sz="800" i="1" dirty="0"/>
              <a:t>The final choice of the manufacturers and the type of components may differ from the product described, but will be equal to the requirements and quality standards as indicated here</a:t>
            </a:r>
            <a:endParaRPr sz="800" i="1" dirty="0"/>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
        <p:nvSpPr>
          <p:cNvPr id="23" name="Shape 157"/>
          <p:cNvSpPr/>
          <p:nvPr/>
        </p:nvSpPr>
        <p:spPr>
          <a:xfrm>
            <a:off x="3785174" y="1730437"/>
            <a:ext cx="4919626" cy="40011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algn="ctr" defTabSz="422041">
              <a:spcBef>
                <a:spcPts val="0"/>
              </a:spcBef>
              <a:defRPr sz="800">
                <a:solidFill>
                  <a:srgbClr val="A7A7A7"/>
                </a:solidFill>
              </a:defRPr>
            </a:pPr>
            <a:r>
              <a:rPr lang="en-GB" sz="1300" dirty="0">
                <a:solidFill>
                  <a:schemeClr val="tx1">
                    <a:lumMod val="65000"/>
                    <a:lumOff val="35000"/>
                  </a:schemeClr>
                </a:solidFill>
              </a:rPr>
              <a:t>Your solar cells will be installed as part of a </a:t>
            </a:r>
            <a:br>
              <a:rPr lang="en-GB" sz="1300" dirty="0">
                <a:solidFill>
                  <a:schemeClr val="tx1">
                    <a:lumMod val="65000"/>
                    <a:lumOff val="35000"/>
                  </a:schemeClr>
                </a:solidFill>
              </a:rPr>
            </a:br>
            <a:r>
              <a:rPr lang="en-GB" sz="1300" dirty="0">
                <a:solidFill>
                  <a:schemeClr val="tx1">
                    <a:lumMod val="65000"/>
                    <a:lumOff val="35000"/>
                  </a:schemeClr>
                </a:solidFill>
              </a:rPr>
              <a:t>22.41</a:t>
            </a:r>
            <a:r>
              <a:rPr sz="1300" dirty="0">
                <a:solidFill>
                  <a:schemeClr val="tx1">
                    <a:lumMod val="65000"/>
                    <a:lumOff val="35000"/>
                  </a:schemeClr>
                </a:solidFill>
              </a:rPr>
              <a:t> kWp rooftop solar </a:t>
            </a:r>
            <a:r>
              <a:rPr lang="en-US" sz="1300" dirty="0">
                <a:solidFill>
                  <a:schemeClr val="tx1">
                    <a:lumMod val="65000"/>
                    <a:lumOff val="35000"/>
                  </a:schemeClr>
                </a:solidFill>
              </a:rPr>
              <a:t>system on the roof spaces in the image below:</a:t>
            </a:r>
            <a:endParaRPr sz="1300" dirty="0">
              <a:solidFill>
                <a:schemeClr val="tx1">
                  <a:lumMod val="65000"/>
                  <a:lumOff val="35000"/>
                </a:schemeClr>
              </a:solidFill>
            </a:endParaRPr>
          </a:p>
        </p:txBody>
      </p:sp>
      <p:pic>
        <p:nvPicPr>
          <p:cNvPr id="5" name="Picture 4">
            <a:extLst>
              <a:ext uri="{FF2B5EF4-FFF2-40B4-BE49-F238E27FC236}">
                <a16:creationId xmlns:a16="http://schemas.microsoft.com/office/drawing/2014/main" id="{18A9E1DD-5B8A-4186-B276-8ABC735F2E89}"/>
              </a:ext>
            </a:extLst>
          </p:cNvPr>
          <p:cNvPicPr>
            <a:picLocks noChangeAspect="1"/>
          </p:cNvPicPr>
          <p:nvPr/>
        </p:nvPicPr>
        <p:blipFill>
          <a:blip r:embed="rId6"/>
          <a:stretch>
            <a:fillRect/>
          </a:stretch>
        </p:blipFill>
        <p:spPr>
          <a:xfrm>
            <a:off x="4690337" y="2160767"/>
            <a:ext cx="3389853" cy="2845329"/>
          </a:xfrm>
          <a:prstGeom prst="rect">
            <a:avLst/>
          </a:prstGeom>
        </p:spPr>
      </p:pic>
      <p:pic>
        <p:nvPicPr>
          <p:cNvPr id="1028" name="Picture 4" descr="Canadian Solar-1 - Canadian Solar Logo Transparent PNG - 800x400 - Free  Download on NicePNG">
            <a:extLst>
              <a:ext uri="{FF2B5EF4-FFF2-40B4-BE49-F238E27FC236}">
                <a16:creationId xmlns:a16="http://schemas.microsoft.com/office/drawing/2014/main" id="{0D8E8382-6CAE-485A-A631-7F00458F19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205" y="1687691"/>
            <a:ext cx="2142584" cy="103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94085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13</a:t>
            </a:fld>
            <a:r>
              <a:rPr lang="en-US" spc="-50" dirty="0">
                <a:solidFill>
                  <a:schemeClr val="bg1"/>
                </a:solidFill>
              </a:rPr>
              <a:t> ]</a:t>
            </a:r>
          </a:p>
        </p:txBody>
      </p:sp>
      <p:sp>
        <p:nvSpPr>
          <p:cNvPr id="3" name="Title 2"/>
          <p:cNvSpPr>
            <a:spLocks noGrp="1"/>
          </p:cNvSpPr>
          <p:nvPr>
            <p:ph type="title"/>
          </p:nvPr>
        </p:nvSpPr>
        <p:spPr/>
        <p:txBody>
          <a:bodyPr/>
          <a:lstStyle/>
          <a:p>
            <a:r>
              <a:rPr lang="en-US" dirty="0"/>
              <a:t>OWNING A SOLAR CELL</a:t>
            </a:r>
          </a:p>
        </p:txBody>
      </p:sp>
      <p:sp>
        <p:nvSpPr>
          <p:cNvPr id="6" name="Shape 189"/>
          <p:cNvSpPr/>
          <p:nvPr/>
        </p:nvSpPr>
        <p:spPr>
          <a:xfrm>
            <a:off x="156680" y="1295856"/>
            <a:ext cx="8190314" cy="553998"/>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R="355227" lvl="1" indent="0" defTabSz="422041">
              <a:spcBef>
                <a:spcPts val="0"/>
              </a:spcBef>
              <a:defRPr b="1"/>
            </a:pPr>
            <a:r>
              <a:rPr lang="en-GB" dirty="0"/>
              <a:t>OWN SOLAR CELLS LOCATED IN THE SUNNIEST CONTINENT ON EARTH AND GENERATE SOLAR-POWERED RENTAL </a:t>
            </a:r>
            <a:endParaRPr dirty="0"/>
          </a:p>
        </p:txBody>
      </p:sp>
      <p:sp>
        <p:nvSpPr>
          <p:cNvPr id="8" name="Shape 191"/>
          <p:cNvSpPr/>
          <p:nvPr/>
        </p:nvSpPr>
        <p:spPr>
          <a:xfrm>
            <a:off x="344488" y="2062996"/>
            <a:ext cx="6151761" cy="2056158"/>
          </a:xfrm>
          <a:prstGeom prst="rect">
            <a:avLst/>
          </a:prstGeom>
          <a:solidFill>
            <a:srgbClr val="FFFFFF"/>
          </a:solidFill>
          <a:ln w="3175" cap="flat">
            <a:solidFill>
              <a:srgbClr val="A7A7A7"/>
            </a:solidFill>
            <a:prstDash val="sysDot"/>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spcBef>
                <a:spcPts val="0"/>
              </a:spcBef>
              <a:defRPr sz="1200">
                <a:effectLst>
                  <a:outerShdw dist="1524" dir="16200000" rotWithShape="0">
                    <a:srgbClr val="000000">
                      <a:alpha val="0"/>
                    </a:srgbClr>
                  </a:outerShdw>
                </a:effectLst>
              </a:defRPr>
            </a:pPr>
            <a:endParaRPr/>
          </a:p>
        </p:txBody>
      </p:sp>
      <p:sp>
        <p:nvSpPr>
          <p:cNvPr id="9" name="Shape 192"/>
          <p:cNvSpPr/>
          <p:nvPr/>
        </p:nvSpPr>
        <p:spPr>
          <a:xfrm>
            <a:off x="529786" y="2471130"/>
            <a:ext cx="1125890" cy="1485247"/>
          </a:xfrm>
          <a:prstGeom prst="rect">
            <a:avLst/>
          </a:prstGeom>
          <a:solidFill>
            <a:schemeClr val="bg2">
              <a:lumMod val="75000"/>
            </a:schemeClr>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lvl1pPr algn="ctr">
              <a:spcBef>
                <a:spcPts val="0"/>
              </a:spcBef>
              <a:defRPr sz="900">
                <a:solidFill>
                  <a:srgbClr val="FFFFFF"/>
                </a:solidFill>
              </a:defRPr>
            </a:lvl1pPr>
          </a:lstStyle>
          <a:p>
            <a:r>
              <a:rPr lang="en-GB" sz="1050" dirty="0">
                <a:latin typeface="Montserrat" panose="00000500000000000000" pitchFamily="50" charset="0"/>
              </a:rPr>
              <a:t>A market to purchase tier 1 solar cells (rated at ~2.88W per cell)</a:t>
            </a:r>
            <a:endParaRPr sz="1050" dirty="0">
              <a:latin typeface="Montserrat" panose="00000500000000000000" pitchFamily="50" charset="0"/>
            </a:endParaRPr>
          </a:p>
        </p:txBody>
      </p:sp>
      <p:sp>
        <p:nvSpPr>
          <p:cNvPr id="10" name="Shape 193"/>
          <p:cNvSpPr/>
          <p:nvPr/>
        </p:nvSpPr>
        <p:spPr>
          <a:xfrm>
            <a:off x="3502357" y="2458344"/>
            <a:ext cx="1168176" cy="1501949"/>
          </a:xfrm>
          <a:prstGeom prst="rect">
            <a:avLst/>
          </a:prstGeom>
          <a:solidFill>
            <a:srgbClr val="FFFFFF"/>
          </a:solidFill>
          <a:ln w="3175" cap="flat">
            <a:solidFill>
              <a:srgbClr val="005DB9"/>
            </a:solidFill>
            <a:prstDash val="solid"/>
            <a:round/>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p>
            <a:pPr algn="ctr">
              <a:spcBef>
                <a:spcPts val="0"/>
              </a:spcBef>
              <a:defRPr sz="800">
                <a:effectLst>
                  <a:outerShdw dist="1524" dir="16200000" rotWithShape="0">
                    <a:srgbClr val="000000">
                      <a:alpha val="0"/>
                    </a:srgbClr>
                  </a:outerShdw>
                </a:effectLst>
                <a:latin typeface="Montserrat"/>
                <a:ea typeface="Montserrat"/>
                <a:cs typeface="Montserrat"/>
                <a:sym typeface="Montserrat"/>
              </a:defRPr>
            </a:pPr>
            <a:r>
              <a:rPr lang="en-GB" sz="1050" dirty="0">
                <a:latin typeface="Montserrat" panose="00000500000000000000" pitchFamily="50" charset="0"/>
              </a:rPr>
              <a:t>Deployment of your cells in a complete solar installation, plus insurance and ongoing maintenance</a:t>
            </a:r>
            <a:endParaRPr sz="1050" dirty="0">
              <a:latin typeface="Montserrat" panose="00000500000000000000" pitchFamily="50" charset="0"/>
            </a:endParaRPr>
          </a:p>
        </p:txBody>
      </p:sp>
      <p:sp>
        <p:nvSpPr>
          <p:cNvPr id="13" name="Shape 196"/>
          <p:cNvSpPr/>
          <p:nvPr/>
        </p:nvSpPr>
        <p:spPr>
          <a:xfrm>
            <a:off x="529785" y="2138485"/>
            <a:ext cx="1401025" cy="2154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spcBef>
                <a:spcPts val="0"/>
              </a:spcBef>
              <a:defRPr sz="1400" b="1">
                <a:solidFill>
                  <a:schemeClr val="accent1">
                    <a:satOff val="-4409"/>
                    <a:lumOff val="-10509"/>
                  </a:schemeClr>
                </a:solidFill>
              </a:defRPr>
            </a:lvl1pPr>
          </a:lstStyle>
          <a:p>
            <a:r>
              <a:rPr lang="en-GB" dirty="0">
                <a:solidFill>
                  <a:srgbClr val="005DB9"/>
                </a:solidFill>
              </a:rPr>
              <a:t>OUR SERVICES</a:t>
            </a:r>
          </a:p>
        </p:txBody>
      </p:sp>
      <p:sp>
        <p:nvSpPr>
          <p:cNvPr id="14" name="Shape 197"/>
          <p:cNvSpPr/>
          <p:nvPr/>
        </p:nvSpPr>
        <p:spPr>
          <a:xfrm>
            <a:off x="2057623" y="2471131"/>
            <a:ext cx="1020656" cy="1485246"/>
          </a:xfrm>
          <a:prstGeom prst="rect">
            <a:avLst/>
          </a:prstGeom>
          <a:solidFill>
            <a:srgbClr val="005DB9"/>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lvl1pPr algn="ctr">
              <a:spcBef>
                <a:spcPts val="0"/>
              </a:spcBef>
              <a:defRPr sz="1000">
                <a:solidFill>
                  <a:srgbClr val="FFFFFF"/>
                </a:solidFill>
              </a:defRPr>
            </a:lvl1pPr>
          </a:lstStyle>
          <a:p>
            <a:r>
              <a:rPr lang="en-GB" sz="1050" dirty="0">
                <a:latin typeface="Montserrat" panose="00000500000000000000" pitchFamily="50" charset="0"/>
              </a:rPr>
              <a:t>Registration of your cells and arrangement of le</a:t>
            </a:r>
            <a:r>
              <a:rPr sz="1050" dirty="0">
                <a:latin typeface="Montserrat" panose="00000500000000000000" pitchFamily="50" charset="0"/>
              </a:rPr>
              <a:t>ase</a:t>
            </a:r>
            <a:r>
              <a:rPr lang="en-US" sz="1050" dirty="0">
                <a:latin typeface="Montserrat" panose="00000500000000000000" pitchFamily="50" charset="0"/>
              </a:rPr>
              <a:t>s</a:t>
            </a:r>
            <a:endParaRPr sz="1050" dirty="0">
              <a:latin typeface="Montserrat" panose="00000500000000000000" pitchFamily="50" charset="0"/>
            </a:endParaRPr>
          </a:p>
        </p:txBody>
      </p:sp>
      <p:sp>
        <p:nvSpPr>
          <p:cNvPr id="15" name="Shape 199"/>
          <p:cNvSpPr/>
          <p:nvPr/>
        </p:nvSpPr>
        <p:spPr>
          <a:xfrm>
            <a:off x="6804248" y="2020141"/>
            <a:ext cx="2196244" cy="3356303"/>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marR="108420">
              <a:defRPr sz="1200"/>
            </a:lvl1pPr>
          </a:lstStyle>
          <a:p>
            <a:pPr algn="ctr">
              <a:lnSpc>
                <a:spcPct val="120000"/>
              </a:lnSpc>
            </a:pPr>
            <a:r>
              <a:rPr lang="en-GB" dirty="0">
                <a:solidFill>
                  <a:schemeClr val="tx1"/>
                </a:solidFill>
              </a:rPr>
              <a:t>Purchasing a s</a:t>
            </a:r>
            <a:r>
              <a:rPr dirty="0">
                <a:solidFill>
                  <a:schemeClr val="tx1"/>
                </a:solidFill>
              </a:rPr>
              <a:t>olar </a:t>
            </a:r>
            <a:r>
              <a:rPr lang="en-GB" dirty="0">
                <a:solidFill>
                  <a:schemeClr val="tx1"/>
                </a:solidFill>
              </a:rPr>
              <a:t>c</a:t>
            </a:r>
            <a:r>
              <a:rPr dirty="0">
                <a:solidFill>
                  <a:schemeClr val="tx1"/>
                </a:solidFill>
              </a:rPr>
              <a:t>ell </a:t>
            </a:r>
            <a:r>
              <a:rPr lang="en-GB" dirty="0">
                <a:solidFill>
                  <a:schemeClr val="tx1"/>
                </a:solidFill>
              </a:rPr>
              <a:t>enables you to lease them such that businesses can power their operating equipment. We arrange the l</a:t>
            </a:r>
            <a:r>
              <a:rPr dirty="0">
                <a:solidFill>
                  <a:schemeClr val="tx1"/>
                </a:solidFill>
              </a:rPr>
              <a:t>ease </a:t>
            </a:r>
            <a:r>
              <a:rPr lang="en-GB" dirty="0">
                <a:solidFill>
                  <a:schemeClr val="tx1"/>
                </a:solidFill>
              </a:rPr>
              <a:t>agreements</a:t>
            </a:r>
            <a:r>
              <a:rPr dirty="0">
                <a:solidFill>
                  <a:schemeClr val="tx1"/>
                </a:solidFill>
              </a:rPr>
              <a:t>, insurance coverage, equipment maintenance and other contracts</a:t>
            </a:r>
            <a:r>
              <a:rPr lang="en-US" dirty="0">
                <a:solidFill>
                  <a:schemeClr val="tx1"/>
                </a:solidFill>
              </a:rPr>
              <a:t> </a:t>
            </a:r>
            <a:r>
              <a:rPr lang="en-GB" dirty="0">
                <a:solidFill>
                  <a:schemeClr val="tx1"/>
                </a:solidFill>
              </a:rPr>
              <a:t>when you complete your purchase. </a:t>
            </a:r>
          </a:p>
          <a:p>
            <a:pPr algn="ctr">
              <a:lnSpc>
                <a:spcPct val="120000"/>
              </a:lnSpc>
            </a:pPr>
            <a:r>
              <a:rPr lang="en-GB" dirty="0">
                <a:solidFill>
                  <a:schemeClr val="tx1"/>
                </a:solidFill>
              </a:rPr>
              <a:t>You also have the option to acquire physical possession of your cells when you purchase. </a:t>
            </a:r>
            <a:endParaRPr dirty="0">
              <a:solidFill>
                <a:schemeClr val="tx1"/>
              </a:solidFill>
            </a:endParaRPr>
          </a:p>
        </p:txBody>
      </p:sp>
      <p:sp>
        <p:nvSpPr>
          <p:cNvPr id="16" name="Shape 192"/>
          <p:cNvSpPr/>
          <p:nvPr/>
        </p:nvSpPr>
        <p:spPr>
          <a:xfrm>
            <a:off x="5113343" y="2471131"/>
            <a:ext cx="1171817" cy="1485246"/>
          </a:xfrm>
          <a:prstGeom prst="rect">
            <a:avLst/>
          </a:prstGeom>
          <a:solidFill>
            <a:schemeClr val="bg1">
              <a:lumMod val="85000"/>
            </a:schemeClr>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lvl1pPr algn="ctr">
              <a:spcBef>
                <a:spcPts val="0"/>
              </a:spcBef>
              <a:defRPr sz="900">
                <a:solidFill>
                  <a:srgbClr val="FFFFFF"/>
                </a:solidFill>
              </a:defRPr>
            </a:lvl1pPr>
          </a:lstStyle>
          <a:p>
            <a:r>
              <a:rPr lang="en-GB" sz="1050" dirty="0">
                <a:solidFill>
                  <a:schemeClr val="tx1"/>
                </a:solidFill>
                <a:latin typeface="Montserrat" panose="00000500000000000000" pitchFamily="50" charset="0"/>
              </a:rPr>
              <a:t>Provision of a dashboard to track the performance of your solar cell and a robust payment process</a:t>
            </a:r>
            <a:endParaRPr sz="1050" dirty="0">
              <a:solidFill>
                <a:schemeClr val="tx1"/>
              </a:solidFill>
              <a:latin typeface="Montserrat" panose="00000500000000000000" pitchFamily="50" charset="0"/>
            </a:endParaRPr>
          </a:p>
        </p:txBody>
      </p:sp>
      <p:sp>
        <p:nvSpPr>
          <p:cNvPr id="18" name="Shape 189"/>
          <p:cNvSpPr/>
          <p:nvPr/>
        </p:nvSpPr>
        <p:spPr>
          <a:xfrm>
            <a:off x="338609" y="4251161"/>
            <a:ext cx="6538442" cy="1938992"/>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180000" marR="355227" indent="-180000" defTabSz="422041">
              <a:spcBef>
                <a:spcPts val="0"/>
              </a:spcBef>
              <a:buFont typeface="Arial" panose="020B0604020202020204" pitchFamily="34" charset="0"/>
              <a:buChar char="•"/>
              <a:tabLst>
                <a:tab pos="457200" algn="l"/>
              </a:tabLst>
              <a:defRPr sz="1600"/>
            </a:pPr>
            <a:r>
              <a:rPr lang="en-GB" sz="1400" dirty="0"/>
              <a:t>Purchase solar cells and lease them for 20 years</a:t>
            </a:r>
          </a:p>
          <a:p>
            <a:pPr marL="180000" marR="355227" indent="-180000" defTabSz="422041">
              <a:spcBef>
                <a:spcPts val="0"/>
              </a:spcBef>
              <a:buFont typeface="Arial" panose="020B0604020202020204" pitchFamily="34" charset="0"/>
              <a:buChar char="•"/>
              <a:tabLst>
                <a:tab pos="457200" algn="l"/>
              </a:tabLst>
              <a:defRPr sz="1600"/>
            </a:pPr>
            <a:r>
              <a:rPr lang="en-ZA" sz="1400" dirty="0"/>
              <a:t>Knysna Primary School </a:t>
            </a:r>
            <a:r>
              <a:rPr sz="1400" dirty="0"/>
              <a:t>pays for all </a:t>
            </a:r>
            <a:r>
              <a:rPr lang="en-GB" sz="1400" dirty="0"/>
              <a:t>the </a:t>
            </a:r>
            <a:r>
              <a:rPr sz="1400" dirty="0"/>
              <a:t>electricity generated</a:t>
            </a:r>
            <a:r>
              <a:rPr lang="en-GB" sz="1400" dirty="0"/>
              <a:t> by the system</a:t>
            </a:r>
          </a:p>
          <a:p>
            <a:pPr marL="180000" marR="355227" indent="-180000" defTabSz="422041">
              <a:spcBef>
                <a:spcPts val="0"/>
              </a:spcBef>
              <a:buFont typeface="Arial" panose="020B0604020202020204" pitchFamily="34" charset="0"/>
              <a:buChar char="•"/>
              <a:tabLst>
                <a:tab pos="457200" algn="l"/>
              </a:tabLst>
              <a:defRPr sz="1600"/>
            </a:pPr>
            <a:r>
              <a:rPr lang="en-GB" sz="1400" dirty="0"/>
              <a:t>Rental doesn’t </a:t>
            </a:r>
            <a:r>
              <a:rPr sz="1400" dirty="0"/>
              <a:t>depend on government tax breaks or special tariffs</a:t>
            </a:r>
          </a:p>
          <a:p>
            <a:pPr marL="180000" marR="355227" indent="-180000" defTabSz="422041">
              <a:spcBef>
                <a:spcPts val="0"/>
              </a:spcBef>
              <a:buFont typeface="Arial" panose="020B0604020202020204" pitchFamily="34" charset="0"/>
              <a:buChar char="•"/>
              <a:tabLst>
                <a:tab pos="457200" algn="l"/>
              </a:tabLst>
              <a:defRPr sz="1600"/>
            </a:pPr>
            <a:r>
              <a:rPr lang="en-GB" sz="1400" dirty="0"/>
              <a:t>The crowd-sale of solar cells enables us to purchase supporting </a:t>
            </a:r>
            <a:r>
              <a:rPr sz="1400" dirty="0"/>
              <a:t>equipment such as</a:t>
            </a:r>
            <a:r>
              <a:rPr lang="en-GB" sz="1400" dirty="0"/>
              <a:t> mounting structures, inverters, </a:t>
            </a:r>
            <a:r>
              <a:rPr sz="1400" dirty="0"/>
              <a:t>cables</a:t>
            </a:r>
            <a:r>
              <a:rPr lang="en-US" sz="1400" dirty="0"/>
              <a:t>,</a:t>
            </a:r>
            <a:r>
              <a:rPr lang="en-GB" sz="1400" dirty="0"/>
              <a:t> etc.</a:t>
            </a:r>
            <a:endParaRPr sz="1400" dirty="0"/>
          </a:p>
          <a:p>
            <a:pPr marL="180000" marR="355227" indent="-180000" defTabSz="422041">
              <a:spcBef>
                <a:spcPts val="0"/>
              </a:spcBef>
              <a:buFont typeface="Arial" panose="020B0604020202020204" pitchFamily="34" charset="0"/>
              <a:buChar char="•"/>
              <a:tabLst>
                <a:tab pos="457200" algn="l"/>
              </a:tabLst>
              <a:defRPr sz="1600"/>
            </a:pPr>
            <a:r>
              <a:rPr lang="en-GB" sz="1400" dirty="0"/>
              <a:t>We estimate a ZAR 11.53% </a:t>
            </a:r>
            <a:r>
              <a:rPr lang="en-ZA" sz="1400" dirty="0"/>
              <a:t>p.a. </a:t>
            </a:r>
            <a:r>
              <a:rPr lang="en-US" sz="1400" dirty="0"/>
              <a:t>rental IRR over the 20-year term</a:t>
            </a:r>
          </a:p>
          <a:p>
            <a:pPr marL="180000" marR="355227" indent="-180000" defTabSz="422041">
              <a:spcBef>
                <a:spcPts val="0"/>
              </a:spcBef>
              <a:buFont typeface="Arial" panose="020B0604020202020204" pitchFamily="34" charset="0"/>
              <a:buChar char="•"/>
              <a:tabLst>
                <a:tab pos="457200" algn="l"/>
              </a:tabLst>
              <a:defRPr sz="1600"/>
            </a:pPr>
            <a:r>
              <a:rPr lang="en-GB" sz="1400" dirty="0"/>
              <a:t>You may be able to sell your solar cells through a secondary market</a:t>
            </a:r>
            <a:endParaRPr lang="en-US" sz="1400" dirty="0"/>
          </a:p>
          <a:p>
            <a:pPr marL="180000" marR="355227" indent="-180000" defTabSz="422041">
              <a:spcBef>
                <a:spcPts val="0"/>
              </a:spcBef>
              <a:buFont typeface="Arial" panose="020B0604020202020204" pitchFamily="34" charset="0"/>
              <a:buChar char="•"/>
              <a:tabLst>
                <a:tab pos="457200" algn="l"/>
              </a:tabLst>
              <a:defRPr sz="1600"/>
            </a:pPr>
            <a:r>
              <a:rPr lang="en-US" sz="1400" dirty="0"/>
              <a:t>We will give you a reference number for each cell giving you its exact physical location so you can even visit it!</a:t>
            </a:r>
          </a:p>
        </p:txBody>
      </p:sp>
      <p:grpSp>
        <p:nvGrpSpPr>
          <p:cNvPr id="20" name="Group 19"/>
          <p:cNvGrpSpPr/>
          <p:nvPr/>
        </p:nvGrpSpPr>
        <p:grpSpPr>
          <a:xfrm>
            <a:off x="1723712" y="3063995"/>
            <a:ext cx="276999" cy="290646"/>
            <a:chOff x="1746936" y="2812841"/>
            <a:chExt cx="276999" cy="290646"/>
          </a:xfrm>
        </p:grpSpPr>
        <p:sp>
          <p:nvSpPr>
            <p:cNvPr id="12" name="Shape 195"/>
            <p:cNvSpPr/>
            <p:nvPr/>
          </p:nvSpPr>
          <p:spPr>
            <a:xfrm>
              <a:off x="1746936" y="2812841"/>
              <a:ext cx="276999"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spcBef>
                  <a:spcPts val="0"/>
                </a:spcBef>
                <a:defRPr>
                  <a:latin typeface="+mn-lt"/>
                  <a:ea typeface="+mn-ea"/>
                  <a:cs typeface="+mn-cs"/>
                  <a:sym typeface="Calibri"/>
                </a:defRPr>
              </a:lvl1pPr>
            </a:lstStyle>
            <a:p>
              <a:pPr algn="ctr"/>
              <a:r>
                <a:rPr dirty="0">
                  <a:solidFill>
                    <a:schemeClr val="tx1">
                      <a:lumMod val="85000"/>
                      <a:lumOff val="15000"/>
                    </a:schemeClr>
                  </a:solidFill>
                  <a:latin typeface="Montserrat Black" panose="00000A00000000000000" pitchFamily="50" charset="0"/>
                </a:rPr>
                <a:t>+</a:t>
              </a:r>
            </a:p>
          </p:txBody>
        </p:sp>
        <p:sp>
          <p:nvSpPr>
            <p:cNvPr id="19" name="Oval 18"/>
            <p:cNvSpPr/>
            <p:nvPr/>
          </p:nvSpPr>
          <p:spPr>
            <a:xfrm>
              <a:off x="1746936" y="2826488"/>
              <a:ext cx="276999" cy="276999"/>
            </a:xfrm>
            <a:prstGeom prst="ellipse">
              <a:avLst/>
            </a:prstGeom>
            <a:noFill/>
            <a:ln w="19050" cap="flat">
              <a:solidFill>
                <a:schemeClr val="tx1">
                  <a:lumMod val="85000"/>
                  <a:lumOff val="1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grpSp>
      <p:grpSp>
        <p:nvGrpSpPr>
          <p:cNvPr id="22" name="Group 21"/>
          <p:cNvGrpSpPr/>
          <p:nvPr/>
        </p:nvGrpSpPr>
        <p:grpSpPr>
          <a:xfrm>
            <a:off x="3147281" y="3075490"/>
            <a:ext cx="276999" cy="290646"/>
            <a:chOff x="1746936" y="2812841"/>
            <a:chExt cx="276999" cy="290646"/>
          </a:xfrm>
        </p:grpSpPr>
        <p:sp>
          <p:nvSpPr>
            <p:cNvPr id="23" name="Shape 195"/>
            <p:cNvSpPr/>
            <p:nvPr/>
          </p:nvSpPr>
          <p:spPr>
            <a:xfrm>
              <a:off x="1746936" y="2812841"/>
              <a:ext cx="276999"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spcBef>
                  <a:spcPts val="0"/>
                </a:spcBef>
                <a:defRPr>
                  <a:latin typeface="+mn-lt"/>
                  <a:ea typeface="+mn-ea"/>
                  <a:cs typeface="+mn-cs"/>
                  <a:sym typeface="Calibri"/>
                </a:defRPr>
              </a:lvl1pPr>
            </a:lstStyle>
            <a:p>
              <a:pPr algn="ctr"/>
              <a:r>
                <a:rPr dirty="0">
                  <a:solidFill>
                    <a:schemeClr val="tx1">
                      <a:lumMod val="85000"/>
                      <a:lumOff val="15000"/>
                    </a:schemeClr>
                  </a:solidFill>
                  <a:latin typeface="Montserrat Black" panose="00000A00000000000000" pitchFamily="50" charset="0"/>
                </a:rPr>
                <a:t>+</a:t>
              </a:r>
            </a:p>
          </p:txBody>
        </p:sp>
        <p:sp>
          <p:nvSpPr>
            <p:cNvPr id="24" name="Oval 23"/>
            <p:cNvSpPr/>
            <p:nvPr/>
          </p:nvSpPr>
          <p:spPr>
            <a:xfrm>
              <a:off x="1746936" y="2826488"/>
              <a:ext cx="276999" cy="276999"/>
            </a:xfrm>
            <a:prstGeom prst="ellipse">
              <a:avLst/>
            </a:prstGeom>
            <a:noFill/>
            <a:ln w="19050" cap="flat">
              <a:solidFill>
                <a:schemeClr val="tx1">
                  <a:lumMod val="85000"/>
                  <a:lumOff val="1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grpSp>
      <p:grpSp>
        <p:nvGrpSpPr>
          <p:cNvPr id="25" name="Group 24"/>
          <p:cNvGrpSpPr/>
          <p:nvPr/>
        </p:nvGrpSpPr>
        <p:grpSpPr>
          <a:xfrm>
            <a:off x="4744412" y="3067777"/>
            <a:ext cx="276999" cy="290646"/>
            <a:chOff x="1746936" y="2812841"/>
            <a:chExt cx="276999" cy="290646"/>
          </a:xfrm>
        </p:grpSpPr>
        <p:sp>
          <p:nvSpPr>
            <p:cNvPr id="26" name="Shape 195"/>
            <p:cNvSpPr/>
            <p:nvPr/>
          </p:nvSpPr>
          <p:spPr>
            <a:xfrm>
              <a:off x="1746936" y="2812841"/>
              <a:ext cx="276999"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spcBef>
                  <a:spcPts val="0"/>
                </a:spcBef>
                <a:defRPr>
                  <a:latin typeface="+mn-lt"/>
                  <a:ea typeface="+mn-ea"/>
                  <a:cs typeface="+mn-cs"/>
                  <a:sym typeface="Calibri"/>
                </a:defRPr>
              </a:lvl1pPr>
            </a:lstStyle>
            <a:p>
              <a:pPr algn="ctr"/>
              <a:r>
                <a:rPr dirty="0">
                  <a:solidFill>
                    <a:schemeClr val="tx1">
                      <a:lumMod val="85000"/>
                      <a:lumOff val="15000"/>
                    </a:schemeClr>
                  </a:solidFill>
                  <a:latin typeface="Montserrat Black" panose="00000A00000000000000" pitchFamily="50" charset="0"/>
                </a:rPr>
                <a:t>+</a:t>
              </a:r>
            </a:p>
          </p:txBody>
        </p:sp>
        <p:sp>
          <p:nvSpPr>
            <p:cNvPr id="27" name="Oval 26"/>
            <p:cNvSpPr/>
            <p:nvPr/>
          </p:nvSpPr>
          <p:spPr>
            <a:xfrm>
              <a:off x="1746936" y="2826488"/>
              <a:ext cx="276999" cy="276999"/>
            </a:xfrm>
            <a:prstGeom prst="ellipse">
              <a:avLst/>
            </a:prstGeom>
            <a:noFill/>
            <a:ln w="19050" cap="flat">
              <a:solidFill>
                <a:schemeClr val="tx1">
                  <a:lumMod val="85000"/>
                  <a:lumOff val="1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grpSp>
      <p:cxnSp>
        <p:nvCxnSpPr>
          <p:cNvPr id="29" name="Straight Connector 28"/>
          <p:cNvCxnSpPr/>
          <p:nvPr/>
        </p:nvCxnSpPr>
        <p:spPr>
          <a:xfrm>
            <a:off x="6623381" y="2062996"/>
            <a:ext cx="0" cy="4284000"/>
          </a:xfrm>
          <a:prstGeom prst="line">
            <a:avLst/>
          </a:prstGeom>
          <a:noFill/>
          <a:ln w="19050" cap="flat">
            <a:solidFill>
              <a:schemeClr val="bg1">
                <a:lumMod val="65000"/>
              </a:schemeClr>
            </a:solidFill>
            <a:prstDash val="solid"/>
            <a:round/>
          </a:ln>
          <a:effectLst/>
          <a:sp3d/>
        </p:spPr>
        <p:style>
          <a:lnRef idx="0">
            <a:scrgbClr r="0" g="0" b="0"/>
          </a:lnRef>
          <a:fillRef idx="0">
            <a:scrgbClr r="0" g="0" b="0"/>
          </a:fillRef>
          <a:effectRef idx="0">
            <a:scrgbClr r="0" g="0" b="0"/>
          </a:effectRef>
          <a:fontRef idx="none"/>
        </p:style>
      </p:cxn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Tree>
    <p:extLst>
      <p:ext uri="{BB962C8B-B14F-4D97-AF65-F5344CB8AC3E}">
        <p14:creationId xmlns:p14="http://schemas.microsoft.com/office/powerpoint/2010/main" val="305826498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p:nvPr/>
        </p:nvSpPr>
        <p:spPr>
          <a:xfrm>
            <a:off x="3477466" y="468434"/>
            <a:ext cx="5397483" cy="106542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algn="r">
              <a:lnSpc>
                <a:spcPct val="120000"/>
              </a:lnSpc>
            </a:pPr>
            <a:r>
              <a:rPr lang="en-US" sz="2000" spc="50" dirty="0">
                <a:solidFill>
                  <a:schemeClr val="bg1"/>
                </a:solidFill>
                <a:latin typeface="Montserrat Light" panose="00000400000000000000" pitchFamily="50" charset="0"/>
                <a:ea typeface="ＭＳ ゴシック"/>
                <a:cs typeface="Arial" panose="020B0604020202020204" pitchFamily="34" charset="0"/>
              </a:rPr>
              <a:t>The energy used to make a solar</a:t>
            </a:r>
            <a:br>
              <a:rPr lang="en-US" sz="2000" spc="50" dirty="0">
                <a:solidFill>
                  <a:schemeClr val="bg1"/>
                </a:solidFill>
                <a:latin typeface="Montserrat Light" panose="00000400000000000000" pitchFamily="50" charset="0"/>
                <a:ea typeface="ＭＳ ゴシック"/>
                <a:cs typeface="Arial" panose="020B0604020202020204" pitchFamily="34" charset="0"/>
              </a:rPr>
            </a:br>
            <a:r>
              <a:rPr lang="en-US" sz="2000" spc="50" dirty="0">
                <a:solidFill>
                  <a:schemeClr val="bg1"/>
                </a:solidFill>
                <a:latin typeface="Montserrat Light" panose="00000400000000000000" pitchFamily="50" charset="0"/>
                <a:ea typeface="ＭＳ ゴシック"/>
                <a:cs typeface="Arial" panose="020B0604020202020204" pitchFamily="34" charset="0"/>
              </a:rPr>
              <a:t>panel is paid back in less than</a:t>
            </a:r>
            <a:br>
              <a:rPr lang="en-US" sz="2000" spc="50" dirty="0">
                <a:solidFill>
                  <a:schemeClr val="bg1"/>
                </a:solidFill>
                <a:latin typeface="Montserrat Light" panose="00000400000000000000" pitchFamily="50" charset="0"/>
                <a:ea typeface="ＭＳ ゴシック"/>
                <a:cs typeface="Arial" panose="020B0604020202020204" pitchFamily="34" charset="0"/>
              </a:rPr>
            </a:br>
            <a:r>
              <a:rPr lang="en-US" sz="2000" spc="50" dirty="0">
                <a:solidFill>
                  <a:schemeClr val="bg1"/>
                </a:solidFill>
                <a:latin typeface="Montserrat Light" panose="00000400000000000000" pitchFamily="50" charset="0"/>
                <a:ea typeface="ＭＳ ゴシック"/>
                <a:cs typeface="Arial" panose="020B0604020202020204" pitchFamily="34" charset="0"/>
              </a:rPr>
              <a:t>1 year of it operating.</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9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
        <p:nvSpPr>
          <p:cNvPr id="2" name="Slide Number Placeholder 1"/>
          <p:cNvSpPr>
            <a:spLocks noGrp="1"/>
          </p:cNvSpPr>
          <p:nvPr>
            <p:ph type="sldNum" sz="quarter" idx="2"/>
          </p:nvPr>
        </p:nvSpPr>
        <p:spPr>
          <a:xfrm>
            <a:off x="8129471" y="6526311"/>
            <a:ext cx="801572" cy="307777"/>
          </a:xfrm>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15</a:t>
            </a:fld>
            <a:r>
              <a:rPr lang="en-US" spc="-50" dirty="0">
                <a:solidFill>
                  <a:schemeClr val="bg1"/>
                </a:solidFill>
              </a:rPr>
              <a:t> ]</a:t>
            </a:r>
          </a:p>
        </p:txBody>
      </p:sp>
      <p:sp>
        <p:nvSpPr>
          <p:cNvPr id="3" name="Title 2"/>
          <p:cNvSpPr>
            <a:spLocks noGrp="1"/>
          </p:cNvSpPr>
          <p:nvPr>
            <p:ph type="title"/>
          </p:nvPr>
        </p:nvSpPr>
        <p:spPr/>
        <p:txBody>
          <a:bodyPr/>
          <a:lstStyle/>
          <a:p>
            <a:r>
              <a:rPr lang="en-GB" dirty="0"/>
              <a:t>SYSTEM PARTICIPANTS</a:t>
            </a:r>
            <a:endParaRPr lang="en-US" dirty="0"/>
          </a:p>
        </p:txBody>
      </p:sp>
      <p:grpSp>
        <p:nvGrpSpPr>
          <p:cNvPr id="14" name="Group 13"/>
          <p:cNvGrpSpPr/>
          <p:nvPr/>
        </p:nvGrpSpPr>
        <p:grpSpPr>
          <a:xfrm>
            <a:off x="434179" y="1472021"/>
            <a:ext cx="8187534" cy="4630890"/>
            <a:chOff x="434179" y="1472021"/>
            <a:chExt cx="8187534" cy="4630890"/>
          </a:xfrm>
        </p:grpSpPr>
        <p:cxnSp>
          <p:nvCxnSpPr>
            <p:cNvPr id="107" name="Straight Arrow Connector 106"/>
            <p:cNvCxnSpPr>
              <a:stCxn id="110" idx="0"/>
              <a:endCxn id="109" idx="2"/>
            </p:cNvCxnSpPr>
            <p:nvPr/>
          </p:nvCxnSpPr>
          <p:spPr>
            <a:xfrm flipV="1">
              <a:off x="4456179" y="2157821"/>
              <a:ext cx="0" cy="1183702"/>
            </a:xfrm>
            <a:prstGeom prst="straightConnector1">
              <a:avLst/>
            </a:prstGeom>
            <a:ln w="28575" cmpd="sng">
              <a:solidFill>
                <a:schemeClr val="tx1"/>
              </a:solidFill>
              <a:prstDash val="solid"/>
              <a:tailEnd type="triangle"/>
            </a:ln>
            <a:effectLst/>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a:stCxn id="111" idx="0"/>
              <a:endCxn id="110" idx="2"/>
            </p:cNvCxnSpPr>
            <p:nvPr/>
          </p:nvCxnSpPr>
          <p:spPr>
            <a:xfrm flipV="1">
              <a:off x="4456179" y="4027323"/>
              <a:ext cx="0" cy="1389788"/>
            </a:xfrm>
            <a:prstGeom prst="straightConnector1">
              <a:avLst/>
            </a:prstGeom>
            <a:ln w="28575" cmpd="sng">
              <a:solidFill>
                <a:schemeClr val="tx1"/>
              </a:solidFill>
              <a:prstDash val="solid"/>
              <a:tailEnd type="triangle"/>
            </a:ln>
            <a:effectLst/>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3541779" y="1472021"/>
              <a:ext cx="1828800" cy="685800"/>
            </a:xfrm>
            <a:prstGeom prst="rect">
              <a:avLst/>
            </a:prstGeom>
            <a:solidFill>
              <a:srgbClr val="06A7E1"/>
            </a:solidFill>
          </p:spPr>
          <p:txBody>
            <a:bodyPr wrap="square" rtlCol="0" anchor="ctr" anchorCtr="0">
              <a:noAutofit/>
            </a:bodyPr>
            <a:lstStyle/>
            <a:p>
              <a:pPr algn="ctr" defTabSz="844083"/>
              <a:r>
                <a:rPr lang="en-GB" sz="1200" b="1" dirty="0">
                  <a:solidFill>
                    <a:schemeClr val="tx1"/>
                  </a:solidFill>
                  <a:latin typeface="Montserrat Light" panose="00000400000000000000" pitchFamily="2" charset="0"/>
                  <a:ea typeface="Montserrat"/>
                  <a:cs typeface="Montserrat"/>
                </a:rPr>
                <a:t>Knysna Primary School </a:t>
              </a:r>
              <a:endParaRPr lang="en-US" sz="1200" b="1" kern="0" dirty="0">
                <a:solidFill>
                  <a:srgbClr val="FFFFFF"/>
                </a:solidFill>
              </a:endParaRPr>
            </a:p>
          </p:txBody>
        </p:sp>
        <p:sp>
          <p:nvSpPr>
            <p:cNvPr id="110" name="TextBox 109"/>
            <p:cNvSpPr txBox="1"/>
            <p:nvPr/>
          </p:nvSpPr>
          <p:spPr>
            <a:xfrm>
              <a:off x="3541779" y="3341523"/>
              <a:ext cx="1828800" cy="685800"/>
            </a:xfrm>
            <a:prstGeom prst="rect">
              <a:avLst/>
            </a:prstGeom>
            <a:solidFill>
              <a:srgbClr val="BFC2C4"/>
            </a:solidFill>
          </p:spPr>
          <p:txBody>
            <a:bodyPr wrap="square" rtlCol="0" anchor="ctr" anchorCtr="0">
              <a:noAutofit/>
            </a:bodyPr>
            <a:lstStyle/>
            <a:p>
              <a:pPr algn="ctr" defTabSz="844083"/>
              <a:r>
                <a:rPr lang="en-ZA" sz="1200" b="1" kern="0" dirty="0">
                  <a:solidFill>
                    <a:sysClr val="windowText" lastClr="000000"/>
                  </a:solidFill>
                  <a:latin typeface="Montserrat Light" panose="00000400000000000000" pitchFamily="50" charset="0"/>
                </a:rPr>
                <a:t>Sun Exchange </a:t>
              </a:r>
              <a:r>
                <a:rPr lang="en-ZA" sz="1200" b="1" kern="0" dirty="0" err="1">
                  <a:solidFill>
                    <a:sysClr val="windowText" lastClr="000000"/>
                  </a:solidFill>
                  <a:latin typeface="Montserrat Light" panose="00000400000000000000" pitchFamily="50" charset="0"/>
                </a:rPr>
                <a:t>Bewind</a:t>
              </a:r>
              <a:r>
                <a:rPr lang="en-ZA" sz="1200" b="1" kern="0" dirty="0">
                  <a:solidFill>
                    <a:sysClr val="windowText" lastClr="000000"/>
                  </a:solidFill>
                  <a:latin typeface="Montserrat Light" panose="00000400000000000000" pitchFamily="50" charset="0"/>
                </a:rPr>
                <a:t> Trust</a:t>
              </a:r>
            </a:p>
          </p:txBody>
        </p:sp>
        <p:sp>
          <p:nvSpPr>
            <p:cNvPr id="111" name="TextBox 110"/>
            <p:cNvSpPr txBox="1"/>
            <p:nvPr/>
          </p:nvSpPr>
          <p:spPr>
            <a:xfrm>
              <a:off x="3541779" y="5417111"/>
              <a:ext cx="1828800" cy="685800"/>
            </a:xfrm>
            <a:prstGeom prst="rect">
              <a:avLst/>
            </a:prstGeom>
            <a:solidFill>
              <a:schemeClr val="accent2"/>
            </a:solidFill>
          </p:spPr>
          <p:txBody>
            <a:bodyPr wrap="square" rtlCol="0" anchor="ctr" anchorCtr="0">
              <a:noAutofit/>
            </a:bodyPr>
            <a:lstStyle/>
            <a:p>
              <a:pPr algn="ctr" defTabSz="844083"/>
              <a:r>
                <a:rPr lang="en-US" sz="1200" b="1" kern="0" dirty="0">
                  <a:solidFill>
                    <a:schemeClr val="bg1"/>
                  </a:solidFill>
                </a:rPr>
                <a:t>Lessors of solar cells</a:t>
              </a:r>
            </a:p>
          </p:txBody>
        </p:sp>
        <p:sp>
          <p:nvSpPr>
            <p:cNvPr id="112" name="TextBox 111"/>
            <p:cNvSpPr txBox="1"/>
            <p:nvPr/>
          </p:nvSpPr>
          <p:spPr>
            <a:xfrm>
              <a:off x="2590330" y="2568364"/>
              <a:ext cx="1855156" cy="356809"/>
            </a:xfrm>
            <a:prstGeom prst="rect">
              <a:avLst/>
            </a:prstGeom>
            <a:noFill/>
          </p:spPr>
          <p:txBody>
            <a:bodyPr wrap="square" rtlCol="0" anchor="ctr" anchorCtr="0">
              <a:noAutofit/>
            </a:bodyPr>
            <a:lstStyle/>
            <a:p>
              <a:pPr algn="r" defTabSz="844083"/>
              <a:r>
                <a:rPr lang="en-ZA" sz="923" b="1" kern="0" dirty="0">
                  <a:solidFill>
                    <a:sysClr val="windowText" lastClr="000000"/>
                  </a:solidFill>
                </a:rPr>
                <a:t>System</a:t>
              </a:r>
              <a:br>
                <a:rPr lang="en-ZA" sz="923" b="1" kern="0" dirty="0">
                  <a:solidFill>
                    <a:sysClr val="windowText" lastClr="000000"/>
                  </a:solidFill>
                </a:rPr>
              </a:br>
              <a:r>
                <a:rPr lang="en-ZA" sz="923" b="1" kern="0" dirty="0">
                  <a:solidFill>
                    <a:sysClr val="windowText" lastClr="000000"/>
                  </a:solidFill>
                </a:rPr>
                <a:t>lease </a:t>
              </a:r>
              <a:r>
                <a:rPr lang="en-ZA" sz="923" b="1" dirty="0">
                  <a:solidFill>
                    <a:sysClr val="windowText" lastClr="000000"/>
                  </a:solidFill>
                </a:rPr>
                <a:t>a</a:t>
              </a:r>
              <a:r>
                <a:rPr lang="en-ZA" sz="923" b="1" kern="0" dirty="0">
                  <a:solidFill>
                    <a:sysClr val="windowText" lastClr="000000"/>
                  </a:solidFill>
                </a:rPr>
                <a:t>greement</a:t>
              </a:r>
              <a:endParaRPr lang="en-US" sz="923" b="1" kern="0" dirty="0">
                <a:solidFill>
                  <a:sysClr val="windowText" lastClr="000000"/>
                </a:solidFill>
              </a:endParaRPr>
            </a:p>
          </p:txBody>
        </p:sp>
        <p:sp>
          <p:nvSpPr>
            <p:cNvPr id="113" name="TextBox 112"/>
            <p:cNvSpPr txBox="1"/>
            <p:nvPr/>
          </p:nvSpPr>
          <p:spPr>
            <a:xfrm>
              <a:off x="1914449" y="4444732"/>
              <a:ext cx="2524117" cy="631275"/>
            </a:xfrm>
            <a:prstGeom prst="rect">
              <a:avLst/>
            </a:prstGeom>
            <a:noFill/>
          </p:spPr>
          <p:txBody>
            <a:bodyPr wrap="square" rtlCol="0" anchor="ctr" anchorCtr="0">
              <a:noAutofit/>
            </a:bodyPr>
            <a:lstStyle/>
            <a:p>
              <a:pPr algn="r" defTabSz="844083"/>
              <a:r>
                <a:rPr lang="en-ZA" sz="923" b="1" kern="0" dirty="0">
                  <a:solidFill>
                    <a:sysClr val="windowText" lastClr="000000"/>
                  </a:solidFill>
                </a:rPr>
                <a:t>Solar cell owners </a:t>
              </a:r>
              <a:br>
                <a:rPr lang="en-ZA" sz="923" b="1" kern="0" dirty="0">
                  <a:solidFill>
                    <a:sysClr val="windowText" lastClr="000000"/>
                  </a:solidFill>
                </a:rPr>
              </a:br>
              <a:r>
                <a:rPr lang="en-ZA" sz="923" b="1" kern="0" dirty="0">
                  <a:solidFill>
                    <a:sysClr val="windowText" lastClr="000000"/>
                  </a:solidFill>
                </a:rPr>
                <a:t>lease agreement</a:t>
              </a:r>
              <a:endParaRPr lang="en-US" sz="923" b="1" kern="0" dirty="0">
                <a:solidFill>
                  <a:sysClr val="windowText" lastClr="000000"/>
                </a:solidFill>
              </a:endParaRPr>
            </a:p>
          </p:txBody>
        </p:sp>
        <p:cxnSp>
          <p:nvCxnSpPr>
            <p:cNvPr id="114" name="Straight Arrow Connector 113"/>
            <p:cNvCxnSpPr/>
            <p:nvPr/>
          </p:nvCxnSpPr>
          <p:spPr>
            <a:xfrm flipH="1">
              <a:off x="5370579" y="3657475"/>
              <a:ext cx="1422334" cy="0"/>
            </a:xfrm>
            <a:prstGeom prst="straightConnector1">
              <a:avLst/>
            </a:prstGeom>
            <a:ln w="3175" cmpd="sng">
              <a:solidFill>
                <a:srgbClr val="3366FF"/>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a:cxnSpLocks/>
              <a:stCxn id="116" idx="3"/>
              <a:endCxn id="110" idx="1"/>
            </p:cNvCxnSpPr>
            <p:nvPr/>
          </p:nvCxnSpPr>
          <p:spPr>
            <a:xfrm flipV="1">
              <a:off x="2262979" y="3684423"/>
              <a:ext cx="1278800" cy="30893"/>
            </a:xfrm>
            <a:prstGeom prst="straightConnector1">
              <a:avLst/>
            </a:prstGeom>
            <a:ln w="3175" cmpd="sng">
              <a:solidFill>
                <a:schemeClr val="tx1"/>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434179" y="3429000"/>
              <a:ext cx="1828800" cy="572632"/>
            </a:xfrm>
            <a:prstGeom prst="rect">
              <a:avLst/>
            </a:prstGeom>
            <a:solidFill>
              <a:schemeClr val="accent3">
                <a:lumMod val="60000"/>
                <a:lumOff val="40000"/>
              </a:schemeClr>
            </a:solidFill>
          </p:spPr>
          <p:txBody>
            <a:bodyPr wrap="square" rtlCol="0" anchor="ctr" anchorCtr="0">
              <a:noAutofit/>
            </a:bodyPr>
            <a:lstStyle/>
            <a:p>
              <a:pPr algn="ctr" defTabSz="844083"/>
              <a:r>
                <a:rPr lang="en-ZA" sz="1600" b="1" baseline="30000" dirty="0">
                  <a:solidFill>
                    <a:sysClr val="windowText" lastClr="000000"/>
                  </a:solidFill>
                </a:rPr>
                <a:t>Specialised Solar Systems</a:t>
              </a:r>
              <a:endParaRPr lang="en-ZA" sz="1600" b="1" kern="0" baseline="30000" dirty="0">
                <a:solidFill>
                  <a:sysClr val="windowText" lastClr="000000"/>
                </a:solidFill>
              </a:endParaRPr>
            </a:p>
          </p:txBody>
        </p:sp>
        <p:cxnSp>
          <p:nvCxnSpPr>
            <p:cNvPr id="117" name="Straight Arrow Connector 116"/>
            <p:cNvCxnSpPr/>
            <p:nvPr/>
          </p:nvCxnSpPr>
          <p:spPr>
            <a:xfrm flipH="1" flipV="1">
              <a:off x="5357814" y="1788083"/>
              <a:ext cx="1435099" cy="1656901"/>
            </a:xfrm>
            <a:prstGeom prst="straightConnector1">
              <a:avLst/>
            </a:prstGeom>
            <a:ln w="3175" cmpd="sng">
              <a:solidFill>
                <a:srgbClr val="3366FF"/>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119" name="TextBox 118"/>
            <p:cNvSpPr txBox="1"/>
            <p:nvPr/>
          </p:nvSpPr>
          <p:spPr>
            <a:xfrm>
              <a:off x="6289983" y="2616533"/>
              <a:ext cx="1781730" cy="219574"/>
            </a:xfrm>
            <a:prstGeom prst="rect">
              <a:avLst/>
            </a:prstGeom>
            <a:noFill/>
            <a:ln>
              <a:noFill/>
            </a:ln>
          </p:spPr>
          <p:txBody>
            <a:bodyPr wrap="square" rtlCol="0" anchor="ctr" anchorCtr="0">
              <a:noAutofit/>
            </a:bodyPr>
            <a:lstStyle/>
            <a:p>
              <a:pPr defTabSz="844083"/>
              <a:r>
                <a:rPr lang="en-ZA" sz="700" dirty="0">
                  <a:solidFill>
                    <a:srgbClr val="005DB9"/>
                  </a:solidFill>
                </a:rPr>
                <a:t>s</a:t>
              </a:r>
              <a:r>
                <a:rPr lang="en-ZA" sz="700" kern="0" dirty="0">
                  <a:solidFill>
                    <a:srgbClr val="005DB9"/>
                  </a:solidFill>
                </a:rPr>
                <a:t>ervices</a:t>
              </a:r>
              <a:endParaRPr lang="en-US" sz="700" kern="0" dirty="0">
                <a:solidFill>
                  <a:srgbClr val="005DB9"/>
                </a:solidFill>
              </a:endParaRPr>
            </a:p>
          </p:txBody>
        </p:sp>
        <p:sp>
          <p:nvSpPr>
            <p:cNvPr id="122" name="TextBox 121"/>
            <p:cNvSpPr txBox="1"/>
            <p:nvPr/>
          </p:nvSpPr>
          <p:spPr>
            <a:xfrm>
              <a:off x="2359795" y="3172451"/>
              <a:ext cx="1117942" cy="496452"/>
            </a:xfrm>
            <a:prstGeom prst="rect">
              <a:avLst/>
            </a:prstGeom>
            <a:noFill/>
          </p:spPr>
          <p:txBody>
            <a:bodyPr wrap="square" rtlCol="0" anchor="ctr" anchorCtr="0">
              <a:noAutofit/>
            </a:bodyPr>
            <a:lstStyle/>
            <a:p>
              <a:pPr defTabSz="844083"/>
              <a:r>
                <a:rPr lang="en-ZA" sz="923" b="1" kern="0" dirty="0">
                  <a:solidFill>
                    <a:schemeClr val="tx1"/>
                  </a:solidFill>
                </a:rPr>
                <a:t>EPC &amp; O&amp;M services </a:t>
              </a:r>
              <a:r>
                <a:rPr lang="en-ZA" sz="923" b="1" dirty="0">
                  <a:solidFill>
                    <a:schemeClr val="tx1"/>
                  </a:solidFill>
                </a:rPr>
                <a:t>a</a:t>
              </a:r>
              <a:r>
                <a:rPr lang="en-ZA" sz="923" b="1" kern="0" dirty="0">
                  <a:solidFill>
                    <a:schemeClr val="tx1"/>
                  </a:solidFill>
                </a:rPr>
                <a:t>greement</a:t>
              </a:r>
              <a:endParaRPr lang="en-US" sz="923" b="1" kern="0" dirty="0">
                <a:solidFill>
                  <a:schemeClr val="tx1"/>
                </a:solidFill>
              </a:endParaRPr>
            </a:p>
          </p:txBody>
        </p:sp>
        <p:cxnSp>
          <p:nvCxnSpPr>
            <p:cNvPr id="27" name="Straight Arrow Connector 26"/>
            <p:cNvCxnSpPr>
              <a:cxnSpLocks/>
              <a:endCxn id="111" idx="3"/>
            </p:cNvCxnSpPr>
            <p:nvPr/>
          </p:nvCxnSpPr>
          <p:spPr>
            <a:xfrm flipH="1">
              <a:off x="5370579" y="3979499"/>
              <a:ext cx="1473135" cy="1780512"/>
            </a:xfrm>
            <a:prstGeom prst="straightConnector1">
              <a:avLst/>
            </a:prstGeom>
            <a:ln w="3175" cmpd="sng">
              <a:solidFill>
                <a:srgbClr val="3366FF"/>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6792913" y="3341523"/>
              <a:ext cx="1828800" cy="685800"/>
            </a:xfrm>
            <a:prstGeom prst="rect">
              <a:avLst/>
            </a:prstGeom>
            <a:solidFill>
              <a:srgbClr val="F8C41F"/>
            </a:solidFill>
          </p:spPr>
          <p:txBody>
            <a:bodyPr wrap="square" rtlCol="0" anchor="ctr" anchorCtr="0">
              <a:noAutofit/>
            </a:bodyPr>
            <a:lstStyle/>
            <a:p>
              <a:pPr algn="ctr" defTabSz="844083"/>
              <a:r>
                <a:rPr lang="en-ZA" sz="1200" b="1" kern="0" dirty="0">
                  <a:solidFill>
                    <a:sysClr val="windowText" lastClr="000000"/>
                  </a:solidFill>
                </a:rPr>
                <a:t>The Sun Exchange (Pty) Ltd</a:t>
              </a:r>
            </a:p>
          </p:txBody>
        </p:sp>
        <p:sp>
          <p:nvSpPr>
            <p:cNvPr id="31" name="TextBox 30"/>
            <p:cNvSpPr txBox="1"/>
            <p:nvPr/>
          </p:nvSpPr>
          <p:spPr>
            <a:xfrm>
              <a:off x="6289983" y="4979333"/>
              <a:ext cx="1781730" cy="219574"/>
            </a:xfrm>
            <a:prstGeom prst="rect">
              <a:avLst/>
            </a:prstGeom>
            <a:noFill/>
            <a:ln>
              <a:noFill/>
            </a:ln>
          </p:spPr>
          <p:txBody>
            <a:bodyPr wrap="square" rtlCol="0" anchor="ctr" anchorCtr="0">
              <a:noAutofit/>
            </a:bodyPr>
            <a:lstStyle/>
            <a:p>
              <a:pPr defTabSz="844083"/>
              <a:r>
                <a:rPr lang="en-ZA" sz="700" dirty="0">
                  <a:solidFill>
                    <a:srgbClr val="005DB9"/>
                  </a:solidFill>
                </a:rPr>
                <a:t>s</a:t>
              </a:r>
              <a:r>
                <a:rPr lang="en-ZA" sz="700" kern="0" dirty="0">
                  <a:solidFill>
                    <a:srgbClr val="005DB9"/>
                  </a:solidFill>
                </a:rPr>
                <a:t>ervices</a:t>
              </a:r>
              <a:endParaRPr lang="en-US" sz="700" kern="0" dirty="0">
                <a:solidFill>
                  <a:srgbClr val="005DB9"/>
                </a:solidFill>
              </a:endParaRPr>
            </a:p>
          </p:txBody>
        </p:sp>
      </p:grpSp>
      <p:sp>
        <p:nvSpPr>
          <p:cNvPr id="24" name="TextBox 23">
            <a:extLst>
              <a:ext uri="{FF2B5EF4-FFF2-40B4-BE49-F238E27FC236}">
                <a16:creationId xmlns:a16="http://schemas.microsoft.com/office/drawing/2014/main" id="{586B8607-E807-4C9E-9CC3-6F0D79DCC92B}"/>
              </a:ext>
            </a:extLst>
          </p:cNvPr>
          <p:cNvSpPr txBox="1"/>
          <p:nvPr/>
        </p:nvSpPr>
        <p:spPr>
          <a:xfrm>
            <a:off x="5716740" y="3684423"/>
            <a:ext cx="1781730" cy="219574"/>
          </a:xfrm>
          <a:prstGeom prst="rect">
            <a:avLst/>
          </a:prstGeom>
          <a:noFill/>
          <a:ln>
            <a:noFill/>
          </a:ln>
        </p:spPr>
        <p:txBody>
          <a:bodyPr wrap="square" rtlCol="0" anchor="ctr" anchorCtr="0">
            <a:noAutofit/>
          </a:bodyPr>
          <a:lstStyle/>
          <a:p>
            <a:pPr defTabSz="844083"/>
            <a:r>
              <a:rPr lang="en-ZA" sz="700" dirty="0">
                <a:solidFill>
                  <a:srgbClr val="005DB9"/>
                </a:solidFill>
              </a:rPr>
              <a:t>s</a:t>
            </a:r>
            <a:r>
              <a:rPr lang="en-ZA" sz="700" kern="0" dirty="0">
                <a:solidFill>
                  <a:srgbClr val="005DB9"/>
                </a:solidFill>
              </a:rPr>
              <a:t>ervices</a:t>
            </a:r>
            <a:endParaRPr lang="en-US" sz="700" kern="0" dirty="0">
              <a:solidFill>
                <a:srgbClr val="005DB9"/>
              </a:solidFill>
            </a:endParaRPr>
          </a:p>
        </p:txBody>
      </p:sp>
    </p:spTree>
    <p:extLst>
      <p:ext uri="{BB962C8B-B14F-4D97-AF65-F5344CB8AC3E}">
        <p14:creationId xmlns:p14="http://schemas.microsoft.com/office/powerpoint/2010/main" val="389580667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9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
        <p:nvSpPr>
          <p:cNvPr id="2" name="Slide Number Placeholder 1"/>
          <p:cNvSpPr>
            <a:spLocks noGrp="1"/>
          </p:cNvSpPr>
          <p:nvPr>
            <p:ph type="sldNum" sz="quarter" idx="2"/>
          </p:nvPr>
        </p:nvSpPr>
        <p:spPr>
          <a:xfrm>
            <a:off x="8129471" y="6526311"/>
            <a:ext cx="801572" cy="307777"/>
          </a:xfrm>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16</a:t>
            </a:fld>
            <a:r>
              <a:rPr lang="en-US" spc="-50" dirty="0">
                <a:solidFill>
                  <a:schemeClr val="bg1"/>
                </a:solidFill>
              </a:rPr>
              <a:t> ]</a:t>
            </a:r>
          </a:p>
        </p:txBody>
      </p:sp>
      <p:sp>
        <p:nvSpPr>
          <p:cNvPr id="3" name="Title 2"/>
          <p:cNvSpPr>
            <a:spLocks noGrp="1"/>
          </p:cNvSpPr>
          <p:nvPr>
            <p:ph type="title"/>
          </p:nvPr>
        </p:nvSpPr>
        <p:spPr/>
        <p:txBody>
          <a:bodyPr/>
          <a:lstStyle/>
          <a:p>
            <a:r>
              <a:rPr lang="en-GB" dirty="0"/>
              <a:t>SYSTEM PARTICIPANTS</a:t>
            </a:r>
            <a:endParaRPr lang="en-US" dirty="0"/>
          </a:p>
        </p:txBody>
      </p:sp>
      <p:graphicFrame>
        <p:nvGraphicFramePr>
          <p:cNvPr id="6" name="Table 251"/>
          <p:cNvGraphicFramePr/>
          <p:nvPr>
            <p:extLst>
              <p:ext uri="{D42A27DB-BD31-4B8C-83A1-F6EECF244321}">
                <p14:modId xmlns:p14="http://schemas.microsoft.com/office/powerpoint/2010/main" val="3621502780"/>
              </p:ext>
            </p:extLst>
          </p:nvPr>
        </p:nvGraphicFramePr>
        <p:xfrm>
          <a:off x="294316" y="1871217"/>
          <a:ext cx="3801349" cy="3979668"/>
        </p:xfrm>
        <a:graphic>
          <a:graphicData uri="http://schemas.openxmlformats.org/drawingml/2006/table">
            <a:tbl>
              <a:tblPr>
                <a:tableStyleId>{4C3C2611-4C71-4FC5-86AE-919BDF0F9419}</a:tableStyleId>
              </a:tblPr>
              <a:tblGrid>
                <a:gridCol w="1559073">
                  <a:extLst>
                    <a:ext uri="{9D8B030D-6E8A-4147-A177-3AD203B41FA5}">
                      <a16:colId xmlns:a16="http://schemas.microsoft.com/office/drawing/2014/main" val="20000"/>
                    </a:ext>
                  </a:extLst>
                </a:gridCol>
                <a:gridCol w="2242276">
                  <a:extLst>
                    <a:ext uri="{9D8B030D-6E8A-4147-A177-3AD203B41FA5}">
                      <a16:colId xmlns:a16="http://schemas.microsoft.com/office/drawing/2014/main" val="20001"/>
                    </a:ext>
                  </a:extLst>
                </a:gridCol>
              </a:tblGrid>
              <a:tr h="285818">
                <a:tc>
                  <a:txBody>
                    <a:bodyPr/>
                    <a:lstStyle/>
                    <a:p>
                      <a:pPr algn="l" defTabSz="422041">
                        <a:spcBef>
                          <a:spcPts val="300"/>
                        </a:spcBef>
                        <a:defRPr sz="1800"/>
                      </a:pPr>
                      <a:r>
                        <a:rPr lang="en-US" sz="1200" b="1" dirty="0">
                          <a:latin typeface="Montserrat Light"/>
                          <a:ea typeface="Montserrat Light"/>
                          <a:cs typeface="Montserrat Light"/>
                        </a:rPr>
                        <a:t>PARTY</a:t>
                      </a:r>
                    </a:p>
                  </a:txBody>
                  <a:tcPr marL="50800" marR="50800" marT="50800" marB="50800" horzOverflow="overflow">
                    <a:lnL w="0">
                      <a:miter lim="400000"/>
                    </a:lnL>
                    <a:lnR w="0">
                      <a:miter lim="400000"/>
                    </a:lnR>
                    <a:lnT w="0">
                      <a:miter lim="400000"/>
                    </a:lnT>
                    <a:lnB w="0">
                      <a:miter lim="400000"/>
                    </a:lnB>
                    <a:noFill/>
                  </a:tcPr>
                </a:tc>
                <a:tc>
                  <a:txBody>
                    <a:bodyPr/>
                    <a:lstStyle/>
                    <a:p>
                      <a:pPr algn="l" defTabSz="422041">
                        <a:spcBef>
                          <a:spcPts val="300"/>
                        </a:spcBef>
                        <a:defRPr sz="1800"/>
                      </a:pPr>
                      <a:r>
                        <a:rPr lang="en-US" sz="1200" b="1" dirty="0">
                          <a:latin typeface="Montserrat Light"/>
                          <a:ea typeface="Montserrat Light"/>
                          <a:cs typeface="Montserrat Light"/>
                        </a:rPr>
                        <a:t>ROLE</a:t>
                      </a:r>
                    </a:p>
                  </a:txBody>
                  <a:tcPr marL="50800" marR="50800" marT="50800" marB="50800" horzOverflow="overflow">
                    <a:lnL w="0">
                      <a:miter lim="400000"/>
                    </a:lnL>
                    <a:lnR w="0">
                      <a:miter lim="400000"/>
                    </a:lnR>
                    <a:lnT w="0">
                      <a:miter lim="400000"/>
                    </a:lnT>
                    <a:lnB w="0">
                      <a:miter lim="400000"/>
                    </a:lnB>
                    <a:noFill/>
                  </a:tcPr>
                </a:tc>
                <a:extLst>
                  <a:ext uri="{0D108BD9-81ED-4DB2-BD59-A6C34878D82A}">
                    <a16:rowId xmlns:a16="http://schemas.microsoft.com/office/drawing/2014/main" val="10000"/>
                  </a:ext>
                </a:extLst>
              </a:tr>
              <a:tr h="436880">
                <a:tc>
                  <a:txBody>
                    <a:bodyPr/>
                    <a:lstStyle/>
                    <a:p>
                      <a:pPr algn="l" defTabSz="422041">
                        <a:spcBef>
                          <a:spcPts val="300"/>
                        </a:spcBef>
                        <a:defRPr sz="1800"/>
                      </a:pPr>
                      <a:r>
                        <a:rPr lang="en-GB" sz="1100" b="1" dirty="0">
                          <a:latin typeface="Montserrat Light"/>
                          <a:ea typeface="Montserrat Light"/>
                          <a:cs typeface="Montserrat Light"/>
                        </a:rPr>
                        <a:t>You / Lessor</a:t>
                      </a:r>
                      <a:endParaRPr sz="1100" b="1" dirty="0">
                        <a:latin typeface="Montserrat Light"/>
                        <a:ea typeface="Montserrat Light"/>
                        <a:cs typeface="Montserrat Light"/>
                      </a:endParaRPr>
                    </a:p>
                  </a:txBody>
                  <a:tcPr marL="50800" marR="50800" marT="50800" marB="50800" horzOverflow="overflow">
                    <a:lnL w="0">
                      <a:miter lim="400000"/>
                    </a:lnL>
                    <a:lnR w="0">
                      <a:miter lim="400000"/>
                    </a:lnR>
                    <a:lnT w="0">
                      <a:miter lim="400000"/>
                    </a:lnT>
                    <a:lnB w="0">
                      <a:miter lim="400000"/>
                    </a:lnB>
                    <a:noFill/>
                  </a:tcPr>
                </a:tc>
                <a:tc>
                  <a:txBody>
                    <a:bodyPr/>
                    <a:lstStyle/>
                    <a:p>
                      <a:pPr algn="l" defTabSz="422041">
                        <a:spcBef>
                          <a:spcPts val="300"/>
                        </a:spcBef>
                        <a:defRPr sz="1800"/>
                      </a:pPr>
                      <a:r>
                        <a:rPr lang="en-US" sz="1100" dirty="0">
                          <a:latin typeface="Montserrat Light"/>
                          <a:ea typeface="Montserrat Light"/>
                          <a:cs typeface="Montserrat Light"/>
                        </a:rPr>
                        <a:t>Lessor</a:t>
                      </a:r>
                      <a:r>
                        <a:rPr lang="en-US" sz="1100" baseline="0" dirty="0">
                          <a:latin typeface="Montserrat Light"/>
                          <a:ea typeface="Montserrat Light"/>
                          <a:cs typeface="Montserrat Light"/>
                        </a:rPr>
                        <a:t> </a:t>
                      </a:r>
                      <a:r>
                        <a:rPr sz="1100" dirty="0">
                          <a:latin typeface="Montserrat Light"/>
                          <a:ea typeface="Montserrat Light"/>
                          <a:cs typeface="Montserrat Light"/>
                        </a:rPr>
                        <a:t>of</a:t>
                      </a:r>
                      <a:r>
                        <a:rPr lang="en-GB" sz="1100" dirty="0">
                          <a:latin typeface="Montserrat Light"/>
                          <a:ea typeface="Montserrat Light"/>
                          <a:cs typeface="Montserrat Light"/>
                        </a:rPr>
                        <a:t> the</a:t>
                      </a:r>
                      <a:r>
                        <a:rPr lang="en-GB" sz="1100" baseline="0" dirty="0">
                          <a:latin typeface="Montserrat Light"/>
                          <a:ea typeface="Montserrat Light"/>
                          <a:cs typeface="Montserrat Light"/>
                        </a:rPr>
                        <a:t> solar</a:t>
                      </a:r>
                      <a:r>
                        <a:rPr sz="1100" dirty="0">
                          <a:latin typeface="Montserrat Light"/>
                          <a:ea typeface="Montserrat Light"/>
                          <a:cs typeface="Montserrat Light"/>
                        </a:rPr>
                        <a:t> </a:t>
                      </a:r>
                      <a:r>
                        <a:rPr lang="en-GB" sz="1100" dirty="0">
                          <a:latin typeface="Montserrat Light"/>
                          <a:ea typeface="Montserrat Light"/>
                          <a:cs typeface="Montserrat Light"/>
                        </a:rPr>
                        <a:t>c</a:t>
                      </a:r>
                      <a:r>
                        <a:rPr sz="1100" dirty="0">
                          <a:latin typeface="Montserrat Light"/>
                          <a:ea typeface="Montserrat Light"/>
                          <a:cs typeface="Montserrat Light"/>
                        </a:rPr>
                        <a:t>ells</a:t>
                      </a:r>
                      <a:r>
                        <a:rPr lang="en-US" sz="1100" dirty="0">
                          <a:latin typeface="Montserrat Light"/>
                          <a:ea typeface="Montserrat Light"/>
                          <a:cs typeface="Montserrat Light"/>
                        </a:rPr>
                        <a:t> to Special Purpose Corp</a:t>
                      </a:r>
                      <a:endParaRPr sz="1100" dirty="0">
                        <a:latin typeface="Montserrat Light"/>
                        <a:ea typeface="Montserrat Light"/>
                        <a:cs typeface="Montserrat Light"/>
                      </a:endParaRPr>
                    </a:p>
                  </a:txBody>
                  <a:tcPr marL="50800" marR="50800" marT="50800" marB="50800" horzOverflow="overflow">
                    <a:lnL w="0">
                      <a:miter lim="400000"/>
                    </a:lnL>
                    <a:lnR w="0">
                      <a:miter lim="400000"/>
                    </a:lnR>
                    <a:lnT w="0">
                      <a:miter lim="400000"/>
                    </a:lnT>
                    <a:lnB w="0">
                      <a:miter lim="400000"/>
                    </a:lnB>
                    <a:noFill/>
                  </a:tcPr>
                </a:tc>
                <a:extLst>
                  <a:ext uri="{0D108BD9-81ED-4DB2-BD59-A6C34878D82A}">
                    <a16:rowId xmlns:a16="http://schemas.microsoft.com/office/drawing/2014/main" val="10001"/>
                  </a:ext>
                </a:extLst>
              </a:tr>
              <a:tr h="604520">
                <a:tc>
                  <a:txBody>
                    <a:bodyPr/>
                    <a:lstStyle/>
                    <a:p>
                      <a:pPr algn="l" defTabSz="422041">
                        <a:spcBef>
                          <a:spcPts val="300"/>
                        </a:spcBef>
                        <a:defRPr sz="1800"/>
                      </a:pPr>
                      <a:r>
                        <a:rPr lang="en-GB" sz="1100" b="1" dirty="0">
                          <a:solidFill>
                            <a:schemeClr val="tx1"/>
                          </a:solidFill>
                          <a:latin typeface="Montserrat Light" panose="00000400000000000000" pitchFamily="2" charset="0"/>
                          <a:ea typeface="Montserrat"/>
                          <a:cs typeface="Montserrat"/>
                        </a:rPr>
                        <a:t>Knysna Primary School  </a:t>
                      </a:r>
                      <a:endParaRPr sz="1100" b="1" dirty="0">
                        <a:latin typeface="Montserrat Light"/>
                        <a:ea typeface="Montserrat Light"/>
                        <a:cs typeface="Montserrat Light"/>
                      </a:endParaRPr>
                    </a:p>
                  </a:txBody>
                  <a:tcPr marL="50800" marR="50800" marT="50800" marB="50800" horzOverflow="overflow">
                    <a:lnL w="0">
                      <a:miter lim="400000"/>
                    </a:lnL>
                    <a:lnR w="0">
                      <a:miter lim="400000"/>
                    </a:lnR>
                    <a:lnT w="0">
                      <a:miter lim="400000"/>
                    </a:lnT>
                    <a:lnB w="0">
                      <a:miter lim="400000"/>
                    </a:lnB>
                    <a:noFill/>
                  </a:tcPr>
                </a:tc>
                <a:tc>
                  <a:txBody>
                    <a:bodyPr/>
                    <a:lstStyle/>
                    <a:p>
                      <a:pPr algn="l" defTabSz="422041">
                        <a:spcBef>
                          <a:spcPts val="300"/>
                        </a:spcBef>
                        <a:defRPr sz="1800"/>
                      </a:pPr>
                      <a:r>
                        <a:rPr lang="en-US" sz="1100" dirty="0">
                          <a:latin typeface="Montserrat Light"/>
                          <a:ea typeface="Montserrat Light"/>
                          <a:cs typeface="Montserrat Light"/>
                        </a:rPr>
                        <a:t>Solar energy</a:t>
                      </a:r>
                      <a:r>
                        <a:rPr lang="en-US" sz="1100" baseline="0" dirty="0">
                          <a:latin typeface="Montserrat Light"/>
                          <a:ea typeface="Montserrat Light"/>
                          <a:cs typeface="Montserrat Light"/>
                        </a:rPr>
                        <a:t> Consumer, that leases </a:t>
                      </a:r>
                      <a:r>
                        <a:rPr lang="en-US" sz="1100" dirty="0">
                          <a:latin typeface="Montserrat Light"/>
                          <a:ea typeface="Montserrat Light"/>
                          <a:cs typeface="Montserrat Light"/>
                        </a:rPr>
                        <a:t>the system from Special Purpose Corporation</a:t>
                      </a:r>
                      <a:endParaRPr sz="1100" dirty="0">
                        <a:latin typeface="Montserrat Light"/>
                        <a:ea typeface="Montserrat Light"/>
                        <a:cs typeface="Montserrat Light"/>
                      </a:endParaRPr>
                    </a:p>
                  </a:txBody>
                  <a:tcPr marL="50800" marR="50800" marT="50800" marB="50800" horzOverflow="overflow">
                    <a:lnL w="0">
                      <a:miter lim="400000"/>
                    </a:lnL>
                    <a:lnR w="0">
                      <a:miter lim="400000"/>
                    </a:lnR>
                    <a:lnT w="0">
                      <a:miter lim="400000"/>
                    </a:lnT>
                    <a:lnB w="0">
                      <a:miter lim="400000"/>
                    </a:lnB>
                    <a:noFill/>
                  </a:tcPr>
                </a:tc>
                <a:extLst>
                  <a:ext uri="{0D108BD9-81ED-4DB2-BD59-A6C34878D82A}">
                    <a16:rowId xmlns:a16="http://schemas.microsoft.com/office/drawing/2014/main" val="10002"/>
                  </a:ext>
                </a:extLst>
              </a:tr>
              <a:tr h="604520">
                <a:tc>
                  <a:txBody>
                    <a:bodyPr/>
                    <a:lstStyle/>
                    <a:p>
                      <a:pPr algn="l" defTabSz="422041">
                        <a:spcBef>
                          <a:spcPts val="300"/>
                        </a:spcBef>
                        <a:defRPr sz="1800"/>
                      </a:pPr>
                      <a:r>
                        <a:rPr lang="en-US" sz="1100" b="1" dirty="0" err="1">
                          <a:latin typeface="Montserrat Light"/>
                          <a:ea typeface="Montserrat Light"/>
                          <a:cs typeface="Montserrat Light"/>
                        </a:rPr>
                        <a:t>Specialised</a:t>
                      </a:r>
                      <a:r>
                        <a:rPr lang="en-US" sz="1100" b="1" dirty="0">
                          <a:latin typeface="Montserrat Light"/>
                          <a:ea typeface="Montserrat Light"/>
                          <a:cs typeface="Montserrat Light"/>
                        </a:rPr>
                        <a:t> Solar Systems</a:t>
                      </a:r>
                      <a:endParaRPr sz="1100" b="1" dirty="0">
                        <a:latin typeface="Montserrat Light"/>
                        <a:ea typeface="Montserrat Light"/>
                        <a:cs typeface="Montserrat Light"/>
                      </a:endParaRPr>
                    </a:p>
                  </a:txBody>
                  <a:tcPr marL="50800" marR="50800" marT="50800" marB="50800" horzOverflow="overflow">
                    <a:lnL w="0">
                      <a:miter lim="400000"/>
                    </a:lnL>
                    <a:lnR w="0">
                      <a:noFill/>
                      <a:miter lim="400000"/>
                    </a:lnR>
                    <a:lnT w="0">
                      <a:noFill/>
                      <a:miter lim="400000"/>
                    </a:lnT>
                    <a:lnB w="0">
                      <a:miter lim="400000"/>
                    </a:lnB>
                    <a:noFill/>
                  </a:tcPr>
                </a:tc>
                <a:tc>
                  <a:txBody>
                    <a:bodyPr/>
                    <a:lstStyle/>
                    <a:p>
                      <a:pPr marR="91476" algn="l" defTabSz="422041">
                        <a:spcBef>
                          <a:spcPts val="300"/>
                        </a:spcBef>
                        <a:defRPr sz="1800"/>
                      </a:pPr>
                      <a:r>
                        <a:rPr sz="1100" dirty="0">
                          <a:latin typeface="Montserrat Light"/>
                          <a:ea typeface="Montserrat Light"/>
                          <a:cs typeface="Montserrat Light"/>
                        </a:rPr>
                        <a:t>Engineering, procurement, construction</a:t>
                      </a:r>
                      <a:r>
                        <a:rPr lang="en-GB" sz="1100" baseline="0" dirty="0">
                          <a:latin typeface="Montserrat Light"/>
                          <a:ea typeface="Montserrat Light"/>
                          <a:cs typeface="Montserrat Light"/>
                        </a:rPr>
                        <a:t> and </a:t>
                      </a:r>
                      <a:r>
                        <a:rPr sz="1100" dirty="0">
                          <a:latin typeface="Montserrat Light"/>
                          <a:ea typeface="Montserrat Light"/>
                          <a:cs typeface="Montserrat Light"/>
                        </a:rPr>
                        <a:t>maintenance</a:t>
                      </a:r>
                      <a:r>
                        <a:rPr lang="en-GB" sz="1100" dirty="0">
                          <a:latin typeface="Montserrat Light"/>
                          <a:ea typeface="Montserrat Light"/>
                          <a:cs typeface="Montserrat Light"/>
                        </a:rPr>
                        <a:t> of the solar system</a:t>
                      </a:r>
                      <a:endParaRPr sz="1100" dirty="0">
                        <a:latin typeface="Montserrat Light"/>
                        <a:ea typeface="Montserrat Light"/>
                        <a:cs typeface="Montserrat Light"/>
                      </a:endParaRPr>
                    </a:p>
                  </a:txBody>
                  <a:tcPr marL="50800" marR="50800" marT="50800" marB="50800" horzOverflow="overflow">
                    <a:lnL w="0">
                      <a:noFill/>
                      <a:miter lim="400000"/>
                    </a:lnL>
                    <a:lnR w="0">
                      <a:miter lim="400000"/>
                    </a:lnR>
                    <a:lnT w="0">
                      <a:noFill/>
                      <a:miter lim="400000"/>
                    </a:lnT>
                    <a:lnB w="0">
                      <a:miter lim="400000"/>
                    </a:lnB>
                    <a:noFill/>
                  </a:tcPr>
                </a:tc>
                <a:extLst>
                  <a:ext uri="{0D108BD9-81ED-4DB2-BD59-A6C34878D82A}">
                    <a16:rowId xmlns:a16="http://schemas.microsoft.com/office/drawing/2014/main" val="10004"/>
                  </a:ext>
                </a:extLst>
              </a:tr>
              <a:tr h="558875">
                <a:tc>
                  <a:txBody>
                    <a:bodyPr/>
                    <a:lstStyle/>
                    <a:p>
                      <a:pPr algn="l" defTabSz="422041">
                        <a:spcBef>
                          <a:spcPts val="300"/>
                        </a:spcBef>
                        <a:defRPr sz="1800"/>
                      </a:pPr>
                      <a:r>
                        <a:rPr lang="en-US" sz="1100" b="1" dirty="0">
                          <a:latin typeface="Montserrat Light"/>
                          <a:ea typeface="Montserrat Light"/>
                          <a:cs typeface="Montserrat Light"/>
                        </a:rPr>
                        <a:t>ABSA Bank, or other financial</a:t>
                      </a:r>
                      <a:r>
                        <a:rPr lang="en-US" sz="1100" b="1" baseline="0" dirty="0">
                          <a:latin typeface="Montserrat Light"/>
                          <a:ea typeface="Montserrat Light"/>
                          <a:cs typeface="Montserrat Light"/>
                        </a:rPr>
                        <a:t> institution</a:t>
                      </a:r>
                      <a:endParaRPr sz="1100" b="1" dirty="0">
                        <a:latin typeface="Montserrat Light"/>
                        <a:ea typeface="Montserrat Light"/>
                        <a:cs typeface="Montserrat Light"/>
                      </a:endParaRPr>
                    </a:p>
                  </a:txBody>
                  <a:tcPr marL="50800" marR="50800" marT="50800" marB="50800" horzOverflow="overflow">
                    <a:lnL w="0">
                      <a:miter lim="400000"/>
                    </a:lnL>
                    <a:lnR w="0">
                      <a:miter lim="400000"/>
                    </a:lnR>
                    <a:lnT w="0">
                      <a:miter lim="400000"/>
                    </a:lnT>
                    <a:lnB w="0">
                      <a:miter lim="400000"/>
                    </a:lnB>
                    <a:noFill/>
                  </a:tcPr>
                </a:tc>
                <a:tc>
                  <a:txBody>
                    <a:bodyPr/>
                    <a:lstStyle/>
                    <a:p>
                      <a:pPr algn="l" defTabSz="422041">
                        <a:spcBef>
                          <a:spcPts val="300"/>
                        </a:spcBef>
                        <a:defRPr sz="1800"/>
                      </a:pPr>
                      <a:r>
                        <a:rPr lang="en-US" sz="1100" dirty="0">
                          <a:latin typeface="Montserrat Light"/>
                          <a:ea typeface="Montserrat Light"/>
                          <a:cs typeface="Montserrat Light"/>
                        </a:rPr>
                        <a:t>ZAR </a:t>
                      </a:r>
                      <a:r>
                        <a:rPr sz="1100" dirty="0">
                          <a:latin typeface="Montserrat Light"/>
                          <a:ea typeface="Montserrat Light"/>
                          <a:cs typeface="Montserrat Light"/>
                        </a:rPr>
                        <a:t>accounts</a:t>
                      </a:r>
                      <a:r>
                        <a:rPr lang="en-US" sz="1100" dirty="0">
                          <a:latin typeface="Montserrat Light"/>
                          <a:ea typeface="Montserrat Light"/>
                          <a:cs typeface="Montserrat Light"/>
                        </a:rPr>
                        <a:t> for solar</a:t>
                      </a:r>
                      <a:r>
                        <a:rPr lang="en-US" sz="1100" baseline="0" dirty="0">
                          <a:latin typeface="Montserrat Light"/>
                          <a:ea typeface="Montserrat Light"/>
                          <a:cs typeface="Montserrat Light"/>
                        </a:rPr>
                        <a:t> cell rental collection and payments</a:t>
                      </a:r>
                      <a:endParaRPr sz="1100" dirty="0">
                        <a:latin typeface="Montserrat Light"/>
                        <a:ea typeface="Montserrat Light"/>
                        <a:cs typeface="Montserrat Light"/>
                      </a:endParaRPr>
                    </a:p>
                  </a:txBody>
                  <a:tcPr marL="50800" marR="50800" marT="50800" marB="50800" horzOverflow="overflow">
                    <a:lnL w="0">
                      <a:miter lim="400000"/>
                    </a:lnL>
                    <a:lnR w="0">
                      <a:miter lim="400000"/>
                    </a:lnR>
                    <a:lnT w="0">
                      <a:miter lim="400000"/>
                    </a:lnT>
                    <a:lnB w="0">
                      <a:miter lim="400000"/>
                    </a:lnB>
                    <a:noFill/>
                  </a:tcPr>
                </a:tc>
                <a:extLst>
                  <a:ext uri="{0D108BD9-81ED-4DB2-BD59-A6C34878D82A}">
                    <a16:rowId xmlns:a16="http://schemas.microsoft.com/office/drawing/2014/main" val="10005"/>
                  </a:ext>
                </a:extLst>
              </a:tr>
              <a:tr h="436880">
                <a:tc>
                  <a:txBody>
                    <a:bodyPr/>
                    <a:lstStyle/>
                    <a:p>
                      <a:pPr algn="l" defTabSz="422041">
                        <a:spcBef>
                          <a:spcPts val="300"/>
                        </a:spcBef>
                        <a:defRPr sz="1800"/>
                      </a:pPr>
                      <a:r>
                        <a:rPr lang="en-GB" sz="1100" b="1" dirty="0">
                          <a:latin typeface="Montserrat Light"/>
                          <a:ea typeface="Montserrat Light"/>
                          <a:cs typeface="Montserrat Light"/>
                        </a:rPr>
                        <a:t>Luno</a:t>
                      </a:r>
                      <a:endParaRPr sz="1100" b="1" dirty="0">
                        <a:latin typeface="Montserrat Light"/>
                        <a:ea typeface="Montserrat Light"/>
                        <a:cs typeface="Montserrat Light"/>
                      </a:endParaRPr>
                    </a:p>
                  </a:txBody>
                  <a:tcPr marL="50800" marR="50800" marT="50800" marB="50800" horzOverflow="overflow">
                    <a:lnL w="0">
                      <a:miter lim="400000"/>
                    </a:lnL>
                    <a:lnR w="0">
                      <a:miter lim="400000"/>
                    </a:lnR>
                    <a:lnT w="0">
                      <a:miter lim="400000"/>
                    </a:lnT>
                    <a:lnB w="0">
                      <a:miter lim="400000"/>
                    </a:lnB>
                    <a:noFill/>
                  </a:tcPr>
                </a:tc>
                <a:tc>
                  <a:txBody>
                    <a:bodyPr/>
                    <a:lstStyle/>
                    <a:p>
                      <a:pPr algn="l" defTabSz="422041">
                        <a:spcBef>
                          <a:spcPts val="300"/>
                        </a:spcBef>
                        <a:defRPr sz="1800"/>
                      </a:pPr>
                      <a:r>
                        <a:rPr sz="1100" dirty="0">
                          <a:latin typeface="Montserrat Light"/>
                          <a:ea typeface="Montserrat Light"/>
                          <a:cs typeface="Montserrat Light"/>
                        </a:rPr>
                        <a:t>Digital currency exchange transactions</a:t>
                      </a:r>
                    </a:p>
                  </a:txBody>
                  <a:tcPr marL="50800" marR="50800" marT="50800" marB="50800" horzOverflow="overflow">
                    <a:lnL w="0">
                      <a:miter lim="400000"/>
                    </a:lnL>
                    <a:lnR w="0">
                      <a:miter lim="400000"/>
                    </a:lnR>
                    <a:lnT w="0">
                      <a:miter lim="400000"/>
                    </a:lnT>
                    <a:lnB w="0">
                      <a:miter lim="400000"/>
                    </a:lnB>
                    <a:noFill/>
                  </a:tcPr>
                </a:tc>
                <a:extLst>
                  <a:ext uri="{0D108BD9-81ED-4DB2-BD59-A6C34878D82A}">
                    <a16:rowId xmlns:a16="http://schemas.microsoft.com/office/drawing/2014/main" val="10006"/>
                  </a:ext>
                </a:extLst>
              </a:tr>
              <a:tr h="447655">
                <a:tc>
                  <a:txBody>
                    <a:bodyPr/>
                    <a:lstStyle/>
                    <a:p>
                      <a:pPr marL="0" marR="0" lvl="0" indent="0" algn="l" defTabSz="422041" eaLnBrk="1" fontAlgn="auto" latinLnBrk="0" hangingPunct="1">
                        <a:lnSpc>
                          <a:spcPct val="100000"/>
                        </a:lnSpc>
                        <a:spcBef>
                          <a:spcPts val="300"/>
                        </a:spcBef>
                        <a:spcAft>
                          <a:spcPts val="0"/>
                        </a:spcAft>
                        <a:buClrTx/>
                        <a:buSzTx/>
                        <a:buFontTx/>
                        <a:buNone/>
                        <a:tabLst/>
                        <a:defRPr sz="1800"/>
                      </a:pPr>
                      <a:r>
                        <a:rPr lang="en-ZA" sz="1100" b="1" kern="0" dirty="0">
                          <a:solidFill>
                            <a:sysClr val="windowText" lastClr="000000"/>
                          </a:solidFill>
                          <a:latin typeface="Montserrat Light" panose="00000400000000000000" pitchFamily="50" charset="0"/>
                        </a:rPr>
                        <a:t>Sun Exchange </a:t>
                      </a:r>
                      <a:r>
                        <a:rPr lang="en-ZA" sz="1100" b="1" kern="0" dirty="0" err="1">
                          <a:solidFill>
                            <a:sysClr val="windowText" lastClr="000000"/>
                          </a:solidFill>
                          <a:latin typeface="Montserrat Light" panose="00000400000000000000" pitchFamily="50" charset="0"/>
                        </a:rPr>
                        <a:t>Bewind</a:t>
                      </a:r>
                      <a:r>
                        <a:rPr lang="en-ZA" sz="1100" b="1" kern="0" dirty="0">
                          <a:solidFill>
                            <a:sysClr val="windowText" lastClr="000000"/>
                          </a:solidFill>
                          <a:latin typeface="Montserrat Light" panose="00000400000000000000" pitchFamily="50" charset="0"/>
                        </a:rPr>
                        <a:t> Trust</a:t>
                      </a:r>
                    </a:p>
                  </a:txBody>
                  <a:tcPr marL="50800" marR="50800" marT="50800" marB="50800" horzOverflow="overflow">
                    <a:lnL w="0">
                      <a:miter lim="400000"/>
                    </a:lnL>
                    <a:lnR w="0">
                      <a:miter lim="400000"/>
                    </a:lnR>
                    <a:lnT w="0">
                      <a:miter lim="400000"/>
                    </a:lnT>
                    <a:lnB w="0">
                      <a:noFill/>
                      <a:miter lim="400000"/>
                    </a:lnB>
                    <a:noFill/>
                  </a:tcPr>
                </a:tc>
                <a:tc>
                  <a:txBody>
                    <a:bodyPr/>
                    <a:lstStyle/>
                    <a:p>
                      <a:pPr algn="l" defTabSz="422041">
                        <a:spcBef>
                          <a:spcPts val="300"/>
                        </a:spcBef>
                        <a:defRPr sz="1800"/>
                      </a:pPr>
                      <a:r>
                        <a:rPr sz="1100" dirty="0">
                          <a:latin typeface="Montserrat Light"/>
                          <a:ea typeface="Montserrat Light"/>
                          <a:cs typeface="Montserrat Light"/>
                        </a:rPr>
                        <a:t>Lessor of </a:t>
                      </a:r>
                      <a:r>
                        <a:rPr lang="en-US" sz="1100" dirty="0">
                          <a:latin typeface="Montserrat Light"/>
                          <a:ea typeface="Montserrat Light"/>
                          <a:cs typeface="Montserrat Light"/>
                        </a:rPr>
                        <a:t>the entire solar system to </a:t>
                      </a:r>
                      <a:r>
                        <a:rPr lang="en-GB" sz="1100" dirty="0">
                          <a:solidFill>
                            <a:schemeClr val="tx1"/>
                          </a:solidFill>
                          <a:latin typeface="Montserrat Light" panose="00000400000000000000" pitchFamily="2" charset="0"/>
                          <a:ea typeface="Montserrat Light"/>
                          <a:cs typeface="Montserrat Light"/>
                        </a:rPr>
                        <a:t>Knysna Primary School</a:t>
                      </a:r>
                      <a:r>
                        <a:rPr lang="en-GB" sz="1100" dirty="0">
                          <a:solidFill>
                            <a:schemeClr val="tx1"/>
                          </a:solidFill>
                          <a:latin typeface="Montserrat Light" panose="00000400000000000000" pitchFamily="2" charset="0"/>
                          <a:ea typeface="Montserrat"/>
                          <a:cs typeface="Montserrat"/>
                        </a:rPr>
                        <a:t> </a:t>
                      </a:r>
                      <a:endParaRPr sz="1100" dirty="0">
                        <a:latin typeface="Montserrat Light"/>
                        <a:ea typeface="Montserrat Light"/>
                        <a:cs typeface="Montserrat Light"/>
                      </a:endParaRPr>
                    </a:p>
                  </a:txBody>
                  <a:tcPr marL="50800" marR="50800" marT="50800" marB="50800" horzOverflow="overflow">
                    <a:lnL w="0">
                      <a:miter lim="400000"/>
                    </a:lnL>
                    <a:lnR w="0">
                      <a:miter lim="400000"/>
                    </a:lnR>
                    <a:lnT w="0">
                      <a:miter lim="400000"/>
                    </a:lnT>
                    <a:lnB w="0">
                      <a:noFill/>
                      <a:miter lim="400000"/>
                    </a:lnB>
                    <a:noFill/>
                  </a:tcPr>
                </a:tc>
                <a:extLst>
                  <a:ext uri="{0D108BD9-81ED-4DB2-BD59-A6C34878D82A}">
                    <a16:rowId xmlns:a16="http://schemas.microsoft.com/office/drawing/2014/main" val="10007"/>
                  </a:ext>
                </a:extLst>
              </a:tr>
              <a:tr h="447655">
                <a:tc>
                  <a:txBody>
                    <a:bodyPr/>
                    <a:lstStyle/>
                    <a:p>
                      <a:pPr algn="l" defTabSz="422041">
                        <a:spcBef>
                          <a:spcPts val="300"/>
                        </a:spcBef>
                        <a:defRPr sz="1800"/>
                      </a:pPr>
                      <a:r>
                        <a:rPr sz="1100" b="1" dirty="0">
                          <a:latin typeface="Montserrat Light"/>
                          <a:ea typeface="Montserrat Light"/>
                          <a:cs typeface="Montserrat Light"/>
                        </a:rPr>
                        <a:t>The Sun Exchange</a:t>
                      </a:r>
                    </a:p>
                  </a:txBody>
                  <a:tcPr marL="50800" marR="50800" marT="50800" marB="50800" horzOverflow="overflow">
                    <a:lnL w="0">
                      <a:miter lim="400000"/>
                    </a:lnL>
                    <a:lnR w="0">
                      <a:noFill/>
                      <a:miter lim="400000"/>
                    </a:lnR>
                    <a:lnT w="0">
                      <a:noFill/>
                      <a:miter lim="400000"/>
                    </a:lnT>
                    <a:lnB w="0">
                      <a:miter lim="400000"/>
                    </a:lnB>
                    <a:noFill/>
                  </a:tcPr>
                </a:tc>
                <a:tc>
                  <a:txBody>
                    <a:bodyPr/>
                    <a:lstStyle/>
                    <a:p>
                      <a:pPr algn="l" defTabSz="422041">
                        <a:spcBef>
                          <a:spcPts val="300"/>
                        </a:spcBef>
                        <a:defRPr sz="1800"/>
                      </a:pPr>
                      <a:r>
                        <a:rPr sz="1100" dirty="0">
                          <a:latin typeface="Montserrat Light"/>
                          <a:ea typeface="Montserrat Light"/>
                          <a:cs typeface="Montserrat Light"/>
                        </a:rPr>
                        <a:t>Provider of marketplace and various services</a:t>
                      </a:r>
                      <a:r>
                        <a:rPr lang="en-US" sz="1100" dirty="0">
                          <a:latin typeface="Montserrat Light"/>
                          <a:ea typeface="Montserrat Light"/>
                          <a:cs typeface="Montserrat Light"/>
                        </a:rPr>
                        <a:t>.  Owns and</a:t>
                      </a:r>
                      <a:r>
                        <a:rPr lang="en-US" sz="1100" baseline="0" dirty="0">
                          <a:latin typeface="Montserrat Light"/>
                          <a:ea typeface="Montserrat Light"/>
                          <a:cs typeface="Montserrat Light"/>
                        </a:rPr>
                        <a:t> leases the balance of system equipment to SPC</a:t>
                      </a:r>
                      <a:endParaRPr sz="1100" dirty="0">
                        <a:latin typeface="Montserrat Light"/>
                        <a:ea typeface="Montserrat Light"/>
                        <a:cs typeface="Montserrat Light"/>
                      </a:endParaRPr>
                    </a:p>
                  </a:txBody>
                  <a:tcPr marL="50800" marR="50800" marT="50800" marB="50800" horzOverflow="overflow">
                    <a:lnL w="0">
                      <a:noFill/>
                      <a:miter lim="400000"/>
                    </a:lnL>
                    <a:lnR w="0">
                      <a:miter lim="400000"/>
                    </a:lnR>
                    <a:lnT w="0">
                      <a:noFill/>
                      <a:miter lim="400000"/>
                    </a:lnT>
                    <a:lnB w="0">
                      <a:miter lim="400000"/>
                    </a:lnB>
                    <a:noFill/>
                  </a:tcPr>
                </a:tc>
                <a:extLst>
                  <a:ext uri="{0D108BD9-81ED-4DB2-BD59-A6C34878D82A}">
                    <a16:rowId xmlns:a16="http://schemas.microsoft.com/office/drawing/2014/main" val="3502169145"/>
                  </a:ext>
                </a:extLst>
              </a:tr>
            </a:tbl>
          </a:graphicData>
        </a:graphic>
      </p:graphicFrame>
      <p:sp>
        <p:nvSpPr>
          <p:cNvPr id="29" name="Shape 276"/>
          <p:cNvSpPr/>
          <p:nvPr/>
        </p:nvSpPr>
        <p:spPr>
          <a:xfrm>
            <a:off x="294316" y="1340393"/>
            <a:ext cx="8143237" cy="2769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R="494451" lvl="1" indent="0" defTabSz="422041">
              <a:spcBef>
                <a:spcPts val="0"/>
              </a:spcBef>
              <a:buFont typeface="Arial"/>
              <a:defRPr>
                <a:latin typeface="Montserrat"/>
                <a:ea typeface="Montserrat"/>
                <a:cs typeface="Montserrat"/>
                <a:sym typeface="Montserrat"/>
              </a:defRPr>
            </a:pPr>
            <a:r>
              <a:rPr lang="en-US" dirty="0">
                <a:latin typeface="Montserrat Semi Bold" panose="00000700000000000000" pitchFamily="50" charset="0"/>
              </a:rPr>
              <a:t>LEASE OF THE SYSTEM INVOLVES THE FOLLOWING PARTIES:</a:t>
            </a:r>
          </a:p>
        </p:txBody>
      </p:sp>
      <p:grpSp>
        <p:nvGrpSpPr>
          <p:cNvPr id="93" name="Group 92"/>
          <p:cNvGrpSpPr/>
          <p:nvPr/>
        </p:nvGrpSpPr>
        <p:grpSpPr>
          <a:xfrm>
            <a:off x="4194216" y="1970884"/>
            <a:ext cx="4633626" cy="3578966"/>
            <a:chOff x="4642809" y="1970884"/>
            <a:chExt cx="4633626" cy="3578966"/>
          </a:xfrm>
        </p:grpSpPr>
        <p:grpSp>
          <p:nvGrpSpPr>
            <p:cNvPr id="55" name="Group 54"/>
            <p:cNvGrpSpPr/>
            <p:nvPr/>
          </p:nvGrpSpPr>
          <p:grpSpPr>
            <a:xfrm>
              <a:off x="5455916" y="2541170"/>
              <a:ext cx="2716984" cy="2344315"/>
              <a:chOff x="2927836" y="2184742"/>
              <a:chExt cx="2716984" cy="2344315"/>
            </a:xfrm>
          </p:grpSpPr>
          <p:sp>
            <p:nvSpPr>
              <p:cNvPr id="56" name="Oval 55"/>
              <p:cNvSpPr/>
              <p:nvPr/>
            </p:nvSpPr>
            <p:spPr>
              <a:xfrm>
                <a:off x="3707153" y="2962303"/>
                <a:ext cx="1152000" cy="1152000"/>
              </a:xfrm>
              <a:prstGeom prst="ellipse">
                <a:avLst/>
              </a:prstGeom>
              <a:solidFill>
                <a:srgbClr val="FAA70A"/>
              </a:solidFill>
              <a:ln w="31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grpSp>
            <p:nvGrpSpPr>
              <p:cNvPr id="58" name="Group 57"/>
              <p:cNvGrpSpPr/>
              <p:nvPr/>
            </p:nvGrpSpPr>
            <p:grpSpPr>
              <a:xfrm>
                <a:off x="3289786" y="4298657"/>
                <a:ext cx="1986175" cy="230400"/>
                <a:chOff x="3286611" y="4298657"/>
                <a:chExt cx="1986175" cy="230400"/>
              </a:xfrm>
              <a:solidFill>
                <a:srgbClr val="FAA70A"/>
              </a:solidFill>
            </p:grpSpPr>
            <p:sp>
              <p:nvSpPr>
                <p:cNvPr id="74" name="Oval 73"/>
                <p:cNvSpPr/>
                <p:nvPr/>
              </p:nvSpPr>
              <p:spPr>
                <a:xfrm>
                  <a:off x="3286611" y="4298657"/>
                  <a:ext cx="230400" cy="230400"/>
                </a:xfrm>
                <a:prstGeom prst="ellipse">
                  <a:avLst/>
                </a:prstGeom>
                <a:grpFill/>
                <a:ln w="31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sp>
              <p:nvSpPr>
                <p:cNvPr id="75" name="Oval 74"/>
                <p:cNvSpPr/>
                <p:nvPr/>
              </p:nvSpPr>
              <p:spPr>
                <a:xfrm>
                  <a:off x="5042386" y="4298657"/>
                  <a:ext cx="230400" cy="230400"/>
                </a:xfrm>
                <a:prstGeom prst="ellipse">
                  <a:avLst/>
                </a:prstGeom>
                <a:grpFill/>
                <a:ln w="31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grpSp>
          <p:sp>
            <p:nvSpPr>
              <p:cNvPr id="59" name="Oval 58"/>
              <p:cNvSpPr/>
              <p:nvPr/>
            </p:nvSpPr>
            <p:spPr>
              <a:xfrm rot="10800000">
                <a:off x="4167953" y="2184742"/>
                <a:ext cx="230400" cy="230400"/>
              </a:xfrm>
              <a:prstGeom prst="ellipse">
                <a:avLst/>
              </a:prstGeom>
              <a:solidFill>
                <a:srgbClr val="FAA70A"/>
              </a:solidFill>
              <a:ln w="31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grpSp>
            <p:nvGrpSpPr>
              <p:cNvPr id="60" name="Group 59"/>
              <p:cNvGrpSpPr/>
              <p:nvPr/>
            </p:nvGrpSpPr>
            <p:grpSpPr>
              <a:xfrm rot="10800000">
                <a:off x="3289786" y="2547548"/>
                <a:ext cx="1986175" cy="230400"/>
                <a:chOff x="3286611" y="4298657"/>
                <a:chExt cx="1986175" cy="230400"/>
              </a:xfrm>
              <a:solidFill>
                <a:srgbClr val="FAA70A"/>
              </a:solidFill>
            </p:grpSpPr>
            <p:sp>
              <p:nvSpPr>
                <p:cNvPr id="72" name="Oval 71"/>
                <p:cNvSpPr/>
                <p:nvPr/>
              </p:nvSpPr>
              <p:spPr>
                <a:xfrm>
                  <a:off x="3286611" y="4298657"/>
                  <a:ext cx="230400" cy="230400"/>
                </a:xfrm>
                <a:prstGeom prst="ellipse">
                  <a:avLst/>
                </a:prstGeom>
                <a:grpFill/>
                <a:ln w="31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sp>
              <p:nvSpPr>
                <p:cNvPr id="73" name="Oval 72"/>
                <p:cNvSpPr/>
                <p:nvPr/>
              </p:nvSpPr>
              <p:spPr>
                <a:xfrm>
                  <a:off x="5042386" y="4298657"/>
                  <a:ext cx="230400" cy="230400"/>
                </a:xfrm>
                <a:prstGeom prst="ellipse">
                  <a:avLst/>
                </a:prstGeom>
                <a:grpFill/>
                <a:ln w="31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grpSp>
          <p:grpSp>
            <p:nvGrpSpPr>
              <p:cNvPr id="61" name="Group 60"/>
              <p:cNvGrpSpPr/>
              <p:nvPr/>
            </p:nvGrpSpPr>
            <p:grpSpPr>
              <a:xfrm rot="10800000">
                <a:off x="2927836" y="3423103"/>
                <a:ext cx="2716984" cy="230401"/>
                <a:chOff x="2555802" y="4298656"/>
                <a:chExt cx="2716984" cy="230401"/>
              </a:xfrm>
              <a:solidFill>
                <a:srgbClr val="FAA70A"/>
              </a:solidFill>
            </p:grpSpPr>
            <p:sp>
              <p:nvSpPr>
                <p:cNvPr id="70" name="Oval 69"/>
                <p:cNvSpPr/>
                <p:nvPr/>
              </p:nvSpPr>
              <p:spPr>
                <a:xfrm>
                  <a:off x="2555802" y="4298656"/>
                  <a:ext cx="230400" cy="230400"/>
                </a:xfrm>
                <a:prstGeom prst="ellipse">
                  <a:avLst/>
                </a:prstGeom>
                <a:grpFill/>
                <a:ln w="31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sp>
              <p:nvSpPr>
                <p:cNvPr id="71" name="Oval 70"/>
                <p:cNvSpPr/>
                <p:nvPr/>
              </p:nvSpPr>
              <p:spPr>
                <a:xfrm>
                  <a:off x="5042386" y="4298657"/>
                  <a:ext cx="230400" cy="230400"/>
                </a:xfrm>
                <a:prstGeom prst="ellipse">
                  <a:avLst/>
                </a:prstGeom>
                <a:grpFill/>
                <a:ln w="31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grpSp>
          <p:sp>
            <p:nvSpPr>
              <p:cNvPr id="63" name="Oval 62"/>
              <p:cNvSpPr/>
              <p:nvPr/>
            </p:nvSpPr>
            <p:spPr>
              <a:xfrm>
                <a:off x="3554484" y="4034375"/>
                <a:ext cx="230400" cy="230400"/>
              </a:xfrm>
              <a:prstGeom prst="ellipse">
                <a:avLst/>
              </a:prstGeom>
              <a:solidFill>
                <a:srgbClr val="FAA70A">
                  <a:alpha val="35000"/>
                </a:srgbClr>
              </a:solidFill>
              <a:ln w="31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sp>
            <p:nvSpPr>
              <p:cNvPr id="64" name="Oval 63"/>
              <p:cNvSpPr/>
              <p:nvPr/>
            </p:nvSpPr>
            <p:spPr>
              <a:xfrm>
                <a:off x="4772596" y="4034375"/>
                <a:ext cx="230400" cy="230400"/>
              </a:xfrm>
              <a:prstGeom prst="ellipse">
                <a:avLst/>
              </a:prstGeom>
              <a:solidFill>
                <a:srgbClr val="FAA70A">
                  <a:alpha val="35000"/>
                </a:srgbClr>
              </a:solidFill>
              <a:ln w="31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sp>
            <p:nvSpPr>
              <p:cNvPr id="65" name="Oval 64"/>
              <p:cNvSpPr/>
              <p:nvPr/>
            </p:nvSpPr>
            <p:spPr>
              <a:xfrm rot="10800000">
                <a:off x="4169463" y="2563424"/>
                <a:ext cx="230400" cy="230400"/>
              </a:xfrm>
              <a:prstGeom prst="ellipse">
                <a:avLst/>
              </a:prstGeom>
              <a:solidFill>
                <a:srgbClr val="FAA70A">
                  <a:alpha val="35000"/>
                </a:srgbClr>
              </a:solidFill>
              <a:ln w="31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sp>
            <p:nvSpPr>
              <p:cNvPr id="66" name="Oval 65"/>
              <p:cNvSpPr/>
              <p:nvPr/>
            </p:nvSpPr>
            <p:spPr>
              <a:xfrm rot="10800000">
                <a:off x="4772593" y="2811830"/>
                <a:ext cx="230400" cy="230400"/>
              </a:xfrm>
              <a:prstGeom prst="ellipse">
                <a:avLst/>
              </a:prstGeom>
              <a:solidFill>
                <a:srgbClr val="FAA70A">
                  <a:alpha val="35000"/>
                </a:srgbClr>
              </a:solidFill>
              <a:ln w="31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sp>
            <p:nvSpPr>
              <p:cNvPr id="67" name="Oval 66"/>
              <p:cNvSpPr/>
              <p:nvPr/>
            </p:nvSpPr>
            <p:spPr>
              <a:xfrm rot="10800000">
                <a:off x="3559041" y="2811831"/>
                <a:ext cx="230400" cy="230400"/>
              </a:xfrm>
              <a:prstGeom prst="ellipse">
                <a:avLst/>
              </a:prstGeom>
              <a:solidFill>
                <a:srgbClr val="FAA70A">
                  <a:alpha val="35000"/>
                </a:srgbClr>
              </a:solidFill>
              <a:ln w="31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sp>
            <p:nvSpPr>
              <p:cNvPr id="68" name="Oval 67"/>
              <p:cNvSpPr/>
              <p:nvPr/>
            </p:nvSpPr>
            <p:spPr>
              <a:xfrm rot="10800000">
                <a:off x="5021374" y="3423104"/>
                <a:ext cx="230400" cy="230400"/>
              </a:xfrm>
              <a:prstGeom prst="ellipse">
                <a:avLst/>
              </a:prstGeom>
              <a:solidFill>
                <a:srgbClr val="FAA70A">
                  <a:alpha val="35000"/>
                </a:srgbClr>
              </a:solidFill>
              <a:ln w="31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sp>
            <p:nvSpPr>
              <p:cNvPr id="69" name="Oval 68"/>
              <p:cNvSpPr/>
              <p:nvPr/>
            </p:nvSpPr>
            <p:spPr>
              <a:xfrm rot="10800000">
                <a:off x="3317169" y="3423103"/>
                <a:ext cx="230400" cy="230400"/>
              </a:xfrm>
              <a:prstGeom prst="ellipse">
                <a:avLst/>
              </a:prstGeom>
              <a:solidFill>
                <a:srgbClr val="FAA70A">
                  <a:alpha val="35000"/>
                </a:srgbClr>
              </a:solidFill>
              <a:ln w="31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grpSp>
        <p:sp>
          <p:nvSpPr>
            <p:cNvPr id="76" name="Shape 265"/>
            <p:cNvSpPr/>
            <p:nvPr/>
          </p:nvSpPr>
          <p:spPr>
            <a:xfrm>
              <a:off x="7836720" y="2624331"/>
              <a:ext cx="1114793" cy="7743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p>
              <a:pPr algn="ctr">
                <a:defRPr sz="700"/>
              </a:pPr>
              <a:r>
                <a:rPr sz="1000" b="1" dirty="0"/>
                <a:t>The Sun</a:t>
              </a:r>
              <a:br>
                <a:rPr lang="en-US" sz="1000" b="1" dirty="0"/>
              </a:br>
              <a:r>
                <a:rPr sz="1000" b="1" dirty="0" err="1"/>
                <a:t>Exc</a:t>
              </a:r>
              <a:r>
                <a:rPr lang="en-ZA" sz="1000" b="1" dirty="0" err="1"/>
                <a:t>hange</a:t>
              </a:r>
              <a:r>
                <a:rPr lang="en-ZA" sz="1000" b="1" dirty="0"/>
                <a:t> (Pty) Ltd</a:t>
              </a:r>
              <a:endParaRPr sz="1000" b="1" dirty="0"/>
            </a:p>
          </p:txBody>
        </p:sp>
        <p:sp>
          <p:nvSpPr>
            <p:cNvPr id="77" name="Shape 266"/>
            <p:cNvSpPr/>
            <p:nvPr/>
          </p:nvSpPr>
          <p:spPr>
            <a:xfrm>
              <a:off x="6392964" y="1970884"/>
              <a:ext cx="836538" cy="31302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ctr">
                <a:defRPr sz="700"/>
              </a:lvl1pPr>
            </a:lstStyle>
            <a:p>
              <a:r>
                <a:rPr lang="en-GB" sz="1000" b="1" dirty="0">
                  <a:solidFill>
                    <a:schemeClr val="tx1"/>
                  </a:solidFill>
                  <a:latin typeface="Montserrat Light" panose="00000400000000000000" pitchFamily="2" charset="0"/>
                  <a:ea typeface="Montserrat"/>
                  <a:cs typeface="Montserrat"/>
                </a:rPr>
                <a:t>Knysna Primary School </a:t>
              </a:r>
              <a:r>
                <a:rPr lang="en-GB" sz="1000" dirty="0">
                  <a:solidFill>
                    <a:schemeClr val="tx1"/>
                  </a:solidFill>
                  <a:latin typeface="Montserrat Light" panose="00000400000000000000" pitchFamily="2" charset="0"/>
                  <a:ea typeface="Montserrat"/>
                  <a:cs typeface="Montserrat"/>
                </a:rPr>
                <a:t> </a:t>
              </a:r>
              <a:endParaRPr sz="1000" b="1" dirty="0"/>
            </a:p>
          </p:txBody>
        </p:sp>
        <p:sp>
          <p:nvSpPr>
            <p:cNvPr id="78" name="Shape 267"/>
            <p:cNvSpPr/>
            <p:nvPr/>
          </p:nvSpPr>
          <p:spPr>
            <a:xfrm>
              <a:off x="4642809" y="2628884"/>
              <a:ext cx="1349910" cy="3353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p>
              <a:pPr algn="ctr">
                <a:defRPr sz="700"/>
              </a:pPr>
              <a:r>
                <a:rPr lang="en-ZA" sz="1000" b="1" dirty="0"/>
                <a:t>Specialised Solar Systems</a:t>
              </a:r>
              <a:endParaRPr sz="1000" b="1" dirty="0"/>
            </a:p>
          </p:txBody>
        </p:sp>
        <p:sp>
          <p:nvSpPr>
            <p:cNvPr id="79" name="Shape 268"/>
            <p:cNvSpPr/>
            <p:nvPr/>
          </p:nvSpPr>
          <p:spPr>
            <a:xfrm>
              <a:off x="5168590" y="4869609"/>
              <a:ext cx="376040" cy="22874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ctr">
                <a:defRPr sz="700"/>
              </a:lvl1pPr>
            </a:lstStyle>
            <a:p>
              <a:r>
                <a:rPr lang="en-GB" sz="1000" b="1" dirty="0"/>
                <a:t>Luno</a:t>
              </a:r>
              <a:endParaRPr sz="1000" b="1" dirty="0"/>
            </a:p>
          </p:txBody>
        </p:sp>
        <p:sp>
          <p:nvSpPr>
            <p:cNvPr id="80" name="Shape 269"/>
            <p:cNvSpPr/>
            <p:nvPr/>
          </p:nvSpPr>
          <p:spPr>
            <a:xfrm>
              <a:off x="4706904" y="3585506"/>
              <a:ext cx="712224" cy="32092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p>
              <a:pPr algn="ctr">
                <a:defRPr sz="700"/>
              </a:pPr>
              <a:r>
                <a:rPr lang="en-US" sz="1000" b="1" dirty="0"/>
                <a:t>ABSA</a:t>
              </a:r>
            </a:p>
            <a:p>
              <a:pPr algn="ctr">
                <a:defRPr sz="700"/>
              </a:pPr>
              <a:r>
                <a:rPr lang="en-US" sz="1000" b="1" dirty="0"/>
                <a:t>Bank</a:t>
              </a:r>
              <a:endParaRPr sz="1000" b="1" dirty="0"/>
            </a:p>
          </p:txBody>
        </p:sp>
        <p:sp>
          <p:nvSpPr>
            <p:cNvPr id="81" name="Shape 270"/>
            <p:cNvSpPr/>
            <p:nvPr/>
          </p:nvSpPr>
          <p:spPr>
            <a:xfrm>
              <a:off x="7836630" y="4581059"/>
              <a:ext cx="1439805" cy="30046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ctr">
                <a:defRPr sz="700"/>
              </a:lvl1pPr>
            </a:lstStyle>
            <a:p>
              <a:br>
                <a:rPr lang="en-US" sz="1000" b="1" dirty="0"/>
              </a:br>
              <a:r>
                <a:rPr lang="en-GB" sz="1000" b="1" dirty="0"/>
                <a:t>Marsh Proprietary Limited </a:t>
              </a:r>
              <a:endParaRPr sz="1000" b="1" dirty="0"/>
            </a:p>
          </p:txBody>
        </p:sp>
        <p:sp>
          <p:nvSpPr>
            <p:cNvPr id="85" name="Shape 256"/>
            <p:cNvSpPr/>
            <p:nvPr/>
          </p:nvSpPr>
          <p:spPr>
            <a:xfrm>
              <a:off x="6199068" y="2322341"/>
              <a:ext cx="1151407" cy="22426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ctr">
                <a:defRPr sz="500">
                  <a:solidFill>
                    <a:srgbClr val="535353"/>
                  </a:solidFill>
                </a:defRPr>
              </a:lvl1pPr>
            </a:lstStyle>
            <a:p>
              <a:pPr>
                <a:spcBef>
                  <a:spcPts val="0"/>
                </a:spcBef>
              </a:pPr>
              <a:r>
                <a:rPr lang="en-US" sz="800" dirty="0"/>
                <a:t>Consumer</a:t>
              </a:r>
              <a:r>
                <a:rPr sz="800" dirty="0"/>
                <a:t>,</a:t>
              </a:r>
              <a:r>
                <a:rPr lang="en-US" sz="800" dirty="0"/>
                <a:t> Lessee</a:t>
              </a:r>
              <a:endParaRPr sz="800" dirty="0"/>
            </a:p>
          </p:txBody>
        </p:sp>
        <p:sp>
          <p:nvSpPr>
            <p:cNvPr id="86" name="Shape 257"/>
            <p:cNvSpPr/>
            <p:nvPr/>
          </p:nvSpPr>
          <p:spPr>
            <a:xfrm>
              <a:off x="7852715" y="2956368"/>
              <a:ext cx="1033195" cy="22874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p>
              <a:pPr algn="ctr">
                <a:spcBef>
                  <a:spcPts val="0"/>
                </a:spcBef>
                <a:defRPr sz="500">
                  <a:solidFill>
                    <a:srgbClr val="535353"/>
                  </a:solidFill>
                </a:defRPr>
              </a:pPr>
              <a:r>
                <a:rPr lang="en-US" sz="800" dirty="0"/>
                <a:t>Provider of various services including Marketplace</a:t>
              </a:r>
              <a:endParaRPr sz="800" dirty="0"/>
            </a:p>
          </p:txBody>
        </p:sp>
        <p:sp>
          <p:nvSpPr>
            <p:cNvPr id="87" name="Shape 258"/>
            <p:cNvSpPr/>
            <p:nvPr/>
          </p:nvSpPr>
          <p:spPr>
            <a:xfrm>
              <a:off x="4642809" y="4055029"/>
              <a:ext cx="866904" cy="1744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p>
              <a:pPr algn="ctr">
                <a:spcBef>
                  <a:spcPts val="0"/>
                </a:spcBef>
                <a:defRPr sz="400">
                  <a:solidFill>
                    <a:srgbClr val="535353"/>
                  </a:solidFill>
                </a:defRPr>
              </a:pPr>
              <a:r>
                <a:rPr lang="en-US" sz="800" dirty="0"/>
                <a:t>ZAR accounts</a:t>
              </a:r>
              <a:endParaRPr sz="800" dirty="0"/>
            </a:p>
          </p:txBody>
        </p:sp>
        <p:sp>
          <p:nvSpPr>
            <p:cNvPr id="88" name="Shape 259"/>
            <p:cNvSpPr/>
            <p:nvPr/>
          </p:nvSpPr>
          <p:spPr>
            <a:xfrm>
              <a:off x="4728505" y="2853820"/>
              <a:ext cx="1078877" cy="3641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ctr">
                <a:defRPr sz="400">
                  <a:solidFill>
                    <a:srgbClr val="535353"/>
                  </a:solidFill>
                </a:defRPr>
              </a:lvl1pPr>
            </a:lstStyle>
            <a:p>
              <a:pPr>
                <a:spcBef>
                  <a:spcPts val="0"/>
                </a:spcBef>
              </a:pPr>
              <a:r>
                <a:rPr sz="800" dirty="0"/>
                <a:t>EPC</a:t>
              </a:r>
              <a:r>
                <a:rPr lang="en-GB" sz="800" dirty="0"/>
                <a:t> </a:t>
              </a:r>
              <a:r>
                <a:rPr sz="800" dirty="0"/>
                <a:t>to install </a:t>
              </a:r>
              <a:br>
                <a:rPr lang="en-US" sz="800" dirty="0"/>
              </a:br>
              <a:r>
                <a:rPr sz="800" dirty="0"/>
                <a:t>and maintain equipment</a:t>
              </a:r>
            </a:p>
          </p:txBody>
        </p:sp>
        <p:sp>
          <p:nvSpPr>
            <p:cNvPr id="89" name="Shape 260"/>
            <p:cNvSpPr/>
            <p:nvPr/>
          </p:nvSpPr>
          <p:spPr>
            <a:xfrm>
              <a:off x="7885936" y="5041858"/>
              <a:ext cx="1329804" cy="2204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p>
              <a:pPr algn="ctr">
                <a:spcBef>
                  <a:spcPts val="0"/>
                </a:spcBef>
                <a:defRPr sz="400">
                  <a:solidFill>
                    <a:srgbClr val="535353"/>
                  </a:solidFill>
                </a:defRPr>
              </a:pPr>
              <a:r>
                <a:rPr sz="800" dirty="0"/>
                <a:t>Equipment</a:t>
              </a:r>
              <a:r>
                <a:rPr lang="en-GB" sz="800" dirty="0"/>
                <a:t> and public liability</a:t>
              </a:r>
              <a:r>
                <a:rPr lang="en-US" sz="800" dirty="0"/>
                <a:t> </a:t>
              </a:r>
              <a:br>
                <a:rPr lang="en-US" sz="800" dirty="0"/>
              </a:br>
              <a:r>
                <a:rPr sz="800" dirty="0"/>
                <a:t>Insurance</a:t>
              </a:r>
            </a:p>
          </p:txBody>
        </p:sp>
        <p:sp>
          <p:nvSpPr>
            <p:cNvPr id="90" name="Shape 261"/>
            <p:cNvSpPr/>
            <p:nvPr/>
          </p:nvSpPr>
          <p:spPr>
            <a:xfrm>
              <a:off x="5043354" y="5050249"/>
              <a:ext cx="626512" cy="499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p>
              <a:pPr algn="ctr">
                <a:spcBef>
                  <a:spcPts val="0"/>
                </a:spcBef>
                <a:defRPr sz="400">
                  <a:solidFill>
                    <a:srgbClr val="535353"/>
                  </a:solidFill>
                </a:defRPr>
              </a:pPr>
              <a:r>
                <a:rPr lang="en-GB" sz="800" dirty="0"/>
                <a:t>BTC</a:t>
              </a:r>
              <a:br>
                <a:rPr lang="en-US" sz="800" dirty="0"/>
              </a:br>
              <a:r>
                <a:rPr lang="en-US" sz="800" dirty="0"/>
                <a:t>e</a:t>
              </a:r>
              <a:r>
                <a:rPr sz="800" dirty="0"/>
                <a:t>xchang</a:t>
              </a:r>
              <a:r>
                <a:rPr lang="en-US" sz="800" dirty="0"/>
                <a:t>e services</a:t>
              </a:r>
              <a:br>
                <a:rPr lang="en-US" sz="800" dirty="0"/>
              </a:br>
              <a:endParaRPr sz="800" dirty="0"/>
            </a:p>
          </p:txBody>
        </p:sp>
      </p:grpSp>
      <p:cxnSp>
        <p:nvCxnSpPr>
          <p:cNvPr id="46" name="Straight Connector 45"/>
          <p:cNvCxnSpPr>
            <a:cxnSpLocks/>
          </p:cNvCxnSpPr>
          <p:nvPr/>
        </p:nvCxnSpPr>
        <p:spPr>
          <a:xfrm flipH="1">
            <a:off x="4170210" y="1905552"/>
            <a:ext cx="4891" cy="4367657"/>
          </a:xfrm>
          <a:prstGeom prst="line">
            <a:avLst/>
          </a:prstGeom>
          <a:noFill/>
          <a:ln w="19050" cap="flat">
            <a:solidFill>
              <a:schemeClr val="bg1">
                <a:lumMod val="65000"/>
              </a:schemeClr>
            </a:solidFill>
            <a:prstDash val="solid"/>
            <a:round/>
          </a:ln>
          <a:effectLst/>
          <a:sp3d/>
        </p:spPr>
        <p:style>
          <a:lnRef idx="0">
            <a:scrgbClr r="0" g="0" b="0"/>
          </a:lnRef>
          <a:fillRef idx="0">
            <a:scrgbClr r="0" g="0" b="0"/>
          </a:fillRef>
          <a:effectRef idx="0">
            <a:scrgbClr r="0" g="0" b="0"/>
          </a:effectRef>
          <a:fontRef idx="none"/>
        </p:style>
      </p:cxnSp>
      <p:sp>
        <p:nvSpPr>
          <p:cNvPr id="44" name="Shape 265"/>
          <p:cNvSpPr/>
          <p:nvPr/>
        </p:nvSpPr>
        <p:spPr>
          <a:xfrm>
            <a:off x="7763679" y="3643480"/>
            <a:ext cx="1114794" cy="41154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p>
            <a:pPr algn="ctr">
              <a:defRPr sz="700"/>
            </a:pPr>
            <a:r>
              <a:rPr lang="en-ZA" sz="1000" b="1" kern="0" dirty="0">
                <a:solidFill>
                  <a:sysClr val="windowText" lastClr="000000"/>
                </a:solidFill>
                <a:latin typeface="Montserrat Light" panose="00000400000000000000" pitchFamily="50" charset="0"/>
              </a:rPr>
              <a:t>Sun Exchange </a:t>
            </a:r>
            <a:r>
              <a:rPr lang="en-ZA" sz="1000" b="1" kern="0" dirty="0" err="1">
                <a:solidFill>
                  <a:sysClr val="windowText" lastClr="000000"/>
                </a:solidFill>
                <a:latin typeface="Montserrat Light" panose="00000400000000000000" pitchFamily="50" charset="0"/>
              </a:rPr>
              <a:t>Bewind</a:t>
            </a:r>
            <a:r>
              <a:rPr lang="en-ZA" sz="1000" b="1" kern="0" dirty="0">
                <a:solidFill>
                  <a:sysClr val="windowText" lastClr="000000"/>
                </a:solidFill>
                <a:latin typeface="Montserrat Light" panose="00000400000000000000" pitchFamily="50" charset="0"/>
              </a:rPr>
              <a:t> Trust</a:t>
            </a:r>
          </a:p>
          <a:p>
            <a:pPr algn="ctr">
              <a:defRPr sz="700"/>
            </a:pPr>
            <a:endParaRPr sz="1000" b="1" dirty="0"/>
          </a:p>
        </p:txBody>
      </p:sp>
      <p:sp>
        <p:nvSpPr>
          <p:cNvPr id="45" name="Shape 257"/>
          <p:cNvSpPr/>
          <p:nvPr/>
        </p:nvSpPr>
        <p:spPr>
          <a:xfrm>
            <a:off x="7809324" y="4002013"/>
            <a:ext cx="1033195" cy="46871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p>
            <a:pPr algn="ctr">
              <a:spcBef>
                <a:spcPts val="0"/>
              </a:spcBef>
              <a:defRPr sz="500">
                <a:solidFill>
                  <a:srgbClr val="535353"/>
                </a:solidFill>
              </a:defRPr>
            </a:pPr>
            <a:r>
              <a:rPr lang="en-US" sz="800" dirty="0"/>
              <a:t>Leases solar cells from Cell Owners, Leases System To Knysna Primary School </a:t>
            </a:r>
            <a:endParaRPr sz="800" dirty="0"/>
          </a:p>
        </p:txBody>
      </p:sp>
    </p:spTree>
    <p:extLst>
      <p:ext uri="{BB962C8B-B14F-4D97-AF65-F5344CB8AC3E}">
        <p14:creationId xmlns:p14="http://schemas.microsoft.com/office/powerpoint/2010/main" val="196652347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panose="02000505000000020004" pitchFamily="2" charset="0"/>
              </a:rPr>
              <a:pPr/>
              <a:t>17</a:t>
            </a:fld>
            <a:r>
              <a:rPr lang="en-US" dirty="0">
                <a:solidFill>
                  <a:schemeClr val="bg1"/>
                </a:solidFill>
              </a:rPr>
              <a:t> ]</a:t>
            </a:r>
          </a:p>
        </p:txBody>
      </p:sp>
      <p:sp>
        <p:nvSpPr>
          <p:cNvPr id="3" name="Title 2"/>
          <p:cNvSpPr>
            <a:spLocks noGrp="1"/>
          </p:cNvSpPr>
          <p:nvPr>
            <p:ph type="title"/>
          </p:nvPr>
        </p:nvSpPr>
        <p:spPr/>
        <p:txBody>
          <a:bodyPr/>
          <a:lstStyle/>
          <a:p>
            <a:r>
              <a:rPr lang="en-GB" dirty="0"/>
              <a:t>DESIGNATED CHARITY</a:t>
            </a:r>
            <a:endParaRPr lang="en-US" dirty="0"/>
          </a:p>
        </p:txBody>
      </p:sp>
      <p:pic>
        <p:nvPicPr>
          <p:cNvPr id="14" name="image7.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4800" y="687600"/>
            <a:ext cx="900000" cy="900000"/>
          </a:xfrm>
          <a:prstGeom prst="rect">
            <a:avLst/>
          </a:prstGeom>
          <a:ln w="12700">
            <a:miter lim="400000"/>
          </a:ln>
        </p:spPr>
      </p:pic>
      <p:sp>
        <p:nvSpPr>
          <p:cNvPr id="10" name="Rectangle 9">
            <a:extLst>
              <a:ext uri="{FF2B5EF4-FFF2-40B4-BE49-F238E27FC236}">
                <a16:creationId xmlns:a16="http://schemas.microsoft.com/office/drawing/2014/main" id="{9600BE27-3B10-CB4B-8CB7-917CFD33EA98}"/>
              </a:ext>
            </a:extLst>
          </p:cNvPr>
          <p:cNvSpPr/>
          <p:nvPr/>
        </p:nvSpPr>
        <p:spPr>
          <a:xfrm>
            <a:off x="2497540" y="4694955"/>
            <a:ext cx="4572000" cy="1569660"/>
          </a:xfrm>
          <a:prstGeom prst="rect">
            <a:avLst/>
          </a:prstGeom>
        </p:spPr>
        <p:txBody>
          <a:bodyPr>
            <a:spAutoFit/>
          </a:bodyPr>
          <a:lstStyle/>
          <a:p>
            <a:pPr algn="ctr"/>
            <a:r>
              <a:rPr lang="en-US" sz="1600" dirty="0"/>
              <a:t>African Parks is a non-profit conservation organization that takes on direct responsibility for the rehabilitation and long-term management of protected areas in partnership with governments and local communities. </a:t>
            </a:r>
            <a:r>
              <a:rPr lang="en-US" sz="1600" dirty="0">
                <a:hlinkClick r:id="rId3"/>
              </a:rPr>
              <a:t>https://www.africanparks.org/</a:t>
            </a:r>
            <a:r>
              <a:rPr lang="en-US" sz="1600" dirty="0"/>
              <a:t> </a:t>
            </a:r>
          </a:p>
        </p:txBody>
      </p:sp>
      <p:pic>
        <p:nvPicPr>
          <p:cNvPr id="11" name="Picture 10">
            <a:extLst>
              <a:ext uri="{FF2B5EF4-FFF2-40B4-BE49-F238E27FC236}">
                <a16:creationId xmlns:a16="http://schemas.microsoft.com/office/drawing/2014/main" id="{71B7EAB4-FF26-2549-8AE2-ADFBB1FD3BF0}"/>
              </a:ext>
            </a:extLst>
          </p:cNvPr>
          <p:cNvPicPr>
            <a:picLocks noChangeAspect="1"/>
          </p:cNvPicPr>
          <p:nvPr/>
        </p:nvPicPr>
        <p:blipFill>
          <a:blip r:embed="rId4"/>
          <a:stretch>
            <a:fillRect/>
          </a:stretch>
        </p:blipFill>
        <p:spPr>
          <a:xfrm>
            <a:off x="3330184" y="1544209"/>
            <a:ext cx="2906713" cy="2906713"/>
          </a:xfrm>
          <a:prstGeom prst="rect">
            <a:avLst/>
          </a:prstGeom>
        </p:spPr>
      </p:pic>
    </p:spTree>
    <p:extLst>
      <p:ext uri="{BB962C8B-B14F-4D97-AF65-F5344CB8AC3E}">
        <p14:creationId xmlns:p14="http://schemas.microsoft.com/office/powerpoint/2010/main" val="249546828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p:nvPr/>
        </p:nvSpPr>
        <p:spPr>
          <a:xfrm>
            <a:off x="3120181" y="401973"/>
            <a:ext cx="5782799" cy="143475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algn="r">
              <a:lnSpc>
                <a:spcPct val="120000"/>
              </a:lnSpc>
              <a:spcBef>
                <a:spcPts val="0"/>
              </a:spcBef>
              <a:defRPr sz="2000">
                <a:solidFill>
                  <a:srgbClr val="FFFFFF"/>
                </a:solidFill>
              </a:defRPr>
            </a:pPr>
            <a:r>
              <a:rPr spc="50" dirty="0"/>
              <a:t>The sun produces enough energy in</a:t>
            </a:r>
            <a:br>
              <a:rPr spc="50" dirty="0"/>
            </a:br>
            <a:r>
              <a:rPr spc="50" dirty="0"/>
              <a:t>one second to power the</a:t>
            </a:r>
            <a:br>
              <a:rPr lang="en-US" spc="50" dirty="0"/>
            </a:br>
            <a:r>
              <a:rPr spc="50" dirty="0"/>
              <a:t>United</a:t>
            </a:r>
            <a:r>
              <a:rPr lang="en-US" spc="50" dirty="0"/>
              <a:t> </a:t>
            </a:r>
            <a:r>
              <a:rPr spc="50" dirty="0"/>
              <a:t>States for</a:t>
            </a:r>
            <a:br>
              <a:rPr lang="en-US" spc="50" dirty="0"/>
            </a:br>
            <a:r>
              <a:rPr spc="50" dirty="0"/>
              <a:t>9 million years.</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29C51C9-372B-1D42-BB92-B8DD11D713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4857" y="1812696"/>
            <a:ext cx="4486656" cy="2523745"/>
          </a:xfrm>
          <a:prstGeom prst="rect">
            <a:avLst/>
          </a:prstGeom>
          <a:effectLst>
            <a:outerShdw blurRad="50800" dist="50800" dir="5400000" algn="ctr" rotWithShape="0">
              <a:srgbClr val="000000">
                <a:alpha val="51000"/>
              </a:srgbClr>
            </a:outerShdw>
          </a:effectLst>
        </p:spPr>
      </p:pic>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19</a:t>
            </a:fld>
            <a:r>
              <a:rPr lang="en-US" spc="-50" dirty="0">
                <a:solidFill>
                  <a:schemeClr val="bg1"/>
                </a:solidFill>
              </a:rPr>
              <a:t> ]</a:t>
            </a:r>
          </a:p>
        </p:txBody>
      </p:sp>
      <p:sp>
        <p:nvSpPr>
          <p:cNvPr id="3" name="Title 2"/>
          <p:cNvSpPr>
            <a:spLocks noGrp="1"/>
          </p:cNvSpPr>
          <p:nvPr>
            <p:ph type="title"/>
          </p:nvPr>
        </p:nvSpPr>
        <p:spPr/>
        <p:txBody>
          <a:bodyPr/>
          <a:lstStyle/>
          <a:p>
            <a:r>
              <a:rPr lang="en-US" dirty="0"/>
              <a:t>THE SUN EXCHANGE</a:t>
            </a:r>
          </a:p>
        </p:txBody>
      </p:sp>
      <p:sp>
        <p:nvSpPr>
          <p:cNvPr id="6" name="Shape 306"/>
          <p:cNvSpPr/>
          <p:nvPr/>
        </p:nvSpPr>
        <p:spPr>
          <a:xfrm>
            <a:off x="326563" y="1390604"/>
            <a:ext cx="4148257" cy="1469120"/>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R="331096" lvl="1" indent="0" defTabSz="422041">
              <a:lnSpc>
                <a:spcPct val="120000"/>
              </a:lnSpc>
              <a:spcBef>
                <a:spcPts val="0"/>
              </a:spcBef>
              <a:buFont typeface="Arial"/>
              <a:defRPr b="1"/>
            </a:pPr>
            <a:r>
              <a:rPr sz="1600" dirty="0"/>
              <a:t>The Sun Exchang</a:t>
            </a:r>
            <a:r>
              <a:rPr lang="en-US" sz="1600" dirty="0"/>
              <a:t>e</a:t>
            </a:r>
            <a:br>
              <a:rPr lang="en-US" sz="1600" dirty="0"/>
            </a:br>
            <a:r>
              <a:rPr lang="en-GB" sz="1600" dirty="0"/>
              <a:t>is</a:t>
            </a:r>
            <a:r>
              <a:rPr sz="1600" dirty="0"/>
              <a:t> an online</a:t>
            </a:r>
            <a:r>
              <a:rPr lang="en-US" sz="1600" dirty="0"/>
              <a:t> m</a:t>
            </a:r>
            <a:r>
              <a:rPr sz="1600" dirty="0"/>
              <a:t>arketplace </a:t>
            </a:r>
            <a:r>
              <a:rPr lang="en-GB" sz="1600" dirty="0"/>
              <a:t>where</a:t>
            </a:r>
            <a:r>
              <a:rPr sz="1600" dirty="0"/>
              <a:t> anyone </a:t>
            </a:r>
            <a:r>
              <a:rPr lang="en-GB" sz="1600" dirty="0"/>
              <a:t>can buy solar cells and lease them in technically and economically validated </a:t>
            </a:r>
            <a:r>
              <a:rPr sz="1600" dirty="0"/>
              <a:t>commercial solar projects</a:t>
            </a:r>
          </a:p>
        </p:txBody>
      </p:sp>
      <p:sp>
        <p:nvSpPr>
          <p:cNvPr id="7" name="Shape 309"/>
          <p:cNvSpPr/>
          <p:nvPr/>
        </p:nvSpPr>
        <p:spPr>
          <a:xfrm>
            <a:off x="317402" y="3062471"/>
            <a:ext cx="3970248" cy="2118272"/>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R="258066" lvl="1" indent="0" defTabSz="422041">
              <a:lnSpc>
                <a:spcPct val="114000"/>
              </a:lnSpc>
              <a:spcBef>
                <a:spcPts val="0"/>
              </a:spcBef>
              <a:buFont typeface="Arial"/>
              <a:defRPr sz="1400" b="1"/>
            </a:pPr>
            <a:r>
              <a:rPr lang="en-GB" sz="1350" dirty="0"/>
              <a:t>Owner</a:t>
            </a:r>
            <a:r>
              <a:rPr sz="1350" dirty="0"/>
              <a:t> (Lessor) </a:t>
            </a:r>
            <a:r>
              <a:rPr lang="en-GB" sz="1350" dirty="0"/>
              <a:t>clients </a:t>
            </a:r>
            <a:r>
              <a:rPr sz="1350" b="0" dirty="0"/>
              <a:t>value </a:t>
            </a:r>
            <a:r>
              <a:rPr lang="en-US" sz="1350" b="0" dirty="0"/>
              <a:t>our </a:t>
            </a:r>
            <a:r>
              <a:rPr sz="1350" b="0" dirty="0"/>
              <a:t>variety of globally distributed</a:t>
            </a:r>
            <a:r>
              <a:rPr lang="en-GB" sz="1350" b="0" dirty="0"/>
              <a:t> </a:t>
            </a:r>
            <a:r>
              <a:rPr sz="1350" b="0" dirty="0"/>
              <a:t>solar energy </a:t>
            </a:r>
            <a:r>
              <a:rPr lang="en-GB" sz="1350" dirty="0"/>
              <a:t>projects to</a:t>
            </a:r>
            <a:r>
              <a:rPr sz="1350" b="0" dirty="0"/>
              <a:t> </a:t>
            </a:r>
            <a:r>
              <a:rPr lang="en-GB" sz="1350" b="0" dirty="0"/>
              <a:t>obtain an ethical clean energy rental stream.</a:t>
            </a:r>
            <a:endParaRPr sz="1350" b="0" dirty="0"/>
          </a:p>
          <a:p>
            <a:pPr marR="258066" lvl="1" indent="0" defTabSz="422041">
              <a:lnSpc>
                <a:spcPct val="114000"/>
              </a:lnSpc>
              <a:spcBef>
                <a:spcPts val="0"/>
              </a:spcBef>
              <a:buFont typeface="Arial"/>
              <a:defRPr sz="1400" b="1"/>
            </a:pPr>
            <a:endParaRPr sz="1350" b="0" dirty="0"/>
          </a:p>
          <a:p>
            <a:pPr marR="258066" lvl="1" indent="0" defTabSz="422041">
              <a:lnSpc>
                <a:spcPct val="114000"/>
              </a:lnSpc>
              <a:spcBef>
                <a:spcPts val="0"/>
              </a:spcBef>
              <a:buFont typeface="Arial"/>
              <a:defRPr sz="1400" b="1"/>
            </a:pPr>
            <a:r>
              <a:rPr sz="1350" dirty="0"/>
              <a:t>Commercial and enterprise (Lessee) clients</a:t>
            </a:r>
            <a:br>
              <a:rPr lang="en-US" sz="1350" dirty="0"/>
            </a:br>
            <a:r>
              <a:rPr sz="1350" b="0" dirty="0"/>
              <a:t>value</a:t>
            </a:r>
            <a:r>
              <a:rPr lang="en-GB" sz="1350" b="0" dirty="0"/>
              <a:t> the access to s</a:t>
            </a:r>
            <a:r>
              <a:rPr sz="1350" b="0" dirty="0" err="1"/>
              <a:t>olar</a:t>
            </a:r>
            <a:r>
              <a:rPr sz="1350" b="0" dirty="0"/>
              <a:t> </a:t>
            </a:r>
            <a:r>
              <a:rPr lang="en-GB" sz="1350" b="0" dirty="0"/>
              <a:t>energy </a:t>
            </a:r>
            <a:r>
              <a:rPr sz="1350" b="0" dirty="0"/>
              <a:t>that reduces </a:t>
            </a:r>
            <a:r>
              <a:rPr lang="en-GB" sz="1350" b="0" dirty="0"/>
              <a:t>their operating </a:t>
            </a:r>
            <a:r>
              <a:rPr sz="1350" b="0" dirty="0"/>
              <a:t>expenses, stabl</a:t>
            </a:r>
            <a:r>
              <a:rPr lang="en-GB" sz="1350" b="0" dirty="0" err="1"/>
              <a:t>ises</a:t>
            </a:r>
            <a:r>
              <a:rPr lang="en-GB" sz="1350" b="0" dirty="0"/>
              <a:t> their</a:t>
            </a:r>
            <a:r>
              <a:rPr sz="1350" b="0" dirty="0"/>
              <a:t> power supply, </a:t>
            </a:r>
            <a:r>
              <a:rPr sz="1350" dirty="0"/>
              <a:t>lowers </a:t>
            </a:r>
            <a:r>
              <a:rPr lang="en-GB" sz="1350" dirty="0"/>
              <a:t>their carbon </a:t>
            </a:r>
            <a:r>
              <a:rPr sz="1350" dirty="0"/>
              <a:t>emissions</a:t>
            </a:r>
            <a:r>
              <a:rPr lang="en-GB" sz="1350" dirty="0"/>
              <a:t> </a:t>
            </a:r>
            <a:r>
              <a:rPr sz="1350" b="0" dirty="0"/>
              <a:t>and promotes</a:t>
            </a:r>
            <a:r>
              <a:rPr lang="en-GB" sz="1350" b="0" dirty="0"/>
              <a:t> stakeholder engagement in their</a:t>
            </a:r>
            <a:r>
              <a:rPr sz="1350" b="0" dirty="0"/>
              <a:t> community</a:t>
            </a:r>
            <a:r>
              <a:rPr lang="en-GB" sz="1350" b="0" dirty="0"/>
              <a:t> </a:t>
            </a:r>
            <a:endParaRPr sz="1350" b="0" dirty="0"/>
          </a:p>
        </p:txBody>
      </p:sp>
      <p:grpSp>
        <p:nvGrpSpPr>
          <p:cNvPr id="20" name="Group 19"/>
          <p:cNvGrpSpPr/>
          <p:nvPr/>
        </p:nvGrpSpPr>
        <p:grpSpPr>
          <a:xfrm>
            <a:off x="-121343" y="5395145"/>
            <a:ext cx="2120472" cy="895645"/>
            <a:chOff x="1" y="5486154"/>
            <a:chExt cx="2120472" cy="895645"/>
          </a:xfrm>
        </p:grpSpPr>
        <p:pic>
          <p:nvPicPr>
            <p:cNvPr id="8" name="image5.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0100" y="5486154"/>
              <a:ext cx="1554630" cy="663611"/>
            </a:xfrm>
            <a:prstGeom prst="rect">
              <a:avLst/>
            </a:prstGeom>
            <a:ln w="12700">
              <a:miter lim="400000"/>
            </a:ln>
          </p:spPr>
        </p:pic>
        <p:sp>
          <p:nvSpPr>
            <p:cNvPr id="15" name="Shape 323"/>
            <p:cNvSpPr/>
            <p:nvPr/>
          </p:nvSpPr>
          <p:spPr>
            <a:xfrm>
              <a:off x="1" y="6243300"/>
              <a:ext cx="2120472"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a:tabLst>
                  <a:tab pos="1892300" algn="l"/>
                </a:tabLst>
                <a:defRPr sz="700"/>
              </a:pPr>
              <a:r>
                <a:rPr lang="en-GB" sz="900">
                  <a:uFill>
                    <a:solidFill>
                      <a:srgbClr val="000000"/>
                    </a:solidFill>
                  </a:uFill>
                  <a:hlinkClick r:id="rId5"/>
                </a:rPr>
                <a:t>www.</a:t>
              </a:r>
              <a:r>
                <a:rPr lang="en-GB" sz="900" dirty="0">
                  <a:uFill>
                    <a:solidFill>
                      <a:srgbClr val="000000"/>
                    </a:solidFill>
                  </a:uFill>
                  <a:hlinkClick r:id="rId5"/>
                </a:rPr>
                <a:t>thesunexchange.com</a:t>
              </a:r>
              <a:endParaRPr sz="900" dirty="0">
                <a:uFill>
                  <a:solidFill>
                    <a:srgbClr val="000000"/>
                  </a:solidFill>
                </a:uFill>
                <a:hlinkClick r:id="rId5"/>
              </a:endParaRPr>
            </a:p>
          </p:txBody>
        </p:sp>
      </p:grpSp>
      <p:sp>
        <p:nvSpPr>
          <p:cNvPr id="18" name="Right Arrow 17"/>
          <p:cNvSpPr/>
          <p:nvPr/>
        </p:nvSpPr>
        <p:spPr>
          <a:xfrm>
            <a:off x="3788902" y="5596706"/>
            <a:ext cx="558796" cy="276787"/>
          </a:xfrm>
          <a:prstGeom prst="rightArrow">
            <a:avLst/>
          </a:prstGeom>
          <a:solidFill>
            <a:schemeClr val="tx1">
              <a:lumMod val="50000"/>
              <a:lumOff val="5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sp>
        <p:nvSpPr>
          <p:cNvPr id="19" name="Shape 137"/>
          <p:cNvSpPr/>
          <p:nvPr/>
        </p:nvSpPr>
        <p:spPr>
          <a:xfrm>
            <a:off x="2098699" y="5256099"/>
            <a:ext cx="1690203" cy="1008500"/>
          </a:xfrm>
          <a:prstGeom prst="rect">
            <a:avLst/>
          </a:prstGeom>
          <a:solidFill>
            <a:srgbClr val="FFFFFF"/>
          </a:solidFill>
          <a:ln w="3175" cap="flat">
            <a:solidFill>
              <a:srgbClr val="FAA70A"/>
            </a:solidFill>
            <a:prstDash val="solid"/>
            <a:round/>
          </a:ln>
          <a:effectLst>
            <a:outerShdw blurRad="101600" dist="25400" dir="5400000" rotWithShape="0">
              <a:srgbClr val="FFD479">
                <a:alpha val="75000"/>
              </a:srgbClr>
            </a:outerShdw>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p>
            <a:pPr algn="ctr"/>
            <a:r>
              <a:rPr lang="en-US" sz="1100" dirty="0">
                <a:solidFill>
                  <a:srgbClr val="595959"/>
                </a:solidFill>
                <a:latin typeface="Montserrat Light" panose="00000400000000000000" pitchFamily="50" charset="0"/>
              </a:rPr>
              <a:t>The Sun Exchange  originates commercial solar energy projects</a:t>
            </a:r>
          </a:p>
        </p:txBody>
      </p:sp>
      <p:sp>
        <p:nvSpPr>
          <p:cNvPr id="21" name="Right Arrow 20"/>
          <p:cNvSpPr/>
          <p:nvPr/>
        </p:nvSpPr>
        <p:spPr>
          <a:xfrm>
            <a:off x="6447513" y="5596705"/>
            <a:ext cx="558796" cy="276787"/>
          </a:xfrm>
          <a:prstGeom prst="rightArrow">
            <a:avLst/>
          </a:prstGeom>
          <a:solidFill>
            <a:schemeClr val="tx1">
              <a:lumMod val="50000"/>
              <a:lumOff val="5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sp>
        <p:nvSpPr>
          <p:cNvPr id="24" name="Shape 137"/>
          <p:cNvSpPr/>
          <p:nvPr/>
        </p:nvSpPr>
        <p:spPr>
          <a:xfrm>
            <a:off x="6989296" y="5256456"/>
            <a:ext cx="1810216" cy="1008500"/>
          </a:xfrm>
          <a:prstGeom prst="rect">
            <a:avLst/>
          </a:prstGeom>
          <a:solidFill>
            <a:srgbClr val="FFFFFF"/>
          </a:solidFill>
          <a:ln w="3175" cap="flat">
            <a:solidFill>
              <a:srgbClr val="FAA70A"/>
            </a:solidFill>
            <a:prstDash val="solid"/>
            <a:round/>
          </a:ln>
          <a:effectLst>
            <a:outerShdw blurRad="101600" dist="25400" dir="5400000" rotWithShape="0">
              <a:srgbClr val="FFD479">
                <a:alpha val="75000"/>
              </a:srgbClr>
            </a:outerShdw>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p>
            <a:pPr algn="ctr"/>
            <a:r>
              <a:rPr lang="en-US" sz="1100" dirty="0">
                <a:solidFill>
                  <a:srgbClr val="595959"/>
                </a:solidFill>
              </a:rPr>
              <a:t>Lease rental is collected</a:t>
            </a:r>
            <a:br>
              <a:rPr lang="en-US" sz="1100" dirty="0">
                <a:solidFill>
                  <a:srgbClr val="595959"/>
                </a:solidFill>
              </a:rPr>
            </a:br>
            <a:r>
              <a:rPr lang="en-US" sz="1100" dirty="0">
                <a:solidFill>
                  <a:srgbClr val="595959"/>
                </a:solidFill>
              </a:rPr>
              <a:t>and paid on at least a monthly basis in accordance to actual electricity production. </a:t>
            </a:r>
          </a:p>
        </p:txBody>
      </p:sp>
      <p:sp>
        <p:nvSpPr>
          <p:cNvPr id="26" name="Shape 137"/>
          <p:cNvSpPr/>
          <p:nvPr/>
        </p:nvSpPr>
        <p:spPr>
          <a:xfrm>
            <a:off x="4330722" y="5259810"/>
            <a:ext cx="2261733" cy="1008500"/>
          </a:xfrm>
          <a:prstGeom prst="rect">
            <a:avLst/>
          </a:prstGeom>
          <a:solidFill>
            <a:srgbClr val="FFFFFF"/>
          </a:solidFill>
          <a:ln w="3175" cap="flat">
            <a:solidFill>
              <a:srgbClr val="FAA70A"/>
            </a:solidFill>
            <a:prstDash val="solid"/>
            <a:round/>
          </a:ln>
          <a:effectLst>
            <a:outerShdw blurRad="101600" dist="25400" dir="5400000" rotWithShape="0">
              <a:srgbClr val="FFD479">
                <a:alpha val="75000"/>
              </a:srgbClr>
            </a:outerShdw>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p>
            <a:pPr algn="ctr"/>
            <a:r>
              <a:rPr lang="en-US" sz="1100" dirty="0">
                <a:solidFill>
                  <a:srgbClr val="595959"/>
                </a:solidFill>
                <a:latin typeface="Montserrat Light" panose="00000400000000000000" pitchFamily="50" charset="0"/>
              </a:rPr>
              <a:t>Money from our sale of solar cells covers system installation and other costs. The electricity Consumer rents the system.</a:t>
            </a: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
        <p:nvSpPr>
          <p:cNvPr id="4" name="Oval 3"/>
          <p:cNvSpPr/>
          <p:nvPr/>
        </p:nvSpPr>
        <p:spPr>
          <a:xfrm>
            <a:off x="7883152" y="761185"/>
            <a:ext cx="743472" cy="743472"/>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grpSp>
        <p:nvGrpSpPr>
          <p:cNvPr id="23" name="Group 22"/>
          <p:cNvGrpSpPr/>
          <p:nvPr/>
        </p:nvGrpSpPr>
        <p:grpSpPr>
          <a:xfrm>
            <a:off x="8009248" y="891427"/>
            <a:ext cx="486766" cy="484999"/>
            <a:chOff x="2927836" y="2184742"/>
            <a:chExt cx="2716984" cy="2707121"/>
          </a:xfrm>
          <a:solidFill>
            <a:schemeClr val="tx1">
              <a:lumMod val="65000"/>
              <a:lumOff val="35000"/>
            </a:schemeClr>
          </a:solidFill>
        </p:grpSpPr>
        <p:sp>
          <p:nvSpPr>
            <p:cNvPr id="25" name="Oval 24"/>
            <p:cNvSpPr/>
            <p:nvPr/>
          </p:nvSpPr>
          <p:spPr>
            <a:xfrm>
              <a:off x="3707153" y="2962303"/>
              <a:ext cx="1152000" cy="1152000"/>
            </a:xfrm>
            <a:prstGeom prst="ellipse">
              <a:avLst/>
            </a:prstGeom>
            <a:grpFill/>
            <a:ln w="31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sp>
          <p:nvSpPr>
            <p:cNvPr id="27" name="Oval 26"/>
            <p:cNvSpPr/>
            <p:nvPr/>
          </p:nvSpPr>
          <p:spPr>
            <a:xfrm>
              <a:off x="4167673" y="4661463"/>
              <a:ext cx="230400" cy="230400"/>
            </a:xfrm>
            <a:prstGeom prst="ellipse">
              <a:avLst/>
            </a:prstGeom>
            <a:grpFill/>
            <a:ln w="31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grpSp>
          <p:nvGrpSpPr>
            <p:cNvPr id="28" name="Group 27"/>
            <p:cNvGrpSpPr/>
            <p:nvPr/>
          </p:nvGrpSpPr>
          <p:grpSpPr>
            <a:xfrm>
              <a:off x="3289786" y="4298657"/>
              <a:ext cx="1986175" cy="230400"/>
              <a:chOff x="3286611" y="4298657"/>
              <a:chExt cx="1986175" cy="230400"/>
            </a:xfrm>
            <a:grpFill/>
          </p:grpSpPr>
          <p:sp>
            <p:nvSpPr>
              <p:cNvPr id="44" name="Oval 43"/>
              <p:cNvSpPr/>
              <p:nvPr/>
            </p:nvSpPr>
            <p:spPr>
              <a:xfrm>
                <a:off x="3286611" y="4298657"/>
                <a:ext cx="230400" cy="230400"/>
              </a:xfrm>
              <a:prstGeom prst="ellipse">
                <a:avLst/>
              </a:prstGeom>
              <a:grpFill/>
              <a:ln w="31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sp>
            <p:nvSpPr>
              <p:cNvPr id="45" name="Oval 44"/>
              <p:cNvSpPr/>
              <p:nvPr/>
            </p:nvSpPr>
            <p:spPr>
              <a:xfrm>
                <a:off x="5042386" y="4298657"/>
                <a:ext cx="230400" cy="230400"/>
              </a:xfrm>
              <a:prstGeom prst="ellipse">
                <a:avLst/>
              </a:prstGeom>
              <a:grpFill/>
              <a:ln w="31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grpSp>
        <p:sp>
          <p:nvSpPr>
            <p:cNvPr id="29" name="Oval 28"/>
            <p:cNvSpPr/>
            <p:nvPr/>
          </p:nvSpPr>
          <p:spPr>
            <a:xfrm rot="10800000">
              <a:off x="4167953" y="2184742"/>
              <a:ext cx="230400" cy="230400"/>
            </a:xfrm>
            <a:prstGeom prst="ellipse">
              <a:avLst/>
            </a:prstGeom>
            <a:grpFill/>
            <a:ln w="31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grpSp>
          <p:nvGrpSpPr>
            <p:cNvPr id="30" name="Group 29"/>
            <p:cNvGrpSpPr/>
            <p:nvPr/>
          </p:nvGrpSpPr>
          <p:grpSpPr>
            <a:xfrm rot="10800000">
              <a:off x="3289786" y="2547548"/>
              <a:ext cx="1986175" cy="230400"/>
              <a:chOff x="3286611" y="4298657"/>
              <a:chExt cx="1986175" cy="230400"/>
            </a:xfrm>
            <a:grpFill/>
          </p:grpSpPr>
          <p:sp>
            <p:nvSpPr>
              <p:cNvPr id="42" name="Oval 41"/>
              <p:cNvSpPr/>
              <p:nvPr/>
            </p:nvSpPr>
            <p:spPr>
              <a:xfrm>
                <a:off x="3286611" y="4298657"/>
                <a:ext cx="230400" cy="230400"/>
              </a:xfrm>
              <a:prstGeom prst="ellipse">
                <a:avLst/>
              </a:prstGeom>
              <a:grpFill/>
              <a:ln w="31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sp>
            <p:nvSpPr>
              <p:cNvPr id="43" name="Oval 42"/>
              <p:cNvSpPr/>
              <p:nvPr/>
            </p:nvSpPr>
            <p:spPr>
              <a:xfrm>
                <a:off x="5042386" y="4298657"/>
                <a:ext cx="230400" cy="230400"/>
              </a:xfrm>
              <a:prstGeom prst="ellipse">
                <a:avLst/>
              </a:prstGeom>
              <a:grpFill/>
              <a:ln w="31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grpSp>
        <p:grpSp>
          <p:nvGrpSpPr>
            <p:cNvPr id="31" name="Group 30"/>
            <p:cNvGrpSpPr/>
            <p:nvPr/>
          </p:nvGrpSpPr>
          <p:grpSpPr>
            <a:xfrm rot="10800000">
              <a:off x="2927836" y="3423103"/>
              <a:ext cx="2716984" cy="230401"/>
              <a:chOff x="2555802" y="4298656"/>
              <a:chExt cx="2716984" cy="230401"/>
            </a:xfrm>
            <a:grpFill/>
          </p:grpSpPr>
          <p:sp>
            <p:nvSpPr>
              <p:cNvPr id="40" name="Oval 39"/>
              <p:cNvSpPr/>
              <p:nvPr/>
            </p:nvSpPr>
            <p:spPr>
              <a:xfrm>
                <a:off x="2555802" y="4298656"/>
                <a:ext cx="230400" cy="230400"/>
              </a:xfrm>
              <a:prstGeom prst="ellipse">
                <a:avLst/>
              </a:prstGeom>
              <a:grpFill/>
              <a:ln w="31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sp>
            <p:nvSpPr>
              <p:cNvPr id="41" name="Oval 40"/>
              <p:cNvSpPr/>
              <p:nvPr/>
            </p:nvSpPr>
            <p:spPr>
              <a:xfrm>
                <a:off x="5042386" y="4298657"/>
                <a:ext cx="230400" cy="230400"/>
              </a:xfrm>
              <a:prstGeom prst="ellipse">
                <a:avLst/>
              </a:prstGeom>
              <a:grpFill/>
              <a:ln w="31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grpSp>
        <p:sp>
          <p:nvSpPr>
            <p:cNvPr id="32" name="Oval 31"/>
            <p:cNvSpPr/>
            <p:nvPr/>
          </p:nvSpPr>
          <p:spPr>
            <a:xfrm>
              <a:off x="4169463" y="4282781"/>
              <a:ext cx="230400" cy="230400"/>
            </a:xfrm>
            <a:prstGeom prst="ellipse">
              <a:avLst/>
            </a:prstGeom>
            <a:grpFill/>
            <a:ln w="31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sp>
          <p:nvSpPr>
            <p:cNvPr id="33" name="Oval 32"/>
            <p:cNvSpPr/>
            <p:nvPr/>
          </p:nvSpPr>
          <p:spPr>
            <a:xfrm>
              <a:off x="3554484" y="4034375"/>
              <a:ext cx="230400" cy="230400"/>
            </a:xfrm>
            <a:prstGeom prst="ellipse">
              <a:avLst/>
            </a:prstGeom>
            <a:grpFill/>
            <a:ln w="31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sp>
          <p:nvSpPr>
            <p:cNvPr id="34" name="Oval 33"/>
            <p:cNvSpPr/>
            <p:nvPr/>
          </p:nvSpPr>
          <p:spPr>
            <a:xfrm>
              <a:off x="4772596" y="4034375"/>
              <a:ext cx="230400" cy="230400"/>
            </a:xfrm>
            <a:prstGeom prst="ellipse">
              <a:avLst/>
            </a:prstGeom>
            <a:grpFill/>
            <a:ln w="31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sp>
          <p:nvSpPr>
            <p:cNvPr id="35" name="Oval 34"/>
            <p:cNvSpPr/>
            <p:nvPr/>
          </p:nvSpPr>
          <p:spPr>
            <a:xfrm rot="10800000">
              <a:off x="4169463" y="2563424"/>
              <a:ext cx="230400" cy="230400"/>
            </a:xfrm>
            <a:prstGeom prst="ellipse">
              <a:avLst/>
            </a:prstGeom>
            <a:grpFill/>
            <a:ln w="31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sp>
          <p:nvSpPr>
            <p:cNvPr id="36" name="Oval 35"/>
            <p:cNvSpPr/>
            <p:nvPr/>
          </p:nvSpPr>
          <p:spPr>
            <a:xfrm rot="10800000">
              <a:off x="4772593" y="2811830"/>
              <a:ext cx="230400" cy="230400"/>
            </a:xfrm>
            <a:prstGeom prst="ellipse">
              <a:avLst/>
            </a:prstGeom>
            <a:grpFill/>
            <a:ln w="31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sp>
          <p:nvSpPr>
            <p:cNvPr id="37" name="Oval 36"/>
            <p:cNvSpPr/>
            <p:nvPr/>
          </p:nvSpPr>
          <p:spPr>
            <a:xfrm rot="10800000">
              <a:off x="3559041" y="2811831"/>
              <a:ext cx="230400" cy="230400"/>
            </a:xfrm>
            <a:prstGeom prst="ellipse">
              <a:avLst/>
            </a:prstGeom>
            <a:grpFill/>
            <a:ln w="31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sp>
          <p:nvSpPr>
            <p:cNvPr id="38" name="Oval 37"/>
            <p:cNvSpPr/>
            <p:nvPr/>
          </p:nvSpPr>
          <p:spPr>
            <a:xfrm rot="10800000">
              <a:off x="5021374" y="3423104"/>
              <a:ext cx="230400" cy="230400"/>
            </a:xfrm>
            <a:prstGeom prst="ellipse">
              <a:avLst/>
            </a:prstGeom>
            <a:grpFill/>
            <a:ln w="31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sp>
          <p:nvSpPr>
            <p:cNvPr id="39" name="Oval 38"/>
            <p:cNvSpPr/>
            <p:nvPr/>
          </p:nvSpPr>
          <p:spPr>
            <a:xfrm rot="10800000">
              <a:off x="3317169" y="3423103"/>
              <a:ext cx="230400" cy="230400"/>
            </a:xfrm>
            <a:prstGeom prst="ellipse">
              <a:avLst/>
            </a:prstGeom>
            <a:grpFill/>
            <a:ln w="31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grpSp>
    </p:spTree>
    <p:extLst>
      <p:ext uri="{BB962C8B-B14F-4D97-AF65-F5344CB8AC3E}">
        <p14:creationId xmlns:p14="http://schemas.microsoft.com/office/powerpoint/2010/main" val="59423379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0" y="5120693"/>
            <a:ext cx="9143999" cy="1419900"/>
          </a:xfrm>
          <a:prstGeom prst="rect">
            <a:avLst/>
          </a:prstGeom>
          <a:solidFill>
            <a:schemeClr val="bg1">
              <a:lumMod val="50000"/>
              <a:alpha val="75000"/>
            </a:schemeClr>
          </a:solidFill>
          <a:ln w="25400" cap="flat">
            <a:solidFill>
              <a:srgbClr val="FAA70A"/>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sp>
        <p:nvSpPr>
          <p:cNvPr id="13" name="Title 1"/>
          <p:cNvSpPr txBox="1">
            <a:spLocks/>
          </p:cNvSpPr>
          <p:nvPr/>
        </p:nvSpPr>
        <p:spPr>
          <a:xfrm>
            <a:off x="3980329" y="5791036"/>
            <a:ext cx="5163671" cy="622740"/>
          </a:xfrm>
          <a:prstGeom prst="rect">
            <a:avLst/>
          </a:prstGeom>
        </p:spPr>
        <p:txBody>
          <a:bodyPr vert="horz" lIns="0" tIns="0" rIns="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22041">
              <a:lnSpc>
                <a:spcPct val="120000"/>
              </a:lnSpc>
              <a:spcBef>
                <a:spcPts val="0"/>
              </a:spcBef>
              <a:defRPr sz="3300"/>
            </a:pPr>
            <a:r>
              <a:rPr lang="en-US" sz="1600" dirty="0">
                <a:solidFill>
                  <a:schemeClr val="bg1"/>
                </a:solidFill>
                <a:latin typeface="Montserrat" panose="00000500000000000000" pitchFamily="50" charset="0"/>
              </a:rPr>
              <a:t>Solar PV cells powering a 22.41kW solar plant for</a:t>
            </a:r>
          </a:p>
          <a:p>
            <a:pPr algn="l" defTabSz="422041">
              <a:lnSpc>
                <a:spcPct val="120000"/>
              </a:lnSpc>
              <a:spcBef>
                <a:spcPts val="0"/>
              </a:spcBef>
              <a:defRPr sz="3300"/>
            </a:pPr>
            <a:r>
              <a:rPr lang="en-US" sz="1600" dirty="0">
                <a:solidFill>
                  <a:schemeClr val="bg1"/>
                </a:solidFill>
                <a:latin typeface="Montserrat" panose="00000500000000000000" pitchFamily="50" charset="0"/>
              </a:rPr>
              <a:t>Knysna Primary School  </a:t>
            </a:r>
            <a:r>
              <a:rPr lang="en-GB" sz="1600" dirty="0">
                <a:solidFill>
                  <a:schemeClr val="bg1"/>
                </a:solidFill>
              </a:rPr>
              <a:t>|</a:t>
            </a:r>
            <a:r>
              <a:rPr lang="en-US" sz="1600" dirty="0">
                <a:solidFill>
                  <a:schemeClr val="bg1"/>
                </a:solidFill>
                <a:latin typeface="Montserrat" panose="00000500000000000000" pitchFamily="50" charset="0"/>
              </a:rPr>
              <a:t>  Long St, Knysna Central, Knysna, South Africa</a:t>
            </a:r>
          </a:p>
        </p:txBody>
      </p:sp>
      <p:grpSp>
        <p:nvGrpSpPr>
          <p:cNvPr id="15" name="Group 14"/>
          <p:cNvGrpSpPr/>
          <p:nvPr/>
        </p:nvGrpSpPr>
        <p:grpSpPr>
          <a:xfrm>
            <a:off x="230121" y="4904592"/>
            <a:ext cx="3274642" cy="1778388"/>
            <a:chOff x="1060410" y="2346083"/>
            <a:chExt cx="2799954" cy="1778388"/>
          </a:xfrm>
        </p:grpSpPr>
        <p:sp>
          <p:nvSpPr>
            <p:cNvPr id="16" name="Shape 119"/>
            <p:cNvSpPr/>
            <p:nvPr/>
          </p:nvSpPr>
          <p:spPr>
            <a:xfrm>
              <a:off x="1060410" y="2346083"/>
              <a:ext cx="2797817" cy="148277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marL="0" marR="0" lvl="0" indent="0" algn="r" defTabSz="422041" rtl="0" eaLnBrk="1" fontAlgn="auto" latinLnBrk="0" hangingPunct="0">
                <a:lnSpc>
                  <a:spcPct val="80000"/>
                </a:lnSpc>
                <a:spcBef>
                  <a:spcPts val="0"/>
                </a:spcBef>
                <a:spcAft>
                  <a:spcPts val="0"/>
                </a:spcAft>
                <a:buClrTx/>
                <a:buSzTx/>
                <a:buFontTx/>
                <a:buNone/>
                <a:tabLst/>
                <a:defRPr sz="6000"/>
              </a:pPr>
              <a:r>
                <a:rPr lang="en-GB" sz="6000" dirty="0">
                  <a:solidFill>
                    <a:srgbClr val="FFFFFF"/>
                  </a:solidFill>
                  <a:latin typeface="Montserrat Semi Bold" panose="00000700000000000000" pitchFamily="50" charset="0"/>
                </a:rPr>
                <a:t>CROWD</a:t>
              </a:r>
              <a:endParaRPr kumimoji="0" sz="6000" b="0" i="0" u="none" strike="noStrike" kern="0" cap="none" spc="50" normalizeH="0" baseline="0" noProof="0" dirty="0">
                <a:ln>
                  <a:noFill/>
                </a:ln>
                <a:solidFill>
                  <a:srgbClr val="FFFFFF"/>
                </a:solidFill>
                <a:effectLst/>
                <a:uLnTx/>
                <a:uFillTx/>
                <a:latin typeface="Montserrat Semi Bold" panose="00000700000000000000" pitchFamily="50" charset="0"/>
                <a:sym typeface="Montserrat Light"/>
              </a:endParaRPr>
            </a:p>
          </p:txBody>
        </p:sp>
        <p:sp>
          <p:nvSpPr>
            <p:cNvPr id="18" name="Shape 119"/>
            <p:cNvSpPr/>
            <p:nvPr/>
          </p:nvSpPr>
          <p:spPr>
            <a:xfrm>
              <a:off x="1223636" y="3380357"/>
              <a:ext cx="2636728" cy="74411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marL="0" marR="0" lvl="0" indent="0" algn="r" defTabSz="422041" rtl="0" eaLnBrk="1" fontAlgn="auto" latinLnBrk="0" hangingPunct="0">
                <a:lnSpc>
                  <a:spcPct val="80000"/>
                </a:lnSpc>
                <a:spcBef>
                  <a:spcPts val="0"/>
                </a:spcBef>
                <a:spcAft>
                  <a:spcPts val="0"/>
                </a:spcAft>
                <a:buClrTx/>
                <a:buSzTx/>
                <a:buFontTx/>
                <a:buNone/>
                <a:tabLst/>
                <a:defRPr sz="6000"/>
              </a:pPr>
              <a:r>
                <a:rPr kumimoji="0" lang="en-GB" sz="6000" b="0" i="0" u="none" strike="noStrike" kern="0" cap="none" spc="80" normalizeH="0" baseline="0" noProof="0" dirty="0">
                  <a:ln>
                    <a:noFill/>
                  </a:ln>
                  <a:solidFill>
                    <a:srgbClr val="FFFFFF"/>
                  </a:solidFill>
                  <a:effectLst/>
                  <a:uLnTx/>
                  <a:uFillTx/>
                  <a:latin typeface="Montserrat Semi Bold" panose="00000700000000000000" pitchFamily="50" charset="0"/>
                  <a:sym typeface="Montserrat Light"/>
                </a:rPr>
                <a:t>SALE</a:t>
              </a:r>
              <a:endParaRPr kumimoji="0" sz="6000" b="0" i="0" u="none" strike="noStrike" kern="0" cap="none" spc="80" normalizeH="0" baseline="0" noProof="0" dirty="0">
                <a:ln>
                  <a:noFill/>
                </a:ln>
                <a:solidFill>
                  <a:srgbClr val="FFFFFF"/>
                </a:solidFill>
                <a:effectLst/>
                <a:uLnTx/>
                <a:uFillTx/>
                <a:latin typeface="Montserrat Semi Bold" panose="00000700000000000000" pitchFamily="50" charset="0"/>
                <a:sym typeface="Montserrat Light"/>
              </a:endParaRPr>
            </a:p>
          </p:txBody>
        </p:sp>
      </p:grpSp>
      <p:sp>
        <p:nvSpPr>
          <p:cNvPr id="12" name="Title 1"/>
          <p:cNvSpPr txBox="1">
            <a:spLocks/>
          </p:cNvSpPr>
          <p:nvPr/>
        </p:nvSpPr>
        <p:spPr>
          <a:xfrm>
            <a:off x="3977830" y="5284233"/>
            <a:ext cx="5163671" cy="654633"/>
          </a:xfrm>
          <a:prstGeom prst="rect">
            <a:avLst/>
          </a:prstGeom>
        </p:spPr>
        <p:txBody>
          <a:bodyPr lIns="0" tIns="0" rIns="0" bIns="0">
            <a:noAutofit/>
          </a:bodyPr>
          <a:lstStyle>
            <a:lvl1pPr marL="0" marR="0" indent="266700" algn="l" defTabSz="422041" rtl="0" latinLnBrk="0">
              <a:lnSpc>
                <a:spcPct val="100000"/>
              </a:lnSpc>
              <a:spcBef>
                <a:spcPts val="0"/>
              </a:spcBef>
              <a:spcAft>
                <a:spcPts val="0"/>
              </a:spcAft>
              <a:buClrTx/>
              <a:buSzTx/>
              <a:buFontTx/>
              <a:buNone/>
              <a:tabLst/>
              <a:defRPr sz="2700" b="1" i="0" u="none" strike="noStrike" cap="none" spc="0" baseline="0">
                <a:ln>
                  <a:noFill/>
                </a:ln>
                <a:solidFill>
                  <a:srgbClr val="FFFFFF"/>
                </a:solidFill>
                <a:uFillTx/>
                <a:latin typeface="Montserrat Light" panose="00000400000000000000" pitchFamily="50" charset="0"/>
                <a:ea typeface="Adobe Fan Heiti Std B" panose="020B0700000000000000" pitchFamily="34" charset="-128"/>
                <a:cs typeface="Montserrat Light" panose="00000400000000000000" pitchFamily="50" charset="0"/>
                <a:sym typeface="Montserrat Light"/>
              </a:defRPr>
            </a:lvl1pPr>
            <a:lvl2pPr marL="0" marR="0" indent="0" algn="l" defTabSz="422041"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ontserrat Light"/>
                <a:ea typeface="Montserrat Light"/>
                <a:cs typeface="Montserrat Light"/>
                <a:sym typeface="Montserrat Light"/>
              </a:defRPr>
            </a:lvl2pPr>
            <a:lvl3pPr marL="0" marR="0" indent="0" algn="l" defTabSz="422041"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ontserrat Light"/>
                <a:ea typeface="Montserrat Light"/>
                <a:cs typeface="Montserrat Light"/>
                <a:sym typeface="Montserrat Light"/>
              </a:defRPr>
            </a:lvl3pPr>
            <a:lvl4pPr marL="0" marR="0" indent="0" algn="l" defTabSz="422041"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ontserrat Light"/>
                <a:ea typeface="Montserrat Light"/>
                <a:cs typeface="Montserrat Light"/>
                <a:sym typeface="Montserrat Light"/>
              </a:defRPr>
            </a:lvl4pPr>
            <a:lvl5pPr marL="0" marR="0" indent="0" algn="l" defTabSz="422041"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ontserrat Light"/>
                <a:ea typeface="Montserrat Light"/>
                <a:cs typeface="Montserrat Light"/>
                <a:sym typeface="Montserrat Light"/>
              </a:defRPr>
            </a:lvl5pPr>
            <a:lvl6pPr marL="0" marR="0" indent="0" algn="l" defTabSz="422041"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ontserrat Light"/>
                <a:ea typeface="Montserrat Light"/>
                <a:cs typeface="Montserrat Light"/>
                <a:sym typeface="Montserrat Light"/>
              </a:defRPr>
            </a:lvl6pPr>
            <a:lvl7pPr marL="0" marR="0" indent="0" algn="l" defTabSz="422041"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ontserrat Light"/>
                <a:ea typeface="Montserrat Light"/>
                <a:cs typeface="Montserrat Light"/>
                <a:sym typeface="Montserrat Light"/>
              </a:defRPr>
            </a:lvl7pPr>
            <a:lvl8pPr marL="0" marR="0" indent="0" algn="l" defTabSz="422041"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ontserrat Light"/>
                <a:ea typeface="Montserrat Light"/>
                <a:cs typeface="Montserrat Light"/>
                <a:sym typeface="Montserrat Light"/>
              </a:defRPr>
            </a:lvl8pPr>
            <a:lvl9pPr marL="0" marR="0" indent="0" algn="l" defTabSz="422041" rtl="0" latinLnBrk="0">
              <a:lnSpc>
                <a:spcPct val="100000"/>
              </a:lnSpc>
              <a:spcBef>
                <a:spcPts val="0"/>
              </a:spcBef>
              <a:spcAft>
                <a:spcPts val="0"/>
              </a:spcAft>
              <a:buClrTx/>
              <a:buSzTx/>
              <a:buFontTx/>
              <a:buNone/>
              <a:tabLst/>
              <a:defRPr sz="2400" b="1" i="0" u="none" strike="noStrike" cap="none" spc="0" baseline="0">
                <a:ln>
                  <a:noFill/>
                </a:ln>
                <a:solidFill>
                  <a:srgbClr val="FFFFFF"/>
                </a:solidFill>
                <a:uFillTx/>
                <a:latin typeface="Montserrat Light"/>
                <a:ea typeface="Montserrat Light"/>
                <a:cs typeface="Montserrat Light"/>
                <a:sym typeface="Montserrat Light"/>
              </a:defRPr>
            </a:lvl9pPr>
          </a:lstStyle>
          <a:p>
            <a:pPr indent="0" hangingPunct="1">
              <a:defRPr/>
            </a:pPr>
            <a:r>
              <a:rPr lang="en-GB" sz="2600" dirty="0"/>
              <a:t>OWN &amp; EARN</a:t>
            </a:r>
            <a:br>
              <a:rPr kumimoji="0" lang="en-GB" sz="2600" b="1" i="0" u="none" strike="noStrike" kern="0" cap="none" spc="0" normalizeH="0" baseline="0" noProof="0" dirty="0">
                <a:ln>
                  <a:noFill/>
                </a:ln>
                <a:solidFill>
                  <a:srgbClr val="FFFFFF"/>
                </a:solidFill>
                <a:effectLst/>
                <a:uLnTx/>
                <a:uFillTx/>
                <a:latin typeface="Montserrat Light" panose="00000400000000000000" pitchFamily="50" charset="0"/>
                <a:ea typeface="Adobe Fan Heiti Std B" panose="020B0700000000000000" pitchFamily="34" charset="-128"/>
                <a:sym typeface="Montserrat Light"/>
              </a:rPr>
            </a:br>
            <a:r>
              <a:rPr kumimoji="0" lang="en-GB" sz="2600" b="1" i="1" u="none" strike="noStrike" kern="0" cap="none" spc="0" normalizeH="0" baseline="0" noProof="0" dirty="0">
                <a:ln>
                  <a:noFill/>
                </a:ln>
                <a:solidFill>
                  <a:srgbClr val="FFFFFF"/>
                </a:solidFill>
                <a:effectLst/>
                <a:uLnTx/>
                <a:uFillTx/>
                <a:sym typeface="Montserrat Light"/>
              </a:rPr>
              <a:t> </a:t>
            </a:r>
            <a:endParaRPr kumimoji="0" lang="en-GB" sz="2600" b="1" i="0" u="none" strike="noStrike" kern="0" cap="none" spc="0" normalizeH="0" baseline="0" noProof="0" dirty="0">
              <a:ln>
                <a:noFill/>
              </a:ln>
              <a:solidFill>
                <a:srgbClr val="FFFFFF"/>
              </a:solidFill>
              <a:effectLst/>
              <a:uLnTx/>
              <a:uFillTx/>
              <a:latin typeface="Montserrat Light" panose="00000400000000000000" pitchFamily="50" charset="0"/>
              <a:ea typeface="Adobe Fan Heiti Std B" panose="020B0700000000000000" pitchFamily="34" charset="-128"/>
              <a:sym typeface="Montserrat Light"/>
            </a:endParaRPr>
          </a:p>
        </p:txBody>
      </p:sp>
      <p:cxnSp>
        <p:nvCxnSpPr>
          <p:cNvPr id="14" name="Straight Connector 13"/>
          <p:cNvCxnSpPr>
            <a:cxnSpLocks/>
          </p:cNvCxnSpPr>
          <p:nvPr/>
        </p:nvCxnSpPr>
        <p:spPr>
          <a:xfrm>
            <a:off x="3758731" y="5206445"/>
            <a:ext cx="0" cy="1207331"/>
          </a:xfrm>
          <a:prstGeom prst="line">
            <a:avLst/>
          </a:prstGeom>
          <a:noFill/>
          <a:ln w="25400" cap="flat">
            <a:solidFill>
              <a:schemeClr val="bg1"/>
            </a:solidFill>
            <a:prstDash val="solid"/>
            <a:round/>
          </a:ln>
          <a:effectLst/>
          <a:sp3d/>
        </p:spPr>
        <p:style>
          <a:lnRef idx="0">
            <a:scrgbClr r="0" g="0" b="0"/>
          </a:lnRef>
          <a:fillRef idx="0">
            <a:scrgbClr r="0" g="0" b="0"/>
          </a:fillRef>
          <a:effectRef idx="0">
            <a:scrgbClr r="0" g="0" b="0"/>
          </a:effectRef>
          <a:fontRef idx="none"/>
        </p:style>
      </p:cxnSp>
      <p:pic>
        <p:nvPicPr>
          <p:cNvPr id="11" name="Picture 10">
            <a:extLst>
              <a:ext uri="{FF2B5EF4-FFF2-40B4-BE49-F238E27FC236}">
                <a16:creationId xmlns:a16="http://schemas.microsoft.com/office/drawing/2014/main" id="{9351DB78-4018-41E5-9EBF-78A0F3B4CE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8457" y="202606"/>
            <a:ext cx="3555133" cy="1516488"/>
          </a:xfrm>
          <a:prstGeom prst="rect">
            <a:avLst/>
          </a:prstGeom>
        </p:spPr>
      </p:pic>
      <p:pic>
        <p:nvPicPr>
          <p:cNvPr id="3" name="Picture 2">
            <a:extLst>
              <a:ext uri="{FF2B5EF4-FFF2-40B4-BE49-F238E27FC236}">
                <a16:creationId xmlns:a16="http://schemas.microsoft.com/office/drawing/2014/main" id="{5B8A5DCB-C00A-4B10-9E5E-183B8A2B9833}"/>
              </a:ext>
            </a:extLst>
          </p:cNvPr>
          <p:cNvPicPr>
            <a:picLocks noChangeAspect="1"/>
          </p:cNvPicPr>
          <p:nvPr/>
        </p:nvPicPr>
        <p:blipFill>
          <a:blip r:embed="rId5"/>
          <a:stretch>
            <a:fillRect/>
          </a:stretch>
        </p:blipFill>
        <p:spPr>
          <a:xfrm>
            <a:off x="-406400" y="-28228"/>
            <a:ext cx="9768758" cy="5172323"/>
          </a:xfrm>
          <a:prstGeom prst="rect">
            <a:avLst/>
          </a:prstGeom>
        </p:spPr>
      </p:pic>
    </p:spTree>
    <p:extLst>
      <p:ext uri="{BB962C8B-B14F-4D97-AF65-F5344CB8AC3E}">
        <p14:creationId xmlns:p14="http://schemas.microsoft.com/office/powerpoint/2010/main" val="90128100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20</a:t>
            </a:fld>
            <a:r>
              <a:rPr lang="en-US" spc="-50" dirty="0">
                <a:solidFill>
                  <a:schemeClr val="bg1"/>
                </a:solidFill>
              </a:rPr>
              <a:t> ]</a:t>
            </a:r>
          </a:p>
        </p:txBody>
      </p:sp>
      <p:sp>
        <p:nvSpPr>
          <p:cNvPr id="3" name="Title 2"/>
          <p:cNvSpPr>
            <a:spLocks noGrp="1"/>
          </p:cNvSpPr>
          <p:nvPr>
            <p:ph type="title"/>
          </p:nvPr>
        </p:nvSpPr>
        <p:spPr/>
        <p:txBody>
          <a:bodyPr/>
          <a:lstStyle/>
          <a:p>
            <a:r>
              <a:rPr lang="en-US" dirty="0"/>
              <a:t>PROVIDING SUPERIOR SERVICE</a:t>
            </a:r>
            <a:br>
              <a:rPr lang="en-US" dirty="0"/>
            </a:br>
            <a:r>
              <a:rPr lang="en-US" dirty="0"/>
              <a:t>VIA TECHNOLOGY</a:t>
            </a:r>
          </a:p>
        </p:txBody>
      </p:sp>
      <p:sp>
        <p:nvSpPr>
          <p:cNvPr id="6" name="Shape 328"/>
          <p:cNvSpPr/>
          <p:nvPr/>
        </p:nvSpPr>
        <p:spPr>
          <a:xfrm>
            <a:off x="339352" y="1587600"/>
            <a:ext cx="8980487" cy="4403617"/>
          </a:xfrm>
          <a:prstGeom prst="rect">
            <a:avLst/>
          </a:prstGeom>
          <a:noFill/>
          <a:ln w="12700">
            <a:miter lim="400000"/>
          </a:ln>
          <a:extLst>
            <a:ext uri="{C572A759-6A51-4108-AA02-DFA0A04FC94B}">
              <ma14:wrappingTextBoxFlag xmlns="" xmlns:ma14="http://schemas.microsoft.com/office/mac/drawingml/2011/main" val="1"/>
            </a:ext>
          </a:extLst>
        </p:spPr>
        <p:txBody>
          <a:bodyPr lIns="0" tIns="0" rIns="0" bIns="0" numCol="2" spcCol="54000"/>
          <a:lstStyle/>
          <a:p>
            <a:pPr marR="572181">
              <a:lnSpc>
                <a:spcPct val="120000"/>
              </a:lnSpc>
              <a:spcBef>
                <a:spcPts val="0"/>
              </a:spcBef>
              <a:defRPr sz="1100"/>
            </a:pPr>
            <a:r>
              <a:rPr dirty="0"/>
              <a:t>The Sun Exchange is </a:t>
            </a:r>
            <a:r>
              <a:rPr lang="en-US" dirty="0"/>
              <a:t>promoting </a:t>
            </a:r>
            <a:r>
              <a:rPr dirty="0"/>
              <a:t>the representation of </a:t>
            </a:r>
            <a:r>
              <a:rPr lang="en-GB" dirty="0"/>
              <a:t>s</a:t>
            </a:r>
            <a:r>
              <a:rPr dirty="0" err="1"/>
              <a:t>olar</a:t>
            </a:r>
            <a:r>
              <a:rPr dirty="0"/>
              <a:t> </a:t>
            </a:r>
            <a:r>
              <a:rPr lang="en-GB" dirty="0"/>
              <a:t>c</a:t>
            </a:r>
            <a:r>
              <a:rPr dirty="0"/>
              <a:t>ells </a:t>
            </a:r>
            <a:r>
              <a:rPr lang="en-GB" dirty="0"/>
              <a:t>onto </a:t>
            </a:r>
            <a:r>
              <a:rPr dirty="0"/>
              <a:t>commercial contracts in computer code on the </a:t>
            </a:r>
            <a:r>
              <a:rPr dirty="0" err="1"/>
              <a:t>blockchain</a:t>
            </a:r>
            <a:r>
              <a:rPr dirty="0"/>
              <a:t>.</a:t>
            </a:r>
            <a:r>
              <a:rPr lang="en-US" dirty="0"/>
              <a:t> </a:t>
            </a:r>
            <a:r>
              <a:rPr dirty="0"/>
              <a:t>Shared by a decentralized network of computers, these contracts are transparent, permanent and resistant to “hacking”</a:t>
            </a:r>
            <a:r>
              <a:rPr lang="en-US" dirty="0"/>
              <a:t>.</a:t>
            </a:r>
            <a:r>
              <a:rPr dirty="0"/>
              <a:t> Smart contracts automatically execute objectively. For example, smart contracts </a:t>
            </a:r>
            <a:r>
              <a:rPr lang="en-US" dirty="0"/>
              <a:t>could </a:t>
            </a:r>
            <a:r>
              <a:rPr dirty="0"/>
              <a:t>automatically debit the Lessee’s account and transfer funds to </a:t>
            </a:r>
            <a:r>
              <a:rPr lang="en-US" dirty="0"/>
              <a:t>lessors </a:t>
            </a:r>
            <a:r>
              <a:rPr dirty="0"/>
              <a:t>for each 1 kWh generated at a </a:t>
            </a:r>
            <a:r>
              <a:rPr lang="en-US" dirty="0"/>
              <a:t>system </a:t>
            </a:r>
            <a:r>
              <a:rPr lang="en-GB" dirty="0"/>
              <a:t>without human intervention. This would reduce operational risks and errors over long-term solar projects. </a:t>
            </a:r>
            <a:br>
              <a:rPr lang="en-GB" dirty="0"/>
            </a:br>
            <a:endParaRPr dirty="0"/>
          </a:p>
          <a:p>
            <a:pPr marR="572181">
              <a:lnSpc>
                <a:spcPct val="120000"/>
              </a:lnSpc>
              <a:spcBef>
                <a:spcPts val="0"/>
              </a:spcBef>
              <a:defRPr sz="1300" b="1"/>
            </a:pPr>
            <a:r>
              <a:rPr dirty="0"/>
              <a:t>Distributed ledgers</a:t>
            </a:r>
          </a:p>
          <a:p>
            <a:pPr marR="572181">
              <a:lnSpc>
                <a:spcPct val="120000"/>
              </a:lnSpc>
              <a:spcBef>
                <a:spcPts val="0"/>
              </a:spcBef>
              <a:defRPr sz="1100"/>
            </a:pPr>
            <a:r>
              <a:rPr dirty="0"/>
              <a:t>Financial and operational data recorded on a public blockchain </a:t>
            </a:r>
            <a:r>
              <a:rPr lang="en-US" dirty="0"/>
              <a:t>would be </a:t>
            </a:r>
            <a:r>
              <a:rPr dirty="0"/>
              <a:t>secure, stable, transparent, and tamper-proof. The Sun Exchange wants to ensure </a:t>
            </a:r>
            <a:r>
              <a:rPr lang="en-GB" dirty="0"/>
              <a:t>our </a:t>
            </a:r>
            <a:r>
              <a:rPr lang="en-US" dirty="0"/>
              <a:t>account holders </a:t>
            </a:r>
            <a:r>
              <a:rPr dirty="0"/>
              <a:t>avoid the type of personal identify theft and data falsification we frequently see in the financial world today</a:t>
            </a:r>
          </a:p>
          <a:p>
            <a:pPr marR="572181">
              <a:lnSpc>
                <a:spcPct val="120000"/>
              </a:lnSpc>
              <a:spcBef>
                <a:spcPts val="0"/>
              </a:spcBef>
              <a:defRPr sz="1300" b="1"/>
            </a:pPr>
            <a:br>
              <a:rPr lang="en-US" dirty="0"/>
            </a:br>
            <a:r>
              <a:rPr dirty="0"/>
              <a:t>Smart</a:t>
            </a:r>
            <a:r>
              <a:rPr lang="en-GB" dirty="0"/>
              <a:t>-</a:t>
            </a:r>
            <a:r>
              <a:rPr dirty="0"/>
              <a:t>meter</a:t>
            </a:r>
            <a:r>
              <a:rPr lang="en-GB" dirty="0" err="1"/>
              <a:t>ing</a:t>
            </a:r>
            <a:endParaRPr dirty="0"/>
          </a:p>
          <a:p>
            <a:pPr marR="572181">
              <a:lnSpc>
                <a:spcPct val="120000"/>
              </a:lnSpc>
              <a:spcBef>
                <a:spcPts val="0"/>
              </a:spcBef>
              <a:defRPr sz="1100"/>
            </a:pPr>
            <a:r>
              <a:rPr lang="en-GB" dirty="0"/>
              <a:t>IoT data-loggers embedded in each solar plant </a:t>
            </a:r>
            <a:r>
              <a:rPr dirty="0"/>
              <a:t>measure electric</a:t>
            </a:r>
            <a:r>
              <a:rPr lang="en-GB" dirty="0"/>
              <a:t>al</a:t>
            </a:r>
            <a:r>
              <a:rPr dirty="0"/>
              <a:t> output and </a:t>
            </a:r>
            <a:r>
              <a:rPr lang="en-US" dirty="0"/>
              <a:t>could </a:t>
            </a:r>
            <a:r>
              <a:rPr dirty="0"/>
              <a:t>govern the distribution of funds as each unit of electricity is generated. As a result, </a:t>
            </a:r>
            <a:r>
              <a:rPr lang="en-US" dirty="0"/>
              <a:t>lessors could </a:t>
            </a:r>
            <a:r>
              <a:rPr dirty="0"/>
              <a:t>receive </a:t>
            </a:r>
            <a:r>
              <a:rPr lang="en-US" dirty="0"/>
              <a:t>rental payments </a:t>
            </a:r>
            <a:r>
              <a:rPr dirty="0"/>
              <a:t>that follow the timing of electricity production, rather the timing of corporate events or the calendar. Real-time </a:t>
            </a:r>
            <a:r>
              <a:rPr lang="en-US" dirty="0"/>
              <a:t>rental </a:t>
            </a:r>
            <a:r>
              <a:rPr dirty="0"/>
              <a:t>distribution increases trust </a:t>
            </a:r>
            <a:r>
              <a:rPr lang="en-GB" dirty="0"/>
              <a:t>and confidence levels for our solar cell lessors</a:t>
            </a:r>
            <a:r>
              <a:rPr dirty="0"/>
              <a:t>. It </a:t>
            </a:r>
            <a:r>
              <a:rPr lang="en-US" dirty="0"/>
              <a:t>can </a:t>
            </a:r>
            <a:r>
              <a:rPr dirty="0"/>
              <a:t>create a sense of interactivity between </a:t>
            </a:r>
            <a:r>
              <a:rPr lang="en-GB" dirty="0"/>
              <a:t>you and your solar cells, which could be on the other side of the world. If the electricity Consumer </a:t>
            </a:r>
            <a:r>
              <a:rPr lang="en-US" dirty="0"/>
              <a:t>cannot</a:t>
            </a:r>
            <a:r>
              <a:rPr lang="en-GB" dirty="0"/>
              <a:t> make his payments, the system could be  automatically disconnected until payments resume. </a:t>
            </a:r>
            <a:endParaRPr dirty="0"/>
          </a:p>
          <a:p>
            <a:pPr marR="331096" lvl="1" indent="0" defTabSz="422041">
              <a:lnSpc>
                <a:spcPct val="120000"/>
              </a:lnSpc>
              <a:spcBef>
                <a:spcPts val="0"/>
              </a:spcBef>
              <a:buFont typeface="Arial"/>
              <a:defRPr sz="1300" b="1"/>
            </a:pPr>
            <a:br>
              <a:rPr lang="en-US" dirty="0"/>
            </a:br>
            <a:r>
              <a:rPr dirty="0"/>
              <a:t>Digital currency fund transfers</a:t>
            </a:r>
          </a:p>
          <a:p>
            <a:pPr marR="572181">
              <a:lnSpc>
                <a:spcPct val="120000"/>
              </a:lnSpc>
              <a:spcBef>
                <a:spcPts val="0"/>
              </a:spcBef>
              <a:defRPr sz="1100"/>
            </a:pPr>
            <a:r>
              <a:rPr dirty="0"/>
              <a:t>Digital currency has removed the friction and costs normally associated with international remittance. The efficiencies of bitcoin allow us to make micro-payments in near-real time at low cost. This means that as long as the sun is shining, </a:t>
            </a:r>
            <a:r>
              <a:rPr lang="en-GB" dirty="0"/>
              <a:t>you can see your money working. </a:t>
            </a:r>
            <a:endParaRPr dirty="0"/>
          </a:p>
          <a:p>
            <a:pPr marR="572181">
              <a:lnSpc>
                <a:spcPct val="120000"/>
              </a:lnSpc>
              <a:spcBef>
                <a:spcPts val="0"/>
              </a:spcBef>
              <a:defRPr sz="1100"/>
            </a:pPr>
            <a:endParaRPr lang="en-US" dirty="0"/>
          </a:p>
          <a:p>
            <a:pPr marR="572181">
              <a:lnSpc>
                <a:spcPct val="120000"/>
              </a:lnSpc>
              <a:spcBef>
                <a:spcPts val="0"/>
              </a:spcBef>
              <a:defRPr sz="1100"/>
            </a:pPr>
            <a:r>
              <a:rPr dirty="0"/>
              <a:t>Transferring local (fiat) currency between countries is often expensive and time consuming. We accept</a:t>
            </a:r>
            <a:br>
              <a:rPr lang="en-US" dirty="0"/>
            </a:br>
            <a:r>
              <a:rPr dirty="0"/>
              <a:t>bitcoin so that you can </a:t>
            </a:r>
            <a:r>
              <a:rPr lang="en-US" dirty="0"/>
              <a:t>purchase </a:t>
            </a:r>
            <a:r>
              <a:rPr dirty="0"/>
              <a:t>solar</a:t>
            </a:r>
            <a:br>
              <a:rPr lang="en-US" dirty="0"/>
            </a:br>
            <a:r>
              <a:rPr dirty="0"/>
              <a:t>project </a:t>
            </a:r>
            <a:r>
              <a:rPr lang="en-US" dirty="0"/>
              <a:t>assets </a:t>
            </a:r>
            <a:r>
              <a:rPr dirty="0"/>
              <a:t>wherever you are in the world</a:t>
            </a:r>
            <a:br>
              <a:rPr lang="en-US" dirty="0"/>
            </a:br>
            <a:r>
              <a:rPr dirty="0"/>
              <a:t>quickly, easily, and transparently.</a:t>
            </a:r>
          </a:p>
        </p:txBody>
      </p:sp>
      <p:sp>
        <p:nvSpPr>
          <p:cNvPr id="7" name="Shape 299"/>
          <p:cNvSpPr/>
          <p:nvPr/>
        </p:nvSpPr>
        <p:spPr>
          <a:xfrm>
            <a:off x="339352" y="1236886"/>
            <a:ext cx="7199312" cy="276999"/>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R="649188" lvl="1" indent="0">
              <a:spcBef>
                <a:spcPts val="2400"/>
              </a:spcBef>
              <a:defRPr>
                <a:latin typeface="Montserrat"/>
                <a:ea typeface="Montserrat"/>
                <a:cs typeface="Montserrat"/>
                <a:sym typeface="Montserrat"/>
              </a:defRPr>
            </a:pPr>
            <a:r>
              <a:rPr lang="en-US" dirty="0" err="1">
                <a:latin typeface="Montserrat" panose="00000500000000000000" pitchFamily="50" charset="0"/>
                <a:ea typeface="Montserrat Semi Bold"/>
                <a:cs typeface="Montserrat Semi Bold"/>
                <a:sym typeface="Montserrat Semi Bold"/>
              </a:rPr>
              <a:t>BLOCKCHAIN</a:t>
            </a:r>
            <a:r>
              <a:rPr lang="en-US" dirty="0">
                <a:latin typeface="Montserrat" panose="00000500000000000000" pitchFamily="50" charset="0"/>
                <a:ea typeface="Montserrat Semi Bold"/>
                <a:cs typeface="Montserrat Semi Bold"/>
                <a:sym typeface="Montserrat Semi Bold"/>
              </a:rPr>
              <a:t> SMART CONTRACTS</a:t>
            </a:r>
          </a:p>
        </p:txBody>
      </p:sp>
      <p:pic>
        <p:nvPicPr>
          <p:cNvPr id="8" name="Picture 7"/>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Tree>
    <p:extLst>
      <p:ext uri="{BB962C8B-B14F-4D97-AF65-F5344CB8AC3E}">
        <p14:creationId xmlns:p14="http://schemas.microsoft.com/office/powerpoint/2010/main" val="287999111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5702" y="2142991"/>
            <a:ext cx="5085667" cy="2242814"/>
          </a:xfrm>
          <a:prstGeom prst="rect">
            <a:avLst/>
          </a:prstGeom>
        </p:spPr>
      </p:pic>
      <p:grpSp>
        <p:nvGrpSpPr>
          <p:cNvPr id="13" name="Group 12"/>
          <p:cNvGrpSpPr/>
          <p:nvPr/>
        </p:nvGrpSpPr>
        <p:grpSpPr>
          <a:xfrm>
            <a:off x="3910264" y="1976325"/>
            <a:ext cx="4889248" cy="2679032"/>
            <a:chOff x="3910264" y="1988357"/>
            <a:chExt cx="4889248" cy="2679032"/>
          </a:xfrm>
        </p:grpSpPr>
        <p:cxnSp>
          <p:nvCxnSpPr>
            <p:cNvPr id="9" name="Straight Connector 8"/>
            <p:cNvCxnSpPr/>
            <p:nvPr/>
          </p:nvCxnSpPr>
          <p:spPr>
            <a:xfrm>
              <a:off x="3910264" y="1988357"/>
              <a:ext cx="4881952" cy="0"/>
            </a:xfrm>
            <a:prstGeom prst="line">
              <a:avLst/>
            </a:prstGeom>
            <a:noFill/>
            <a:ln w="19050" cap="flat">
              <a:solidFill>
                <a:schemeClr val="bg1">
                  <a:lumMod val="65000"/>
                </a:schemeClr>
              </a:solidFill>
              <a:prstDash val="solid"/>
              <a:round/>
            </a:ln>
            <a:effectLst/>
            <a:sp3d/>
          </p:spPr>
          <p:style>
            <a:lnRef idx="0">
              <a:scrgbClr r="0" g="0" b="0"/>
            </a:lnRef>
            <a:fillRef idx="0">
              <a:scrgbClr r="0" g="0" b="0"/>
            </a:fillRef>
            <a:effectRef idx="0">
              <a:scrgbClr r="0" g="0" b="0"/>
            </a:effectRef>
            <a:fontRef idx="none"/>
          </p:style>
        </p:cxnSp>
        <p:cxnSp>
          <p:nvCxnSpPr>
            <p:cNvPr id="12" name="Straight Connector 11"/>
            <p:cNvCxnSpPr/>
            <p:nvPr/>
          </p:nvCxnSpPr>
          <p:spPr>
            <a:xfrm>
              <a:off x="3917560" y="4667389"/>
              <a:ext cx="4881952" cy="0"/>
            </a:xfrm>
            <a:prstGeom prst="line">
              <a:avLst/>
            </a:prstGeom>
            <a:noFill/>
            <a:ln w="19050" cap="flat">
              <a:solidFill>
                <a:schemeClr val="bg1">
                  <a:lumMod val="65000"/>
                </a:schemeClr>
              </a:solidFill>
              <a:prstDash val="solid"/>
              <a:round/>
            </a:ln>
            <a:effectLst/>
            <a:sp3d/>
          </p:spPr>
          <p:style>
            <a:lnRef idx="0">
              <a:scrgbClr r="0" g="0" b="0"/>
            </a:lnRef>
            <a:fillRef idx="0">
              <a:scrgbClr r="0" g="0" b="0"/>
            </a:fillRef>
            <a:effectRef idx="0">
              <a:scrgbClr r="0" g="0" b="0"/>
            </a:effectRef>
            <a:fontRef idx="none"/>
          </p:style>
        </p:cxnSp>
      </p:grpSp>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21</a:t>
            </a:fld>
            <a:r>
              <a:rPr lang="en-US" spc="-50" dirty="0">
                <a:solidFill>
                  <a:schemeClr val="bg1"/>
                </a:solidFill>
              </a:rPr>
              <a:t> ]</a:t>
            </a:r>
          </a:p>
        </p:txBody>
      </p:sp>
      <p:sp>
        <p:nvSpPr>
          <p:cNvPr id="3" name="Title 2"/>
          <p:cNvSpPr>
            <a:spLocks noGrp="1"/>
          </p:cNvSpPr>
          <p:nvPr>
            <p:ph type="title"/>
          </p:nvPr>
        </p:nvSpPr>
        <p:spPr/>
        <p:txBody>
          <a:bodyPr/>
          <a:lstStyle/>
          <a:p>
            <a:r>
              <a:rPr lang="en-US" dirty="0"/>
              <a:t>PROVIDING SUPERIOR SERVICE</a:t>
            </a:r>
            <a:br>
              <a:rPr lang="en-US" dirty="0"/>
            </a:br>
            <a:r>
              <a:rPr lang="en-US" dirty="0"/>
              <a:t>VIA TECHNOLOGY</a:t>
            </a:r>
          </a:p>
        </p:txBody>
      </p:sp>
      <p:sp>
        <p:nvSpPr>
          <p:cNvPr id="6" name="Shape 330"/>
          <p:cNvSpPr/>
          <p:nvPr/>
        </p:nvSpPr>
        <p:spPr>
          <a:xfrm rot="10800000" flipV="1">
            <a:off x="344488" y="5385796"/>
            <a:ext cx="8000303" cy="75513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indent="63500">
              <a:defRPr sz="800"/>
            </a:lvl1pPr>
          </a:lstStyle>
          <a:p>
            <a:pPr indent="0">
              <a:lnSpc>
                <a:spcPct val="120000"/>
              </a:lnSpc>
            </a:pPr>
            <a:r>
              <a:rPr lang="en-GB" sz="1600" dirty="0"/>
              <a:t>You </a:t>
            </a:r>
            <a:r>
              <a:rPr sz="1600" dirty="0"/>
              <a:t>needn’t wait for quarterly reports</a:t>
            </a:r>
            <a:r>
              <a:rPr lang="en-GB" sz="1600" dirty="0"/>
              <a:t> </a:t>
            </a:r>
            <a:r>
              <a:rPr sz="1600" dirty="0"/>
              <a:t>or press releases to</a:t>
            </a:r>
            <a:r>
              <a:rPr lang="en-GB" sz="1600" dirty="0"/>
              <a:t> know </a:t>
            </a:r>
            <a:r>
              <a:rPr sz="1600" dirty="0"/>
              <a:t>how </a:t>
            </a:r>
            <a:r>
              <a:rPr lang="en-GB" sz="1600" dirty="0"/>
              <a:t>your solar cells a</a:t>
            </a:r>
            <a:r>
              <a:rPr sz="1600" dirty="0"/>
              <a:t>re performing</a:t>
            </a:r>
            <a:r>
              <a:rPr lang="en-GB" sz="1600" dirty="0"/>
              <a:t>. The Sun Exchange gives you access to real-time performance data and track rental income generation.  </a:t>
            </a:r>
            <a:endParaRPr sz="1600" dirty="0"/>
          </a:p>
        </p:txBody>
      </p:sp>
      <p:pic>
        <p:nvPicPr>
          <p:cNvPr id="10" name="Picture 9"/>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35402" y="1383453"/>
            <a:ext cx="3437138" cy="3721904"/>
          </a:xfrm>
          <a:prstGeom prst="rect">
            <a:avLst/>
          </a:prstGeom>
        </p:spPr>
      </p:pic>
    </p:spTree>
    <p:extLst>
      <p:ext uri="{BB962C8B-B14F-4D97-AF65-F5344CB8AC3E}">
        <p14:creationId xmlns:p14="http://schemas.microsoft.com/office/powerpoint/2010/main" val="30355067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r>
              <a:rPr lang="en-US" dirty="0">
                <a:solidFill>
                  <a:schemeClr val="bg1"/>
                </a:solidFill>
              </a:rPr>
              <a:t>[ </a:t>
            </a:r>
            <a:fld id="{86CB4B4D-7CA3-9044-876B-883B54F8677D}" type="slidenum">
              <a:rPr lang="en-US">
                <a:solidFill>
                  <a:schemeClr val="bg1"/>
                </a:solidFill>
                <a:latin typeface="Montserrat Semi Bold" panose="00000700000000000000" pitchFamily="50" charset="0"/>
              </a:rPr>
              <a:pPr/>
              <a:t>22</a:t>
            </a:fld>
            <a:r>
              <a:rPr lang="en-US" spc="-50" dirty="0">
                <a:solidFill>
                  <a:schemeClr val="bg1"/>
                </a:solidFill>
              </a:rPr>
              <a:t> ]</a:t>
            </a:r>
          </a:p>
        </p:txBody>
      </p:sp>
      <p:sp>
        <p:nvSpPr>
          <p:cNvPr id="7" name="Title 2"/>
          <p:cNvSpPr>
            <a:spLocks noGrp="1"/>
          </p:cNvSpPr>
          <p:nvPr>
            <p:ph type="title"/>
          </p:nvPr>
        </p:nvSpPr>
        <p:spPr/>
        <p:txBody>
          <a:bodyPr/>
          <a:lstStyle/>
          <a:p>
            <a:r>
              <a:rPr lang="en-US" dirty="0"/>
              <a:t>DOING GOOD IS GOOD BUSINESS</a:t>
            </a:r>
          </a:p>
        </p:txBody>
      </p:sp>
      <p:sp>
        <p:nvSpPr>
          <p:cNvPr id="11" name="Shape 299"/>
          <p:cNvSpPr/>
          <p:nvPr/>
        </p:nvSpPr>
        <p:spPr>
          <a:xfrm>
            <a:off x="-28515" y="1442570"/>
            <a:ext cx="1945758" cy="723275"/>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R="348004" lvl="1" indent="0" algn="r" defTabSz="422041">
              <a:spcBef>
                <a:spcPts val="600"/>
              </a:spcBef>
              <a:buFont typeface="Arial"/>
              <a:defRPr sz="1400" b="1"/>
            </a:pPr>
            <a:r>
              <a:rPr lang="en-US" dirty="0"/>
              <a:t>OUR VISION</a:t>
            </a:r>
            <a:br>
              <a:rPr lang="en-US" dirty="0"/>
            </a:br>
            <a:endParaRPr lang="en-US" dirty="0"/>
          </a:p>
          <a:p>
            <a:pPr marR="348004" lvl="1" indent="0" algn="r" defTabSz="422041">
              <a:spcBef>
                <a:spcPts val="600"/>
              </a:spcBef>
              <a:buFont typeface="Arial"/>
              <a:defRPr sz="1400" b="1"/>
            </a:pPr>
            <a:r>
              <a:rPr lang="en-US" dirty="0"/>
              <a:t>OUR MISSION</a:t>
            </a:r>
          </a:p>
        </p:txBody>
      </p:sp>
      <p:sp>
        <p:nvSpPr>
          <p:cNvPr id="12" name="Shape 299"/>
          <p:cNvSpPr/>
          <p:nvPr/>
        </p:nvSpPr>
        <p:spPr>
          <a:xfrm>
            <a:off x="2001935" y="1442569"/>
            <a:ext cx="6299923" cy="800219"/>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R="348004" lvl="1" indent="0" defTabSz="422041">
              <a:spcBef>
                <a:spcPts val="600"/>
              </a:spcBef>
              <a:buFont typeface="Arial"/>
              <a:defRPr sz="1400" b="1"/>
            </a:pPr>
            <a:r>
              <a:rPr lang="en-US" sz="1400" dirty="0"/>
              <a:t>A world powered by clean energy and financed by decentralized capital. </a:t>
            </a:r>
          </a:p>
          <a:p>
            <a:pPr marR="348004" lvl="1" indent="0" defTabSz="422041">
              <a:spcBef>
                <a:spcPts val="600"/>
              </a:spcBef>
              <a:buFont typeface="Arial"/>
              <a:defRPr sz="1400" b="1"/>
            </a:pPr>
            <a:endParaRPr lang="en-US" sz="1400" dirty="0"/>
          </a:p>
          <a:p>
            <a:pPr marR="348004" lvl="1" indent="0" defTabSz="422041">
              <a:spcBef>
                <a:spcPts val="600"/>
              </a:spcBef>
              <a:buFont typeface="Arial"/>
              <a:defRPr sz="1400" b="1"/>
            </a:pPr>
            <a:r>
              <a:rPr lang="en-US" sz="1400" dirty="0"/>
              <a:t>To connect the world to the sun. </a:t>
            </a:r>
            <a:endParaRPr lang="en-US" dirty="0"/>
          </a:p>
        </p:txBody>
      </p:sp>
      <p:cxnSp>
        <p:nvCxnSpPr>
          <p:cNvPr id="13" name="Straight Connector 12"/>
          <p:cNvCxnSpPr/>
          <p:nvPr/>
        </p:nvCxnSpPr>
        <p:spPr>
          <a:xfrm>
            <a:off x="1832549" y="1353152"/>
            <a:ext cx="0" cy="360000"/>
          </a:xfrm>
          <a:prstGeom prst="line">
            <a:avLst/>
          </a:prstGeom>
          <a:noFill/>
          <a:ln w="9525" cap="flat">
            <a:solidFill>
              <a:schemeClr val="tx1"/>
            </a:solidFill>
            <a:prstDash val="solid"/>
            <a:round/>
          </a:ln>
          <a:effectLst/>
          <a:sp3d/>
        </p:spPr>
        <p:style>
          <a:lnRef idx="0">
            <a:scrgbClr r="0" g="0" b="0"/>
          </a:lnRef>
          <a:fillRef idx="0">
            <a:scrgbClr r="0" g="0" b="0"/>
          </a:fillRef>
          <a:effectRef idx="0">
            <a:scrgbClr r="0" g="0" b="0"/>
          </a:effectRef>
          <a:fontRef idx="none"/>
        </p:style>
      </p:cxnSp>
      <p:cxnSp>
        <p:nvCxnSpPr>
          <p:cNvPr id="15" name="Straight Connector 14"/>
          <p:cNvCxnSpPr/>
          <p:nvPr/>
        </p:nvCxnSpPr>
        <p:spPr>
          <a:xfrm>
            <a:off x="1832549" y="1849026"/>
            <a:ext cx="0" cy="360000"/>
          </a:xfrm>
          <a:prstGeom prst="line">
            <a:avLst/>
          </a:prstGeom>
          <a:noFill/>
          <a:ln w="9525" cap="flat">
            <a:solidFill>
              <a:schemeClr val="tx1"/>
            </a:solidFill>
            <a:prstDash val="solid"/>
            <a:round/>
          </a:ln>
          <a:effectLst/>
          <a:sp3d/>
        </p:spPr>
        <p:style>
          <a:lnRef idx="0">
            <a:scrgbClr r="0" g="0" b="0"/>
          </a:lnRef>
          <a:fillRef idx="0">
            <a:scrgbClr r="0" g="0" b="0"/>
          </a:fillRef>
          <a:effectRef idx="0">
            <a:scrgbClr r="0" g="0" b="0"/>
          </a:effectRef>
          <a:fontRef idx="none"/>
        </p:style>
      </p:cxnSp>
      <p:sp>
        <p:nvSpPr>
          <p:cNvPr id="4" name="TextBox 3"/>
          <p:cNvSpPr txBox="1"/>
          <p:nvPr/>
        </p:nvSpPr>
        <p:spPr>
          <a:xfrm>
            <a:off x="315753" y="2498296"/>
            <a:ext cx="8518315" cy="16661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2" spcCol="38100" rtlCol="0" anchor="t">
            <a:noAutofit/>
          </a:bodyPr>
          <a:lstStyle/>
          <a:p>
            <a:pPr marR="60771" lvl="1" indent="0" defTabSz="422041">
              <a:spcBef>
                <a:spcPts val="0"/>
              </a:spcBef>
              <a:buFont typeface="Arial"/>
              <a:defRPr sz="1200">
                <a:solidFill>
                  <a:srgbClr val="535353"/>
                </a:solidFill>
              </a:defRPr>
            </a:pPr>
            <a:r>
              <a:rPr lang="en-US" sz="1100" b="1" dirty="0">
                <a:solidFill>
                  <a:schemeClr val="tx1"/>
                </a:solidFill>
              </a:rPr>
              <a:t>SAFETY FIRST </a:t>
            </a:r>
            <a:r>
              <a:rPr lang="en-US" sz="1100" dirty="0">
                <a:solidFill>
                  <a:schemeClr val="tx1"/>
                </a:solidFill>
              </a:rPr>
              <a:t>| We arrange independent financial and engineering checks. We look at counterparties’ safety track records. In future we aim to have contracts and data stored on a tamper-proof, globally distributed block-chain</a:t>
            </a:r>
          </a:p>
          <a:p>
            <a:pPr marR="348004" lvl="1" indent="0" defTabSz="422041">
              <a:spcBef>
                <a:spcPts val="1200"/>
              </a:spcBef>
              <a:buFont typeface="Arial"/>
              <a:defRPr sz="1200">
                <a:solidFill>
                  <a:srgbClr val="535353"/>
                </a:solidFill>
              </a:defRPr>
            </a:pPr>
            <a:r>
              <a:rPr lang="en-US" sz="1100" b="1" dirty="0">
                <a:solidFill>
                  <a:schemeClr val="tx1"/>
                </a:solidFill>
              </a:rPr>
              <a:t>SKIN IN THE GAME</a:t>
            </a:r>
            <a:r>
              <a:rPr lang="en-US" sz="1100" dirty="0">
                <a:solidFill>
                  <a:schemeClr val="tx1"/>
                </a:solidFill>
              </a:rPr>
              <a:t> | We are involved. We own the balance of system (mounting structure, cabling and inverter equipment) and directly lease the system to the energy Consumer 	</a:t>
            </a:r>
          </a:p>
          <a:p>
            <a:pPr marR="348004" lvl="1" indent="0" defTabSz="422041">
              <a:spcBef>
                <a:spcPts val="1200"/>
              </a:spcBef>
              <a:buFont typeface="Arial"/>
              <a:defRPr sz="1200">
                <a:solidFill>
                  <a:srgbClr val="535353"/>
                </a:solidFill>
              </a:defRPr>
            </a:pPr>
            <a:endParaRPr lang="en-US" sz="1100" b="1" dirty="0">
              <a:solidFill>
                <a:schemeClr val="tx1"/>
              </a:solidFill>
            </a:endParaRPr>
          </a:p>
          <a:p>
            <a:pPr marR="348004" lvl="1" indent="0" defTabSz="422041">
              <a:spcBef>
                <a:spcPts val="1200"/>
              </a:spcBef>
              <a:buFont typeface="Arial"/>
              <a:defRPr sz="1200">
                <a:solidFill>
                  <a:srgbClr val="535353"/>
                </a:solidFill>
              </a:defRPr>
            </a:pPr>
            <a:endParaRPr lang="en-US" sz="1100" b="1" dirty="0">
              <a:solidFill>
                <a:schemeClr val="tx1"/>
              </a:solidFill>
            </a:endParaRPr>
          </a:p>
          <a:p>
            <a:pPr marR="348004" lvl="1" indent="0" defTabSz="422041">
              <a:spcBef>
                <a:spcPts val="1200"/>
              </a:spcBef>
              <a:buFont typeface="Arial"/>
              <a:defRPr sz="1200">
                <a:solidFill>
                  <a:srgbClr val="535353"/>
                </a:solidFill>
              </a:defRPr>
            </a:pPr>
            <a:r>
              <a:rPr lang="en-US" sz="1100" b="1" dirty="0">
                <a:solidFill>
                  <a:schemeClr val="tx1"/>
                </a:solidFill>
              </a:rPr>
              <a:t>RESPONSIBILITY</a:t>
            </a:r>
            <a:r>
              <a:rPr lang="en-US" sz="1100" dirty="0">
                <a:solidFill>
                  <a:schemeClr val="tx1"/>
                </a:solidFill>
              </a:rPr>
              <a:t> | </a:t>
            </a:r>
            <a:r>
              <a:rPr lang="en-GB" sz="1100" dirty="0">
                <a:solidFill>
                  <a:schemeClr val="tx1"/>
                </a:solidFill>
              </a:rPr>
              <a:t>We support the global effort to prevent money laundering and the financing of socially unacceptable activities, and verify the identifies of our customers. </a:t>
            </a:r>
            <a:endParaRPr lang="en-US" sz="1100" dirty="0">
              <a:solidFill>
                <a:schemeClr val="tx1"/>
              </a:solidFill>
            </a:endParaRPr>
          </a:p>
        </p:txBody>
      </p:sp>
      <p:sp>
        <p:nvSpPr>
          <p:cNvPr id="2" name="TextBox 1"/>
          <p:cNvSpPr txBox="1"/>
          <p:nvPr/>
        </p:nvSpPr>
        <p:spPr>
          <a:xfrm>
            <a:off x="338005" y="4198229"/>
            <a:ext cx="3327860" cy="23298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R="142570" lvl="1" indent="0">
              <a:lnSpc>
                <a:spcPct val="114000"/>
              </a:lnSpc>
              <a:spcBef>
                <a:spcPts val="0"/>
              </a:spcBef>
              <a:defRPr sz="1200" b="1"/>
            </a:pPr>
            <a:r>
              <a:rPr lang="en-US" sz="950" dirty="0"/>
              <a:t>WHAT WE DO</a:t>
            </a:r>
          </a:p>
          <a:p>
            <a:pPr marR="448183" lvl="1" indent="0">
              <a:lnSpc>
                <a:spcPct val="114000"/>
              </a:lnSpc>
              <a:spcBef>
                <a:spcPts val="0"/>
              </a:spcBef>
              <a:defRPr sz="1000">
                <a:solidFill>
                  <a:srgbClr val="535353"/>
                </a:solidFill>
              </a:defRPr>
            </a:pPr>
            <a:r>
              <a:rPr lang="en-US" sz="950" dirty="0">
                <a:solidFill>
                  <a:schemeClr val="tx1">
                    <a:lumMod val="65000"/>
                    <a:lumOff val="35000"/>
                  </a:schemeClr>
                </a:solidFill>
              </a:rPr>
              <a:t>Originate new solar project opportunities</a:t>
            </a:r>
          </a:p>
          <a:p>
            <a:pPr marR="448183" lvl="1" indent="0">
              <a:lnSpc>
                <a:spcPct val="114000"/>
              </a:lnSpc>
              <a:spcBef>
                <a:spcPts val="0"/>
              </a:spcBef>
              <a:defRPr sz="1000"/>
            </a:pPr>
            <a:r>
              <a:rPr lang="en-US" sz="950" dirty="0"/>
              <a:t>Assess project viability with thorough industry standard due diligence processes. </a:t>
            </a:r>
          </a:p>
          <a:p>
            <a:pPr marR="448183" lvl="1" indent="0">
              <a:lnSpc>
                <a:spcPct val="114000"/>
              </a:lnSpc>
              <a:spcBef>
                <a:spcPts val="0"/>
              </a:spcBef>
              <a:defRPr sz="1000">
                <a:solidFill>
                  <a:srgbClr val="535353"/>
                </a:solidFill>
              </a:defRPr>
            </a:pPr>
            <a:r>
              <a:rPr lang="en-US" sz="950" dirty="0">
                <a:solidFill>
                  <a:schemeClr val="tx1">
                    <a:lumMod val="65000"/>
                    <a:lumOff val="35000"/>
                  </a:schemeClr>
                </a:solidFill>
              </a:rPr>
              <a:t>Vet engineering (EPC) providers</a:t>
            </a:r>
          </a:p>
          <a:p>
            <a:pPr marR="448183" lvl="1" indent="0">
              <a:lnSpc>
                <a:spcPct val="114000"/>
              </a:lnSpc>
              <a:spcBef>
                <a:spcPts val="0"/>
              </a:spcBef>
              <a:defRPr sz="1000"/>
            </a:pPr>
            <a:r>
              <a:rPr lang="en-US" sz="950" dirty="0"/>
              <a:t>Engage local operation and maintenance providers</a:t>
            </a:r>
          </a:p>
          <a:p>
            <a:pPr marR="448183" lvl="1" indent="0">
              <a:lnSpc>
                <a:spcPct val="114000"/>
              </a:lnSpc>
              <a:spcBef>
                <a:spcPts val="0"/>
              </a:spcBef>
              <a:defRPr sz="1000">
                <a:solidFill>
                  <a:srgbClr val="535353"/>
                </a:solidFill>
              </a:defRPr>
            </a:pPr>
            <a:r>
              <a:rPr lang="en-US" sz="950" dirty="0"/>
              <a:t>Monitor Lessee account pre-payments</a:t>
            </a:r>
          </a:p>
          <a:p>
            <a:pPr marR="448183" lvl="1" indent="0">
              <a:lnSpc>
                <a:spcPct val="114000"/>
              </a:lnSpc>
              <a:spcBef>
                <a:spcPts val="0"/>
              </a:spcBef>
              <a:defRPr sz="1000"/>
            </a:pPr>
            <a:r>
              <a:rPr lang="en-US" sz="950" dirty="0"/>
              <a:t>Structure the lease and other contracts</a:t>
            </a:r>
          </a:p>
          <a:p>
            <a:pPr marR="448183" lvl="1" indent="0">
              <a:lnSpc>
                <a:spcPct val="114000"/>
              </a:lnSpc>
              <a:spcBef>
                <a:spcPts val="0"/>
              </a:spcBef>
              <a:defRPr sz="1000">
                <a:solidFill>
                  <a:srgbClr val="535353"/>
                </a:solidFill>
              </a:defRPr>
            </a:pPr>
            <a:r>
              <a:rPr lang="en-US" sz="950" dirty="0"/>
              <a:t>Arrange for equipment insurance coverage </a:t>
            </a:r>
          </a:p>
          <a:p>
            <a:pPr marR="448183" lvl="1" indent="0">
              <a:lnSpc>
                <a:spcPct val="114000"/>
              </a:lnSpc>
              <a:spcBef>
                <a:spcPts val="0"/>
              </a:spcBef>
              <a:defRPr sz="1000"/>
            </a:pPr>
            <a:r>
              <a:rPr lang="en-US" sz="950" dirty="0"/>
              <a:t>Provide and lease Balance of System equipment</a:t>
            </a:r>
          </a:p>
          <a:p>
            <a:pPr marR="448183" lvl="1" indent="0">
              <a:lnSpc>
                <a:spcPct val="114000"/>
              </a:lnSpc>
              <a:spcBef>
                <a:spcPts val="0"/>
              </a:spcBef>
              <a:defRPr sz="1000">
                <a:solidFill>
                  <a:srgbClr val="535353"/>
                </a:solidFill>
              </a:defRPr>
            </a:pPr>
            <a:r>
              <a:rPr lang="en-US" sz="950" dirty="0"/>
              <a:t>Design, plan, execute online crowd sales</a:t>
            </a:r>
          </a:p>
          <a:p>
            <a:pPr marR="448183" lvl="1" indent="0">
              <a:lnSpc>
                <a:spcPct val="114000"/>
              </a:lnSpc>
              <a:spcBef>
                <a:spcPts val="0"/>
              </a:spcBef>
              <a:defRPr sz="1000">
                <a:solidFill>
                  <a:srgbClr val="535353"/>
                </a:solidFill>
              </a:defRPr>
            </a:pPr>
            <a:r>
              <a:rPr lang="en-US" sz="950" dirty="0">
                <a:solidFill>
                  <a:schemeClr val="tx1"/>
                </a:solidFill>
              </a:rPr>
              <a:t>Establish accounts to segregate funds</a:t>
            </a:r>
          </a:p>
          <a:p>
            <a:pPr marR="448183" lvl="1" indent="0">
              <a:lnSpc>
                <a:spcPct val="114000"/>
              </a:lnSpc>
              <a:spcBef>
                <a:spcPts val="0"/>
              </a:spcBef>
              <a:defRPr sz="1000">
                <a:solidFill>
                  <a:srgbClr val="535353"/>
                </a:solidFill>
              </a:defRPr>
            </a:pPr>
            <a:endParaRPr lang="en-US" sz="950" dirty="0"/>
          </a:p>
        </p:txBody>
      </p:sp>
      <p:sp>
        <p:nvSpPr>
          <p:cNvPr id="16" name="TextBox 15"/>
          <p:cNvSpPr txBox="1"/>
          <p:nvPr/>
        </p:nvSpPr>
        <p:spPr>
          <a:xfrm>
            <a:off x="3316226" y="4199628"/>
            <a:ext cx="3203930" cy="19965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R="448183" lvl="1" indent="0">
              <a:lnSpc>
                <a:spcPct val="114000"/>
              </a:lnSpc>
              <a:spcBef>
                <a:spcPts val="0"/>
              </a:spcBef>
              <a:defRPr sz="1000">
                <a:solidFill>
                  <a:srgbClr val="535353"/>
                </a:solidFill>
              </a:defRPr>
            </a:pPr>
            <a:r>
              <a:rPr lang="en-US" sz="950" dirty="0"/>
              <a:t>Arrange foreign currency / digital currency transactions</a:t>
            </a:r>
          </a:p>
          <a:p>
            <a:pPr marR="448183" lvl="1" indent="0">
              <a:lnSpc>
                <a:spcPct val="114000"/>
              </a:lnSpc>
              <a:spcBef>
                <a:spcPts val="0"/>
              </a:spcBef>
              <a:defRPr sz="1000"/>
            </a:pPr>
            <a:r>
              <a:rPr lang="en-US" sz="950" dirty="0"/>
              <a:t>Monitor adherence to compliance regulations</a:t>
            </a:r>
          </a:p>
          <a:p>
            <a:pPr marR="448183" lvl="1" indent="0">
              <a:lnSpc>
                <a:spcPct val="114000"/>
              </a:lnSpc>
              <a:spcBef>
                <a:spcPts val="0"/>
              </a:spcBef>
              <a:defRPr sz="1000">
                <a:solidFill>
                  <a:srgbClr val="535353"/>
                </a:solidFill>
              </a:defRPr>
            </a:pPr>
            <a:r>
              <a:rPr lang="en-US" sz="950" dirty="0"/>
              <a:t>Arrange international payments and money transfers</a:t>
            </a:r>
          </a:p>
          <a:p>
            <a:pPr marR="448183" lvl="1" indent="0">
              <a:lnSpc>
                <a:spcPct val="114000"/>
              </a:lnSpc>
              <a:spcBef>
                <a:spcPts val="0"/>
              </a:spcBef>
              <a:defRPr sz="1000"/>
            </a:pPr>
            <a:r>
              <a:rPr lang="en-US" sz="950" dirty="0"/>
              <a:t>Outsource identity, KYC, AML checks</a:t>
            </a:r>
          </a:p>
          <a:p>
            <a:pPr marR="448183" lvl="1" indent="0">
              <a:lnSpc>
                <a:spcPct val="114000"/>
              </a:lnSpc>
              <a:spcBef>
                <a:spcPts val="0"/>
              </a:spcBef>
              <a:defRPr sz="1000">
                <a:solidFill>
                  <a:srgbClr val="535353"/>
                </a:solidFill>
              </a:defRPr>
            </a:pPr>
            <a:r>
              <a:rPr lang="en-US" sz="950" dirty="0"/>
              <a:t>Collect, disclose project operational and financial data</a:t>
            </a:r>
          </a:p>
          <a:p>
            <a:pPr marR="448183" lvl="1" indent="0">
              <a:lnSpc>
                <a:spcPct val="114000"/>
              </a:lnSpc>
              <a:spcBef>
                <a:spcPts val="0"/>
              </a:spcBef>
              <a:defRPr sz="1000"/>
            </a:pPr>
            <a:r>
              <a:rPr lang="en-US" sz="950" dirty="0"/>
              <a:t>Monitor equipment performance using solar smart meters</a:t>
            </a:r>
          </a:p>
          <a:p>
            <a:pPr marR="448183" lvl="1" indent="0">
              <a:lnSpc>
                <a:spcPct val="114000"/>
              </a:lnSpc>
              <a:spcBef>
                <a:spcPts val="0"/>
              </a:spcBef>
              <a:defRPr sz="1000">
                <a:solidFill>
                  <a:srgbClr val="535353"/>
                </a:solidFill>
              </a:defRPr>
            </a:pPr>
            <a:r>
              <a:rPr lang="en-US" sz="950" dirty="0"/>
              <a:t>Arrange distribution of lease rentals</a:t>
            </a:r>
          </a:p>
          <a:p>
            <a:pPr marR="448183" lvl="1" indent="0">
              <a:lnSpc>
                <a:spcPct val="114000"/>
              </a:lnSpc>
              <a:spcBef>
                <a:spcPts val="0"/>
              </a:spcBef>
              <a:defRPr sz="1000">
                <a:solidFill>
                  <a:srgbClr val="535353"/>
                </a:solidFill>
              </a:defRPr>
            </a:pPr>
            <a:r>
              <a:rPr lang="en-US" sz="950" dirty="0"/>
              <a:t>Maintain project books and records</a:t>
            </a:r>
          </a:p>
        </p:txBody>
      </p:sp>
      <p:sp>
        <p:nvSpPr>
          <p:cNvPr id="19" name="TextBox 18"/>
          <p:cNvSpPr txBox="1"/>
          <p:nvPr/>
        </p:nvSpPr>
        <p:spPr>
          <a:xfrm>
            <a:off x="6389982" y="4199628"/>
            <a:ext cx="2444086" cy="8948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R="142570" lvl="1" indent="0">
              <a:lnSpc>
                <a:spcPct val="114000"/>
              </a:lnSpc>
              <a:spcBef>
                <a:spcPts val="0"/>
              </a:spcBef>
              <a:defRPr sz="1200" b="1"/>
            </a:pPr>
            <a:r>
              <a:rPr lang="en-US" sz="850" dirty="0"/>
              <a:t>HOW WE MAKE MONEY</a:t>
            </a:r>
          </a:p>
          <a:p>
            <a:pPr marL="180000" lvl="1" indent="-171450">
              <a:lnSpc>
                <a:spcPct val="114000"/>
              </a:lnSpc>
              <a:spcBef>
                <a:spcPts val="0"/>
              </a:spcBef>
              <a:buSzPct val="100000"/>
              <a:buFont typeface="Arial" panose="020B0604020202020204" pitchFamily="34" charset="0"/>
              <a:buChar char="•"/>
              <a:defRPr sz="900"/>
            </a:pPr>
            <a:r>
              <a:rPr lang="en-US" sz="850" dirty="0"/>
              <a:t>Dealer mark-up on project value</a:t>
            </a:r>
          </a:p>
          <a:p>
            <a:pPr marL="180000" lvl="1" indent="-171450">
              <a:lnSpc>
                <a:spcPct val="114000"/>
              </a:lnSpc>
              <a:spcBef>
                <a:spcPts val="0"/>
              </a:spcBef>
              <a:buSzPct val="100000"/>
              <a:buFont typeface="Arial" panose="020B0604020202020204" pitchFamily="34" charset="0"/>
              <a:buChar char="•"/>
              <a:defRPr sz="900"/>
            </a:pPr>
            <a:r>
              <a:rPr lang="en-US" sz="850" dirty="0"/>
              <a:t>Servicing fees from rental payments.</a:t>
            </a:r>
          </a:p>
          <a:p>
            <a:pPr marL="180000" lvl="1" indent="-171450">
              <a:lnSpc>
                <a:spcPct val="114000"/>
              </a:lnSpc>
              <a:spcBef>
                <a:spcPts val="0"/>
              </a:spcBef>
              <a:buSzPct val="100000"/>
              <a:buFont typeface="Arial" panose="020B0604020202020204" pitchFamily="34" charset="0"/>
              <a:buChar char="•"/>
              <a:defRPr sz="900"/>
            </a:pPr>
            <a:r>
              <a:rPr lang="en-US" sz="850" dirty="0"/>
              <a:t>Ownership of plant balance equipment, operational and financial data, renewable energy credits</a:t>
            </a:r>
            <a:endParaRPr lang="en-US" sz="950" dirty="0"/>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48"/>
          <p:cNvSpPr/>
          <p:nvPr/>
        </p:nvSpPr>
        <p:spPr>
          <a:xfrm>
            <a:off x="3264338" y="85250"/>
            <a:ext cx="5782799" cy="15388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algn="r">
              <a:spcBef>
                <a:spcPts val="0"/>
              </a:spcBef>
              <a:defRPr sz="2000">
                <a:solidFill>
                  <a:srgbClr val="FFFFFF"/>
                </a:solidFill>
              </a:defRPr>
            </a:pPr>
            <a:r>
              <a:rPr lang="en-US" dirty="0"/>
              <a:t>As of June 2015, there was at least</a:t>
            </a:r>
            <a:br>
              <a:rPr lang="en-US" dirty="0"/>
            </a:br>
            <a:r>
              <a:rPr lang="en-US" spc="-50" dirty="0" err="1"/>
              <a:t>180GW</a:t>
            </a:r>
            <a:r>
              <a:rPr lang="en-US" spc="-50" dirty="0"/>
              <a:t> of solar PV panels installed</a:t>
            </a:r>
            <a:br>
              <a:rPr lang="en-US" spc="-50" dirty="0"/>
            </a:br>
            <a:r>
              <a:rPr lang="en-US" spc="-50" dirty="0"/>
              <a:t>globally. That is the equivalent</a:t>
            </a:r>
            <a:br>
              <a:rPr lang="en-US" spc="-50" dirty="0"/>
            </a:br>
            <a:r>
              <a:rPr lang="en-US" spc="-50" dirty="0"/>
              <a:t>energy output of 38 Fukushima Nuclear</a:t>
            </a:r>
            <a:br>
              <a:rPr lang="en-US" dirty="0"/>
            </a:br>
            <a:r>
              <a:rPr lang="en-US" dirty="0"/>
              <a:t>Power Stations and cost less to build.</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24</a:t>
            </a:fld>
            <a:r>
              <a:rPr lang="en-US" spc="-50" dirty="0">
                <a:solidFill>
                  <a:schemeClr val="bg1"/>
                </a:solidFill>
              </a:rPr>
              <a:t> ]</a:t>
            </a:r>
          </a:p>
        </p:txBody>
      </p:sp>
      <p:sp>
        <p:nvSpPr>
          <p:cNvPr id="3" name="Title 2"/>
          <p:cNvSpPr>
            <a:spLocks noGrp="1"/>
          </p:cNvSpPr>
          <p:nvPr>
            <p:ph type="title"/>
          </p:nvPr>
        </p:nvSpPr>
        <p:spPr/>
        <p:txBody>
          <a:bodyPr/>
          <a:lstStyle/>
          <a:p>
            <a:r>
              <a:rPr lang="en-US" dirty="0"/>
              <a:t>ABOUT THE SOLAR PV PLANT</a:t>
            </a:r>
          </a:p>
        </p:txBody>
      </p:sp>
      <p:graphicFrame>
        <p:nvGraphicFramePr>
          <p:cNvPr id="7" name="Table 441"/>
          <p:cNvGraphicFramePr/>
          <p:nvPr>
            <p:extLst>
              <p:ext uri="{D42A27DB-BD31-4B8C-83A1-F6EECF244321}">
                <p14:modId xmlns:p14="http://schemas.microsoft.com/office/powerpoint/2010/main" val="3871179016"/>
              </p:ext>
            </p:extLst>
          </p:nvPr>
        </p:nvGraphicFramePr>
        <p:xfrm>
          <a:off x="3124442" y="3788317"/>
          <a:ext cx="2638024" cy="798351"/>
        </p:xfrm>
        <a:graphic>
          <a:graphicData uri="http://schemas.openxmlformats.org/drawingml/2006/table">
            <a:tbl>
              <a:tblPr bandRow="1">
                <a:tableStyleId>{4C3C2611-4C71-4FC5-86AE-919BDF0F9419}</a:tableStyleId>
              </a:tblPr>
              <a:tblGrid>
                <a:gridCol w="602505">
                  <a:extLst>
                    <a:ext uri="{9D8B030D-6E8A-4147-A177-3AD203B41FA5}">
                      <a16:colId xmlns:a16="http://schemas.microsoft.com/office/drawing/2014/main" val="20000"/>
                    </a:ext>
                  </a:extLst>
                </a:gridCol>
                <a:gridCol w="659346">
                  <a:extLst>
                    <a:ext uri="{9D8B030D-6E8A-4147-A177-3AD203B41FA5}">
                      <a16:colId xmlns:a16="http://schemas.microsoft.com/office/drawing/2014/main" val="20001"/>
                    </a:ext>
                  </a:extLst>
                </a:gridCol>
                <a:gridCol w="617709">
                  <a:extLst>
                    <a:ext uri="{9D8B030D-6E8A-4147-A177-3AD203B41FA5}">
                      <a16:colId xmlns:a16="http://schemas.microsoft.com/office/drawing/2014/main" val="20002"/>
                    </a:ext>
                  </a:extLst>
                </a:gridCol>
                <a:gridCol w="758464">
                  <a:extLst>
                    <a:ext uri="{9D8B030D-6E8A-4147-A177-3AD203B41FA5}">
                      <a16:colId xmlns:a16="http://schemas.microsoft.com/office/drawing/2014/main" val="20003"/>
                    </a:ext>
                  </a:extLst>
                </a:gridCol>
              </a:tblGrid>
              <a:tr h="798351">
                <a:tc gridSpan="4">
                  <a:txBody>
                    <a:bodyPr/>
                    <a:lstStyle/>
                    <a:p>
                      <a:pPr marR="2540" algn="l" defTabSz="180339">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r"/>
                        </a:tabLst>
                        <a:defRPr sz="800" u="sng">
                          <a:uFill>
                            <a:solidFill>
                              <a:srgbClr val="000000"/>
                            </a:solidFill>
                          </a:uFill>
                          <a:latin typeface="Montserrat Light"/>
                          <a:ea typeface="Montserrat Light"/>
                          <a:cs typeface="Montserrat Light"/>
                        </a:defRPr>
                      </a:pPr>
                      <a:r>
                        <a:rPr b="1" dirty="0"/>
                        <a:t>Smart Meter Monitoring</a:t>
                      </a:r>
                    </a:p>
                    <a:p>
                      <a:pPr marR="2540" algn="l" defTabSz="180339">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r"/>
                        </a:tabLst>
                        <a:defRPr sz="800">
                          <a:uFill>
                            <a:solidFill>
                              <a:srgbClr val="000000"/>
                            </a:solidFill>
                          </a:uFill>
                          <a:latin typeface="Montserrat Light"/>
                          <a:ea typeface="Montserrat Light"/>
                          <a:cs typeface="Montserrat Light"/>
                        </a:defRPr>
                      </a:pPr>
                      <a:r>
                        <a:rPr dirty="0"/>
                        <a:t>The </a:t>
                      </a:r>
                      <a:r>
                        <a:rPr lang="en-GB" dirty="0"/>
                        <a:t>solar</a:t>
                      </a:r>
                      <a:r>
                        <a:rPr lang="en-GB" baseline="0" dirty="0"/>
                        <a:t> plant</a:t>
                      </a:r>
                      <a:r>
                        <a:rPr lang="en-GB" dirty="0"/>
                        <a:t> is</a:t>
                      </a:r>
                      <a:r>
                        <a:rPr lang="en-GB" baseline="0" dirty="0"/>
                        <a:t> </a:t>
                      </a:r>
                      <a:r>
                        <a:rPr dirty="0"/>
                        <a:t>kept under surveillance over the internet. The system data is </a:t>
                      </a:r>
                      <a:r>
                        <a:rPr lang="en-GB" dirty="0"/>
                        <a:t>viewable</a:t>
                      </a:r>
                      <a:r>
                        <a:rPr lang="en-GB" baseline="0" dirty="0"/>
                        <a:t> through </a:t>
                      </a:r>
                      <a:r>
                        <a:rPr dirty="0"/>
                        <a:t>a portal</a:t>
                      </a:r>
                      <a:r>
                        <a:rPr lang="en-GB" baseline="0" dirty="0"/>
                        <a:t> and </a:t>
                      </a:r>
                      <a:r>
                        <a:rPr dirty="0"/>
                        <a:t>can be viewed online</a:t>
                      </a:r>
                      <a:r>
                        <a:rPr lang="en-GB" baseline="0" dirty="0"/>
                        <a:t> by all owners.</a:t>
                      </a:r>
                      <a:endParaRPr dirty="0"/>
                    </a:p>
                  </a:txBody>
                  <a:tcPr marL="50800" marR="50800" marT="50800" marB="50800" horzOverflow="overflow">
                    <a:lnL w="3175">
                      <a:solidFill>
                        <a:srgbClr val="A7A7A7"/>
                      </a:solidFill>
                      <a:miter lim="400000"/>
                    </a:lnL>
                    <a:lnR w="3175">
                      <a:solidFill>
                        <a:srgbClr val="A7A7A7"/>
                      </a:solidFill>
                      <a:miter lim="400000"/>
                    </a:lnR>
                    <a:lnT w="3175">
                      <a:solidFill>
                        <a:srgbClr val="A7A7A7"/>
                      </a:solidFill>
                      <a:miter lim="400000"/>
                    </a:lnT>
                    <a:lnB w="3175">
                      <a:solidFill>
                        <a:srgbClr val="A7A7A7"/>
                      </a:solidFill>
                      <a:miter lim="400000"/>
                    </a:lnB>
                    <a:solidFill>
                      <a:schemeClr val="accent6">
                        <a:lumMod val="40000"/>
                        <a:lumOff val="60000"/>
                        <a:alpha val="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bl>
          </a:graphicData>
        </a:graphic>
      </p:graphicFrame>
      <p:sp>
        <p:nvSpPr>
          <p:cNvPr id="8" name="Shape 443"/>
          <p:cNvSpPr/>
          <p:nvPr/>
        </p:nvSpPr>
        <p:spPr>
          <a:xfrm>
            <a:off x="393838" y="1372841"/>
            <a:ext cx="2646856" cy="215444"/>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R="331096" lvl="1" indent="0" defTabSz="422041">
              <a:spcBef>
                <a:spcPts val="0"/>
              </a:spcBef>
              <a:buFont typeface="Arial"/>
              <a:defRPr sz="1400" b="1"/>
            </a:pPr>
            <a:r>
              <a:rPr lang="en-US" dirty="0"/>
              <a:t>EQUIPMENT </a:t>
            </a:r>
          </a:p>
        </p:txBody>
      </p:sp>
      <p:graphicFrame>
        <p:nvGraphicFramePr>
          <p:cNvPr id="11" name="Table 448"/>
          <p:cNvGraphicFramePr/>
          <p:nvPr>
            <p:extLst>
              <p:ext uri="{D42A27DB-BD31-4B8C-83A1-F6EECF244321}">
                <p14:modId xmlns:p14="http://schemas.microsoft.com/office/powerpoint/2010/main" val="2863872237"/>
              </p:ext>
            </p:extLst>
          </p:nvPr>
        </p:nvGraphicFramePr>
        <p:xfrm>
          <a:off x="3153581" y="1735759"/>
          <a:ext cx="2624385" cy="716280"/>
        </p:xfrm>
        <a:graphic>
          <a:graphicData uri="http://schemas.openxmlformats.org/drawingml/2006/table">
            <a:tbl>
              <a:tblPr>
                <a:tableStyleId>{4C3C2611-4C71-4FC5-86AE-919BDF0F9419}</a:tableStyleId>
              </a:tblPr>
              <a:tblGrid>
                <a:gridCol w="1461807">
                  <a:extLst>
                    <a:ext uri="{9D8B030D-6E8A-4147-A177-3AD203B41FA5}">
                      <a16:colId xmlns:a16="http://schemas.microsoft.com/office/drawing/2014/main" val="20000"/>
                    </a:ext>
                  </a:extLst>
                </a:gridCol>
                <a:gridCol w="1162578">
                  <a:extLst>
                    <a:ext uri="{9D8B030D-6E8A-4147-A177-3AD203B41FA5}">
                      <a16:colId xmlns:a16="http://schemas.microsoft.com/office/drawing/2014/main" val="20001"/>
                    </a:ext>
                  </a:extLst>
                </a:gridCol>
              </a:tblGrid>
              <a:tr h="223520">
                <a:tc>
                  <a:txBody>
                    <a:bodyPr/>
                    <a:lstStyle/>
                    <a:p>
                      <a:pPr algn="l">
                        <a:lnSpc>
                          <a:spcPct val="100000"/>
                        </a:lnSpc>
                        <a:defRPr sz="1800"/>
                      </a:pPr>
                      <a:r>
                        <a:rPr lang="en-GB" sz="900" b="1" dirty="0">
                          <a:latin typeface="Montserrat Light"/>
                          <a:ea typeface="Montserrat Light"/>
                          <a:cs typeface="Montserrat Light"/>
                        </a:rPr>
                        <a:t>Est. </a:t>
                      </a:r>
                      <a:r>
                        <a:rPr sz="900" b="1" dirty="0">
                          <a:latin typeface="Montserrat Light"/>
                          <a:ea typeface="Montserrat Light"/>
                          <a:cs typeface="Montserrat Light"/>
                        </a:rPr>
                        <a:t>Annual Generation</a:t>
                      </a:r>
                    </a:p>
                  </a:txBody>
                  <a:tcPr marL="50800" marR="50800" marT="50800" marB="50800" horzOverflow="overflow">
                    <a:lnL>
                      <a:solidFill>
                        <a:srgbClr val="BFBFBF"/>
                      </a:solidFill>
                      <a:miter lim="400000"/>
                    </a:lnL>
                    <a:lnR w="4445" cap="flat" cmpd="sng" algn="ctr">
                      <a:solidFill>
                        <a:srgbClr val="BFBFBF"/>
                      </a:solidFill>
                      <a:prstDash val="solid"/>
                      <a:miter lim="400000"/>
                      <a:headEnd type="none" w="med" len="med"/>
                      <a:tailEnd type="none" w="med" len="med"/>
                    </a:lnR>
                    <a:lnT w="4445">
                      <a:solidFill>
                        <a:srgbClr val="BFBFBF"/>
                      </a:solidFill>
                      <a:miter lim="400000"/>
                    </a:lnT>
                    <a:lnB w="4445">
                      <a:solidFill>
                        <a:srgbClr val="BFBFBF"/>
                      </a:solidFill>
                      <a:miter lim="400000"/>
                    </a:lnB>
                    <a:solidFill>
                      <a:srgbClr val="FFFFFF"/>
                    </a:solidFill>
                  </a:tcPr>
                </a:tc>
                <a:tc>
                  <a:txBody>
                    <a:bodyPr/>
                    <a:lstStyle/>
                    <a:p>
                      <a:pPr>
                        <a:lnSpc>
                          <a:spcPct val="100000"/>
                        </a:lnSpc>
                        <a:defRPr sz="1800"/>
                      </a:pPr>
                      <a:r>
                        <a:rPr lang="en-GB" sz="900" dirty="0">
                          <a:latin typeface="Montserrat Light"/>
                          <a:ea typeface="Montserrat Light"/>
                          <a:cs typeface="Montserrat Light"/>
                        </a:rPr>
                        <a:t>34603MWh</a:t>
                      </a:r>
                      <a:endParaRPr sz="900" dirty="0">
                        <a:latin typeface="Montserrat Light"/>
                        <a:ea typeface="Montserrat Light"/>
                        <a:cs typeface="Montserrat Light"/>
                      </a:endParaRPr>
                    </a:p>
                  </a:txBody>
                  <a:tcPr marL="50800" marR="50800" marT="50800" marB="50800" horzOverflow="overflow">
                    <a:lnL w="4445" cap="flat" cmpd="sng" algn="ctr">
                      <a:solidFill>
                        <a:srgbClr val="BFBFBF"/>
                      </a:solidFill>
                      <a:prstDash val="solid"/>
                      <a:miter lim="400000"/>
                      <a:headEnd type="none" w="med" len="med"/>
                      <a:tailEnd type="none" w="med" len="med"/>
                    </a:lnL>
                    <a:lnR w="4445">
                      <a:solidFill>
                        <a:srgbClr val="BFBFBF"/>
                      </a:solidFill>
                      <a:miter lim="400000"/>
                    </a:lnR>
                    <a:lnT w="4445">
                      <a:solidFill>
                        <a:srgbClr val="BFBFBF"/>
                      </a:solidFill>
                      <a:miter lim="400000"/>
                    </a:lnT>
                    <a:lnB w="4445">
                      <a:solidFill>
                        <a:srgbClr val="BFBFBF"/>
                      </a:solidFill>
                      <a:miter lim="400000"/>
                    </a:lnB>
                    <a:noFill/>
                  </a:tcPr>
                </a:tc>
                <a:extLst>
                  <a:ext uri="{0D108BD9-81ED-4DB2-BD59-A6C34878D82A}">
                    <a16:rowId xmlns:a16="http://schemas.microsoft.com/office/drawing/2014/main" val="10002"/>
                  </a:ext>
                </a:extLst>
              </a:tr>
              <a:tr h="223520">
                <a:tc>
                  <a:txBody>
                    <a:bodyPr/>
                    <a:lstStyle/>
                    <a:p>
                      <a:pPr algn="l">
                        <a:lnSpc>
                          <a:spcPct val="100000"/>
                        </a:lnSpc>
                        <a:defRPr sz="1800"/>
                      </a:pPr>
                      <a:r>
                        <a:rPr lang="en-GB" sz="900" b="1" dirty="0">
                          <a:latin typeface="Montserrat Light"/>
                          <a:ea typeface="Montserrat Light"/>
                          <a:cs typeface="Montserrat Light"/>
                        </a:rPr>
                        <a:t>Probability</a:t>
                      </a:r>
                      <a:r>
                        <a:rPr lang="en-GB" sz="900" b="1" baseline="0" dirty="0">
                          <a:latin typeface="Montserrat Light"/>
                          <a:ea typeface="Montserrat Light"/>
                          <a:cs typeface="Montserrat Light"/>
                        </a:rPr>
                        <a:t> Factor</a:t>
                      </a:r>
                      <a:endParaRPr sz="900" b="1" dirty="0">
                        <a:latin typeface="Montserrat Light"/>
                        <a:ea typeface="Montserrat Light"/>
                        <a:cs typeface="Montserrat Light"/>
                      </a:endParaRPr>
                    </a:p>
                  </a:txBody>
                  <a:tcPr marL="50800" marR="50800" marT="50800" marB="50800" horzOverflow="overflow">
                    <a:lnL>
                      <a:solidFill>
                        <a:srgbClr val="BFBFBF"/>
                      </a:solidFill>
                      <a:miter lim="400000"/>
                    </a:lnL>
                    <a:lnR w="4445" cap="flat" cmpd="sng" algn="ctr">
                      <a:solidFill>
                        <a:srgbClr val="BFBFBF"/>
                      </a:solidFill>
                      <a:prstDash val="solid"/>
                      <a:miter lim="400000"/>
                      <a:headEnd type="none" w="med" len="med"/>
                      <a:tailEnd type="none" w="med" len="med"/>
                    </a:lnR>
                    <a:lnT w="4445" cap="flat" cmpd="sng" algn="ctr">
                      <a:solidFill>
                        <a:srgbClr val="BFBFBF"/>
                      </a:solidFill>
                      <a:prstDash val="solid"/>
                      <a:miter lim="400000"/>
                      <a:headEnd type="none" w="med" len="med"/>
                      <a:tailEnd type="none" w="med" len="med"/>
                    </a:lnT>
                    <a:lnB w="4445" cap="flat" cmpd="sng" algn="ctr">
                      <a:solidFill>
                        <a:srgbClr val="BFBFBF"/>
                      </a:solidFill>
                      <a:prstDash val="solid"/>
                      <a:miter lim="400000"/>
                      <a:headEnd type="none" w="med" len="med"/>
                      <a:tailEnd type="none" w="med" len="med"/>
                    </a:lnB>
                    <a:solidFill>
                      <a:srgbClr val="FFFFFF"/>
                    </a:solidFill>
                  </a:tcPr>
                </a:tc>
                <a:tc>
                  <a:txBody>
                    <a:bodyPr/>
                    <a:lstStyle/>
                    <a:p>
                      <a:pPr>
                        <a:lnSpc>
                          <a:spcPct val="100000"/>
                        </a:lnSpc>
                        <a:defRPr sz="1800"/>
                      </a:pPr>
                      <a:r>
                        <a:rPr lang="en-GB" sz="900" dirty="0">
                          <a:latin typeface="Montserrat Light"/>
                          <a:ea typeface="Montserrat Light"/>
                          <a:cs typeface="Montserrat Light"/>
                        </a:rPr>
                        <a:t>50%</a:t>
                      </a:r>
                      <a:endParaRPr sz="900" dirty="0">
                        <a:latin typeface="Montserrat Light"/>
                        <a:ea typeface="Montserrat Light"/>
                        <a:cs typeface="Montserrat Light"/>
                      </a:endParaRPr>
                    </a:p>
                  </a:txBody>
                  <a:tcPr marL="50800" marR="50800" marT="50800" marB="50800" horzOverflow="overflow">
                    <a:lnL w="4445" cap="flat" cmpd="sng" algn="ctr">
                      <a:solidFill>
                        <a:srgbClr val="BFBFBF"/>
                      </a:solidFill>
                      <a:prstDash val="solid"/>
                      <a:miter lim="400000"/>
                      <a:headEnd type="none" w="med" len="med"/>
                      <a:tailEnd type="none" w="med" len="med"/>
                    </a:lnL>
                    <a:lnR w="4445">
                      <a:solidFill>
                        <a:srgbClr val="BFBFBF"/>
                      </a:solidFill>
                      <a:miter lim="400000"/>
                    </a:lnR>
                    <a:lnT w="4445" cap="flat" cmpd="sng" algn="ctr">
                      <a:solidFill>
                        <a:srgbClr val="BFBFBF"/>
                      </a:solidFill>
                      <a:prstDash val="solid"/>
                      <a:miter lim="400000"/>
                      <a:headEnd type="none" w="med" len="med"/>
                      <a:tailEnd type="none" w="med" len="med"/>
                    </a:lnT>
                    <a:lnB w="4445" cap="flat" cmpd="sng" algn="ctr">
                      <a:solidFill>
                        <a:srgbClr val="BFBFBF"/>
                      </a:solidFill>
                      <a:prstDash val="solid"/>
                      <a:miter lim="400000"/>
                      <a:headEnd type="none" w="med" len="med"/>
                      <a:tailEnd type="none" w="med" len="med"/>
                    </a:lnB>
                    <a:solidFill>
                      <a:srgbClr val="FFFFFF"/>
                    </a:solidFill>
                  </a:tcPr>
                </a:tc>
                <a:extLst>
                  <a:ext uri="{0D108BD9-81ED-4DB2-BD59-A6C34878D82A}">
                    <a16:rowId xmlns:a16="http://schemas.microsoft.com/office/drawing/2014/main" val="3600829602"/>
                  </a:ext>
                </a:extLst>
              </a:tr>
              <a:tr h="223520">
                <a:tc>
                  <a:txBody>
                    <a:bodyPr/>
                    <a:lstStyle/>
                    <a:p>
                      <a:pPr algn="l">
                        <a:lnSpc>
                          <a:spcPct val="100000"/>
                        </a:lnSpc>
                        <a:defRPr sz="1800"/>
                      </a:pPr>
                      <a:r>
                        <a:rPr lang="en-US" sz="900" b="1" dirty="0">
                          <a:latin typeface="Montserrat Light"/>
                          <a:ea typeface="Montserrat Light"/>
                          <a:cs typeface="Montserrat Light"/>
                        </a:rPr>
                        <a:t>Y1</a:t>
                      </a:r>
                      <a:r>
                        <a:rPr sz="900" b="1" dirty="0">
                          <a:latin typeface="Montserrat Light"/>
                          <a:ea typeface="Montserrat Light"/>
                          <a:cs typeface="Montserrat Light"/>
                        </a:rPr>
                        <a:t>. R/kWh</a:t>
                      </a:r>
                    </a:p>
                  </a:txBody>
                  <a:tcPr marL="50800" marR="50800" marT="50800" marB="50800" horzOverflow="overflow">
                    <a:lnL>
                      <a:solidFill>
                        <a:srgbClr val="BFBFBF"/>
                      </a:solidFill>
                      <a:miter lim="400000"/>
                    </a:lnL>
                    <a:lnR w="4445" cap="flat" cmpd="sng" algn="ctr">
                      <a:solidFill>
                        <a:srgbClr val="BFBFBF"/>
                      </a:solidFill>
                      <a:prstDash val="solid"/>
                      <a:miter lim="400000"/>
                      <a:headEnd type="none" w="med" len="med"/>
                      <a:tailEnd type="none" w="med" len="med"/>
                    </a:lnR>
                    <a:lnT w="4445" cap="flat" cmpd="sng" algn="ctr">
                      <a:solidFill>
                        <a:srgbClr val="BFBFBF"/>
                      </a:solidFill>
                      <a:prstDash val="solid"/>
                      <a:miter lim="400000"/>
                      <a:headEnd type="none" w="med" len="med"/>
                      <a:tailEnd type="none" w="med" len="med"/>
                    </a:lnT>
                    <a:lnB w="4445">
                      <a:solidFill>
                        <a:srgbClr val="BFBFBF"/>
                      </a:solidFill>
                      <a:miter lim="400000"/>
                    </a:lnB>
                    <a:solidFill>
                      <a:srgbClr val="FFFFFF"/>
                    </a:solidFill>
                  </a:tcPr>
                </a:tc>
                <a:tc>
                  <a:txBody>
                    <a:bodyPr/>
                    <a:lstStyle/>
                    <a:p>
                      <a:pPr>
                        <a:lnSpc>
                          <a:spcPct val="100000"/>
                        </a:lnSpc>
                        <a:defRPr sz="1800"/>
                      </a:pPr>
                      <a:r>
                        <a:rPr lang="en-GB" sz="900" dirty="0">
                          <a:latin typeface="Montserrat Light"/>
                          <a:ea typeface="Montserrat Light"/>
                          <a:cs typeface="Montserrat Light"/>
                        </a:rPr>
                        <a:t>1.5</a:t>
                      </a:r>
                      <a:endParaRPr sz="900" dirty="0">
                        <a:latin typeface="Montserrat Light"/>
                        <a:ea typeface="Montserrat Light"/>
                        <a:cs typeface="Montserrat Light"/>
                      </a:endParaRPr>
                    </a:p>
                  </a:txBody>
                  <a:tcPr marL="50800" marR="50800" marT="50800" marB="50800" horzOverflow="overflow">
                    <a:lnL w="4445" cap="flat" cmpd="sng" algn="ctr">
                      <a:solidFill>
                        <a:srgbClr val="BFBFBF"/>
                      </a:solidFill>
                      <a:prstDash val="solid"/>
                      <a:miter lim="400000"/>
                      <a:headEnd type="none" w="med" len="med"/>
                      <a:tailEnd type="none" w="med" len="med"/>
                    </a:lnL>
                    <a:lnR w="4445">
                      <a:solidFill>
                        <a:srgbClr val="BFBFBF"/>
                      </a:solidFill>
                      <a:miter lim="400000"/>
                    </a:lnR>
                    <a:lnT w="4445" cap="flat" cmpd="sng" algn="ctr">
                      <a:solidFill>
                        <a:srgbClr val="BFBFBF"/>
                      </a:solidFill>
                      <a:prstDash val="solid"/>
                      <a:miter lim="400000"/>
                      <a:headEnd type="none" w="med" len="med"/>
                      <a:tailEnd type="none" w="med" len="med"/>
                    </a:lnT>
                    <a:lnB w="4445">
                      <a:solidFill>
                        <a:srgbClr val="BFBFBF"/>
                      </a:solidFill>
                      <a:miter lim="400000"/>
                    </a:lnB>
                    <a:solidFill>
                      <a:srgbClr val="FFFFFF"/>
                    </a:solidFill>
                  </a:tcPr>
                </a:tc>
                <a:extLst>
                  <a:ext uri="{0D108BD9-81ED-4DB2-BD59-A6C34878D82A}">
                    <a16:rowId xmlns:a16="http://schemas.microsoft.com/office/drawing/2014/main" val="10006"/>
                  </a:ext>
                </a:extLst>
              </a:tr>
            </a:tbl>
          </a:graphicData>
        </a:graphic>
      </p:graphicFrame>
      <p:graphicFrame>
        <p:nvGraphicFramePr>
          <p:cNvPr id="12" name="Table 449"/>
          <p:cNvGraphicFramePr/>
          <p:nvPr>
            <p:extLst>
              <p:ext uri="{D42A27DB-BD31-4B8C-83A1-F6EECF244321}">
                <p14:modId xmlns:p14="http://schemas.microsoft.com/office/powerpoint/2010/main" val="3812534232"/>
              </p:ext>
            </p:extLst>
          </p:nvPr>
        </p:nvGraphicFramePr>
        <p:xfrm>
          <a:off x="6182780" y="1688802"/>
          <a:ext cx="2662820" cy="960120"/>
        </p:xfrm>
        <a:graphic>
          <a:graphicData uri="http://schemas.openxmlformats.org/drawingml/2006/table">
            <a:tbl>
              <a:tblPr>
                <a:tableStyleId>{4C3C2611-4C71-4FC5-86AE-919BDF0F9419}</a:tableStyleId>
              </a:tblPr>
              <a:tblGrid>
                <a:gridCol w="1495221">
                  <a:extLst>
                    <a:ext uri="{9D8B030D-6E8A-4147-A177-3AD203B41FA5}">
                      <a16:colId xmlns:a16="http://schemas.microsoft.com/office/drawing/2014/main" val="20000"/>
                    </a:ext>
                  </a:extLst>
                </a:gridCol>
                <a:gridCol w="1167599">
                  <a:extLst>
                    <a:ext uri="{9D8B030D-6E8A-4147-A177-3AD203B41FA5}">
                      <a16:colId xmlns:a16="http://schemas.microsoft.com/office/drawing/2014/main" val="20001"/>
                    </a:ext>
                  </a:extLst>
                </a:gridCol>
              </a:tblGrid>
              <a:tr h="345440">
                <a:tc>
                  <a:txBody>
                    <a:bodyPr/>
                    <a:lstStyle/>
                    <a:p>
                      <a:pPr algn="l">
                        <a:defRPr sz="1800"/>
                      </a:pPr>
                      <a:r>
                        <a:rPr sz="900" b="1" dirty="0">
                          <a:latin typeface="Montserrat Light"/>
                          <a:ea typeface="Montserrat Light"/>
                          <a:cs typeface="Montserrat Light"/>
                        </a:rPr>
                        <a:t>Site Name</a:t>
                      </a:r>
                    </a:p>
                  </a:txBody>
                  <a:tcPr marL="50800" marR="50800" marT="50800" marB="50800" horzOverflow="overflow">
                    <a:lnL>
                      <a:solidFill>
                        <a:srgbClr val="BFBFBF"/>
                      </a:solidFill>
                      <a:miter lim="400000"/>
                    </a:lnL>
                    <a:lnR w="4445">
                      <a:solidFill>
                        <a:srgbClr val="BFBFBF"/>
                      </a:solidFill>
                      <a:miter lim="400000"/>
                    </a:lnR>
                    <a:lnT w="4445">
                      <a:solidFill>
                        <a:srgbClr val="BFBFBF"/>
                      </a:solidFill>
                      <a:miter lim="400000"/>
                    </a:lnT>
                    <a:lnB w="4445">
                      <a:solidFill>
                        <a:srgbClr val="BFBFBF"/>
                      </a:solidFill>
                      <a:miter lim="400000"/>
                    </a:lnB>
                    <a:noFill/>
                  </a:tcPr>
                </a:tc>
                <a:tc>
                  <a:txBody>
                    <a:bodyPr/>
                    <a:lstStyle/>
                    <a:p>
                      <a:pPr marL="0" marR="0" lvl="0" indent="0" algn="l" defTabSz="457200" eaLnBrk="1" fontAlgn="auto" latinLnBrk="0" hangingPunct="1">
                        <a:lnSpc>
                          <a:spcPct val="100000"/>
                        </a:lnSpc>
                        <a:spcBef>
                          <a:spcPts val="0"/>
                        </a:spcBef>
                        <a:spcAft>
                          <a:spcPts val="0"/>
                        </a:spcAft>
                        <a:buClrTx/>
                        <a:buSzTx/>
                        <a:buFontTx/>
                        <a:buNone/>
                        <a:tabLst/>
                        <a:defRPr sz="1800"/>
                      </a:pPr>
                      <a:r>
                        <a:rPr lang="en-US" sz="900" dirty="0"/>
                        <a:t>Knysna Primary School</a:t>
                      </a:r>
                    </a:p>
                    <a:p>
                      <a:pPr algn="l">
                        <a:defRPr sz="1800"/>
                      </a:pPr>
                      <a:endParaRPr lang="en-US" sz="900" baseline="0" dirty="0">
                        <a:latin typeface="Montserrat Light"/>
                        <a:ea typeface="Montserrat Light"/>
                        <a:cs typeface="Montserrat Light"/>
                      </a:endParaRPr>
                    </a:p>
                  </a:txBody>
                  <a:tcPr marL="50800" marR="50800" marT="50800" marB="50800" horzOverflow="overflow">
                    <a:lnL w="4445">
                      <a:solidFill>
                        <a:srgbClr val="BFBFBF"/>
                      </a:solidFill>
                      <a:miter lim="400000"/>
                    </a:lnL>
                    <a:lnR w="4445">
                      <a:solidFill>
                        <a:srgbClr val="BFBFBF"/>
                      </a:solidFill>
                      <a:miter lim="400000"/>
                    </a:lnR>
                    <a:lnT w="4445">
                      <a:solidFill>
                        <a:srgbClr val="BFBFBF"/>
                      </a:solidFill>
                      <a:miter lim="400000"/>
                    </a:lnT>
                    <a:lnB w="4445">
                      <a:solidFill>
                        <a:srgbClr val="BFBFBF"/>
                      </a:solidFill>
                      <a:miter lim="400000"/>
                    </a:lnB>
                    <a:noFill/>
                  </a:tcPr>
                </a:tc>
                <a:extLst>
                  <a:ext uri="{0D108BD9-81ED-4DB2-BD59-A6C34878D82A}">
                    <a16:rowId xmlns:a16="http://schemas.microsoft.com/office/drawing/2014/main" val="10000"/>
                  </a:ext>
                </a:extLst>
              </a:tr>
              <a:tr h="223520">
                <a:tc>
                  <a:txBody>
                    <a:bodyPr/>
                    <a:lstStyle/>
                    <a:p>
                      <a:pPr algn="l">
                        <a:defRPr sz="1800"/>
                      </a:pPr>
                      <a:r>
                        <a:rPr sz="900" b="1" dirty="0">
                          <a:latin typeface="Montserrat Light"/>
                          <a:ea typeface="Montserrat Light"/>
                          <a:cs typeface="Montserrat Light"/>
                        </a:rPr>
                        <a:t>Elevation </a:t>
                      </a:r>
                      <a:r>
                        <a:rPr sz="900" b="1" dirty="0" err="1">
                          <a:latin typeface="Montserrat Light"/>
                          <a:ea typeface="Montserrat Light"/>
                          <a:cs typeface="Montserrat Light"/>
                        </a:rPr>
                        <a:t>a.s.l</a:t>
                      </a:r>
                      <a:r>
                        <a:rPr sz="900" b="1" dirty="0">
                          <a:latin typeface="Montserrat Light"/>
                          <a:ea typeface="Montserrat Light"/>
                          <a:cs typeface="Montserrat Light"/>
                        </a:rPr>
                        <a:t>.</a:t>
                      </a:r>
                    </a:p>
                  </a:txBody>
                  <a:tcPr marL="50800" marR="50800" marT="50800" marB="50800" horzOverflow="overflow">
                    <a:lnL>
                      <a:solidFill>
                        <a:srgbClr val="BFBFBF"/>
                      </a:solidFill>
                      <a:miter lim="400000"/>
                    </a:lnL>
                    <a:lnR w="4445" cap="flat" cmpd="sng" algn="ctr">
                      <a:solidFill>
                        <a:srgbClr val="BFBFBF"/>
                      </a:solidFill>
                      <a:prstDash val="solid"/>
                      <a:miter lim="400000"/>
                      <a:headEnd type="none" w="med" len="med"/>
                      <a:tailEnd type="none" w="med" len="med"/>
                    </a:lnR>
                    <a:lnT w="4445" cap="flat" cmpd="sng" algn="ctr">
                      <a:solidFill>
                        <a:srgbClr val="BFBFBF"/>
                      </a:solidFill>
                      <a:prstDash val="solid"/>
                      <a:miter lim="400000"/>
                      <a:headEnd type="none" w="med" len="med"/>
                      <a:tailEnd type="none" w="med" len="med"/>
                    </a:lnT>
                    <a:lnB w="4445">
                      <a:solidFill>
                        <a:srgbClr val="BFBFBF"/>
                      </a:solidFill>
                      <a:miter lim="400000"/>
                    </a:lnB>
                    <a:noFill/>
                  </a:tcPr>
                </a:tc>
                <a:tc>
                  <a:txBody>
                    <a:bodyPr/>
                    <a:lstStyle/>
                    <a:p>
                      <a:pPr algn="l">
                        <a:defRPr sz="1800"/>
                      </a:pPr>
                      <a:r>
                        <a:rPr lang="en-US" sz="900" dirty="0">
                          <a:solidFill>
                            <a:schemeClr val="tx1"/>
                          </a:solidFill>
                          <a:latin typeface="Montserrat Light"/>
                          <a:ea typeface="Montserrat Light"/>
                          <a:cs typeface="Montserrat Light"/>
                        </a:rPr>
                        <a:t>Sea </a:t>
                      </a:r>
                      <a:r>
                        <a:rPr lang="en-US" sz="900" dirty="0" err="1">
                          <a:solidFill>
                            <a:schemeClr val="tx1"/>
                          </a:solidFill>
                          <a:latin typeface="Montserrat Light"/>
                          <a:ea typeface="Montserrat Light"/>
                          <a:cs typeface="Montserrat Light"/>
                        </a:rPr>
                        <a:t>level</a:t>
                      </a:r>
                      <a:r>
                        <a:rPr sz="900" dirty="0" err="1">
                          <a:solidFill>
                            <a:schemeClr val="tx1"/>
                          </a:solidFill>
                          <a:latin typeface="Montserrat Light"/>
                          <a:ea typeface="Montserrat Light"/>
                          <a:cs typeface="Montserrat Light"/>
                        </a:rPr>
                        <a:t>m</a:t>
                      </a:r>
                      <a:endParaRPr sz="900" dirty="0">
                        <a:solidFill>
                          <a:schemeClr val="tx1"/>
                        </a:solidFill>
                        <a:latin typeface="Montserrat Light"/>
                        <a:ea typeface="Montserrat Light"/>
                        <a:cs typeface="Montserrat Light"/>
                      </a:endParaRPr>
                    </a:p>
                  </a:txBody>
                  <a:tcPr marL="50800" marR="50800" marT="50800" marB="50800" horzOverflow="overflow">
                    <a:lnL w="4445" cap="flat" cmpd="sng" algn="ctr">
                      <a:solidFill>
                        <a:srgbClr val="BFBFBF"/>
                      </a:solidFill>
                      <a:prstDash val="solid"/>
                      <a:miter lim="400000"/>
                      <a:headEnd type="none" w="med" len="med"/>
                      <a:tailEnd type="none" w="med" len="med"/>
                    </a:lnL>
                    <a:lnR w="4445">
                      <a:solidFill>
                        <a:srgbClr val="BFBFBF"/>
                      </a:solidFill>
                      <a:miter lim="400000"/>
                    </a:lnR>
                    <a:lnT w="4445" cap="flat" cmpd="sng" algn="ctr">
                      <a:solidFill>
                        <a:srgbClr val="BFBFBF"/>
                      </a:solidFill>
                      <a:prstDash val="solid"/>
                      <a:miter lim="400000"/>
                      <a:headEnd type="none" w="med" len="med"/>
                      <a:tailEnd type="none" w="med" len="med"/>
                    </a:lnT>
                    <a:lnB w="4445">
                      <a:solidFill>
                        <a:srgbClr val="BFBFBF"/>
                      </a:solidFill>
                      <a:miter lim="400000"/>
                    </a:lnB>
                    <a:noFill/>
                  </a:tcPr>
                </a:tc>
                <a:extLst>
                  <a:ext uri="{0D108BD9-81ED-4DB2-BD59-A6C34878D82A}">
                    <a16:rowId xmlns:a16="http://schemas.microsoft.com/office/drawing/2014/main" val="10002"/>
                  </a:ext>
                </a:extLst>
              </a:tr>
              <a:tr h="345440">
                <a:tc>
                  <a:txBody>
                    <a:bodyPr/>
                    <a:lstStyle/>
                    <a:p>
                      <a:pPr algn="l">
                        <a:defRPr sz="1800"/>
                      </a:pPr>
                      <a:r>
                        <a:rPr lang="en-ZA" sz="900" b="1" dirty="0">
                          <a:latin typeface="Montserrat Light"/>
                          <a:ea typeface="Montserrat Light"/>
                          <a:cs typeface="Montserrat Light"/>
                        </a:rPr>
                        <a:t>System usage</a:t>
                      </a:r>
                      <a:endParaRPr sz="900" b="1" dirty="0">
                        <a:latin typeface="Montserrat Light"/>
                        <a:ea typeface="Montserrat Light"/>
                        <a:cs typeface="Montserrat Light"/>
                      </a:endParaRPr>
                    </a:p>
                  </a:txBody>
                  <a:tcPr marL="50800" marR="50800" marT="50800" marB="50800" horzOverflow="overflow">
                    <a:lnL>
                      <a:solidFill>
                        <a:srgbClr val="BFBFBF"/>
                      </a:solidFill>
                      <a:miter lim="400000"/>
                    </a:lnL>
                    <a:lnR w="4445" cap="flat" cmpd="sng" algn="ctr">
                      <a:solidFill>
                        <a:srgbClr val="BFBFBF"/>
                      </a:solidFill>
                      <a:prstDash val="solid"/>
                      <a:miter lim="400000"/>
                      <a:headEnd type="none" w="med" len="med"/>
                      <a:tailEnd type="none" w="med" len="med"/>
                    </a:lnR>
                    <a:lnT w="4445" cap="flat" cmpd="sng" algn="ctr">
                      <a:solidFill>
                        <a:srgbClr val="BFBFBF"/>
                      </a:solidFill>
                      <a:prstDash val="solid"/>
                      <a:miter lim="400000"/>
                      <a:headEnd type="none" w="med" len="med"/>
                      <a:tailEnd type="none" w="med" len="med"/>
                    </a:lnT>
                    <a:lnB w="4445">
                      <a:solidFill>
                        <a:srgbClr val="BFBFBF"/>
                      </a:solidFill>
                      <a:miter lim="400000"/>
                    </a:lnB>
                    <a:noFill/>
                  </a:tcPr>
                </a:tc>
                <a:tc>
                  <a:txBody>
                    <a:bodyPr/>
                    <a:lstStyle/>
                    <a:p>
                      <a:pPr algn="l">
                        <a:defRPr sz="1800"/>
                      </a:pPr>
                      <a:r>
                        <a:rPr lang="en-ZA" sz="900" dirty="0">
                          <a:latin typeface="Montserrat Light"/>
                          <a:ea typeface="Montserrat Light"/>
                          <a:cs typeface="Montserrat Light"/>
                        </a:rPr>
                        <a:t>100%</a:t>
                      </a:r>
                      <a:endParaRPr sz="900" dirty="0">
                        <a:latin typeface="Montserrat Light"/>
                        <a:ea typeface="Montserrat Light"/>
                        <a:cs typeface="Montserrat Light"/>
                      </a:endParaRPr>
                    </a:p>
                  </a:txBody>
                  <a:tcPr marL="50800" marR="50800" marT="50800" marB="50800" horzOverflow="overflow">
                    <a:lnL w="4445" cap="flat" cmpd="sng" algn="ctr">
                      <a:solidFill>
                        <a:srgbClr val="BFBFBF"/>
                      </a:solidFill>
                      <a:prstDash val="solid"/>
                      <a:miter lim="400000"/>
                      <a:headEnd type="none" w="med" len="med"/>
                      <a:tailEnd type="none" w="med" len="med"/>
                    </a:lnL>
                    <a:lnR w="4445">
                      <a:solidFill>
                        <a:srgbClr val="BFBFBF"/>
                      </a:solidFill>
                      <a:miter lim="400000"/>
                    </a:lnR>
                    <a:lnT w="4445" cap="flat" cmpd="sng" algn="ctr">
                      <a:solidFill>
                        <a:srgbClr val="BFBFBF"/>
                      </a:solidFill>
                      <a:prstDash val="solid"/>
                      <a:miter lim="400000"/>
                      <a:headEnd type="none" w="med" len="med"/>
                      <a:tailEnd type="none" w="med" len="med"/>
                    </a:lnT>
                    <a:lnB w="4445">
                      <a:solidFill>
                        <a:srgbClr val="BFBFBF"/>
                      </a:solidFill>
                      <a:miter lim="400000"/>
                    </a:lnB>
                    <a:noFill/>
                  </a:tcPr>
                </a:tc>
                <a:extLst>
                  <a:ext uri="{0D108BD9-81ED-4DB2-BD59-A6C34878D82A}">
                    <a16:rowId xmlns:a16="http://schemas.microsoft.com/office/drawing/2014/main" val="2523308936"/>
                  </a:ext>
                </a:extLst>
              </a:tr>
            </a:tbl>
          </a:graphicData>
        </a:graphic>
      </p:graphicFrame>
      <p:graphicFrame>
        <p:nvGraphicFramePr>
          <p:cNvPr id="13" name="Table 450"/>
          <p:cNvGraphicFramePr/>
          <p:nvPr>
            <p:extLst>
              <p:ext uri="{D42A27DB-BD31-4B8C-83A1-F6EECF244321}">
                <p14:modId xmlns:p14="http://schemas.microsoft.com/office/powerpoint/2010/main" val="1038146098"/>
              </p:ext>
            </p:extLst>
          </p:nvPr>
        </p:nvGraphicFramePr>
        <p:xfrm>
          <a:off x="385967" y="1691389"/>
          <a:ext cx="2489200" cy="2841542"/>
        </p:xfrm>
        <a:graphic>
          <a:graphicData uri="http://schemas.openxmlformats.org/drawingml/2006/table">
            <a:tbl>
              <a:tblPr>
                <a:tableStyleId>{4C3C2611-4C71-4FC5-86AE-919BDF0F9419}</a:tableStyleId>
              </a:tblPr>
              <a:tblGrid>
                <a:gridCol w="1244600">
                  <a:extLst>
                    <a:ext uri="{9D8B030D-6E8A-4147-A177-3AD203B41FA5}">
                      <a16:colId xmlns:a16="http://schemas.microsoft.com/office/drawing/2014/main" val="20000"/>
                    </a:ext>
                  </a:extLst>
                </a:gridCol>
                <a:gridCol w="1244600">
                  <a:extLst>
                    <a:ext uri="{9D8B030D-6E8A-4147-A177-3AD203B41FA5}">
                      <a16:colId xmlns:a16="http://schemas.microsoft.com/office/drawing/2014/main" val="20001"/>
                    </a:ext>
                  </a:extLst>
                </a:gridCol>
              </a:tblGrid>
              <a:tr h="346509">
                <a:tc>
                  <a:txBody>
                    <a:bodyPr/>
                    <a:lstStyle/>
                    <a:p>
                      <a:pPr algn="l" defTabSz="180339">
                        <a:lnSpc>
                          <a:spcPct val="100000"/>
                        </a:lnSpc>
                        <a:defRPr sz="800">
                          <a:uFill>
                            <a:solidFill>
                              <a:srgbClr val="000000"/>
                            </a:solidFill>
                          </a:uFill>
                          <a:latin typeface="Montserrat Light"/>
                          <a:ea typeface="Montserrat Light"/>
                          <a:cs typeface="Montserrat Light"/>
                        </a:defRPr>
                      </a:pPr>
                      <a:r>
                        <a:rPr b="1" dirty="0"/>
                        <a:t>Solar PV System</a:t>
                      </a:r>
                    </a:p>
                  </a:txBody>
                  <a:tcPr marL="50800" marR="50800" marT="50800" marB="50800" horzOverflow="overflow">
                    <a:lnL w="3175">
                      <a:solidFill>
                        <a:srgbClr val="A7A7A7"/>
                      </a:solidFill>
                      <a:miter lim="400000"/>
                    </a:lnL>
                    <a:lnR w="3175">
                      <a:solidFill>
                        <a:srgbClr val="A7A7A7"/>
                      </a:solidFill>
                      <a:miter lim="400000"/>
                    </a:lnR>
                    <a:lnT w="3175">
                      <a:solidFill>
                        <a:srgbClr val="A7A7A7"/>
                      </a:solidFill>
                      <a:miter lim="400000"/>
                    </a:lnT>
                    <a:lnB w="3175">
                      <a:solidFill>
                        <a:srgbClr val="A7A7A7"/>
                      </a:solidFill>
                      <a:miter lim="400000"/>
                    </a:lnB>
                    <a:solidFill>
                      <a:srgbClr val="FFFFFF"/>
                    </a:solidFill>
                  </a:tcPr>
                </a:tc>
                <a:tc>
                  <a:txBody>
                    <a:bodyPr/>
                    <a:lstStyle/>
                    <a:p>
                      <a:pPr algn="l" defTabSz="180339">
                        <a:lnSpc>
                          <a:spcPct val="100000"/>
                        </a:lnSpc>
                        <a:defRPr sz="1800"/>
                      </a:pPr>
                      <a:r>
                        <a:rPr lang="en-GB" sz="800" dirty="0">
                          <a:uFill>
                            <a:solidFill>
                              <a:srgbClr val="000000"/>
                            </a:solidFill>
                          </a:uFill>
                          <a:latin typeface="Montserrat Light"/>
                          <a:ea typeface="Montserrat Light"/>
                          <a:cs typeface="Montserrat Light"/>
                        </a:rPr>
                        <a:t>22.41 </a:t>
                      </a:r>
                      <a:r>
                        <a:rPr sz="800" dirty="0" err="1">
                          <a:uFill>
                            <a:solidFill>
                              <a:srgbClr val="000000"/>
                            </a:solidFill>
                          </a:uFill>
                          <a:latin typeface="Montserrat Light"/>
                          <a:ea typeface="Montserrat Light"/>
                          <a:cs typeface="Montserrat Light"/>
                        </a:rPr>
                        <a:t>kWp</a:t>
                      </a:r>
                      <a:r>
                        <a:rPr sz="800" dirty="0">
                          <a:uFill>
                            <a:solidFill>
                              <a:srgbClr val="000000"/>
                            </a:solidFill>
                          </a:uFill>
                          <a:latin typeface="Montserrat Light"/>
                          <a:ea typeface="Montserrat Light"/>
                          <a:cs typeface="Montserrat Light"/>
                        </a:rPr>
                        <a:t> DC Roof Mount PV System</a:t>
                      </a:r>
                    </a:p>
                  </a:txBody>
                  <a:tcPr marL="50800" marR="50800" marT="50800" marB="50800" horzOverflow="overflow">
                    <a:lnL w="3175">
                      <a:solidFill>
                        <a:srgbClr val="A7A7A7"/>
                      </a:solidFill>
                      <a:miter lim="400000"/>
                    </a:lnL>
                    <a:lnR w="3175">
                      <a:solidFill>
                        <a:srgbClr val="A7A7A7"/>
                      </a:solidFill>
                      <a:miter lim="400000"/>
                    </a:lnR>
                    <a:lnT w="3175">
                      <a:solidFill>
                        <a:srgbClr val="A7A7A7"/>
                      </a:solidFill>
                      <a:miter lim="400000"/>
                    </a:lnT>
                    <a:lnB w="3175">
                      <a:solidFill>
                        <a:srgbClr val="A7A7A7"/>
                      </a:solidFill>
                      <a:miter lim="400000"/>
                    </a:lnB>
                    <a:solidFill>
                      <a:srgbClr val="FFFFFF"/>
                    </a:solidFill>
                  </a:tcPr>
                </a:tc>
                <a:extLst>
                  <a:ext uri="{0D108BD9-81ED-4DB2-BD59-A6C34878D82A}">
                    <a16:rowId xmlns:a16="http://schemas.microsoft.com/office/drawing/2014/main" val="10000"/>
                  </a:ext>
                </a:extLst>
              </a:tr>
              <a:tr h="223520">
                <a:tc>
                  <a:txBody>
                    <a:bodyPr/>
                    <a:lstStyle/>
                    <a:p>
                      <a:pPr algn="l" defTabSz="180339">
                        <a:lnSpc>
                          <a:spcPct val="100000"/>
                        </a:lnSpc>
                        <a:defRPr sz="800">
                          <a:uFill>
                            <a:solidFill>
                              <a:srgbClr val="000000"/>
                            </a:solidFill>
                          </a:uFill>
                          <a:latin typeface="Montserrat Light"/>
                          <a:ea typeface="Montserrat Light"/>
                          <a:cs typeface="Montserrat Light"/>
                        </a:defRPr>
                      </a:pPr>
                      <a:r>
                        <a:rPr b="1" dirty="0"/>
                        <a:t>Solar Panel Type</a:t>
                      </a:r>
                    </a:p>
                  </a:txBody>
                  <a:tcPr marL="50800" marR="50800" marT="50800" marB="50800" horzOverflow="overflow">
                    <a:lnL w="3175">
                      <a:solidFill>
                        <a:srgbClr val="A7A7A7"/>
                      </a:solidFill>
                      <a:miter lim="400000"/>
                    </a:lnL>
                    <a:lnR w="3175">
                      <a:solidFill>
                        <a:srgbClr val="A7A7A7"/>
                      </a:solidFill>
                      <a:miter lim="400000"/>
                    </a:lnR>
                    <a:lnT w="3175">
                      <a:solidFill>
                        <a:srgbClr val="A7A7A7"/>
                      </a:solidFill>
                      <a:miter lim="400000"/>
                    </a:lnT>
                    <a:lnB w="3175">
                      <a:solidFill>
                        <a:srgbClr val="A7A7A7"/>
                      </a:solidFill>
                      <a:miter lim="400000"/>
                    </a:lnB>
                    <a:solidFill>
                      <a:srgbClr val="FFFFFF"/>
                    </a:solidFill>
                  </a:tcPr>
                </a:tc>
                <a:tc>
                  <a:txBody>
                    <a:bodyPr/>
                    <a:lstStyle/>
                    <a:p>
                      <a:pPr algn="l" defTabSz="180339">
                        <a:lnSpc>
                          <a:spcPct val="100000"/>
                        </a:lnSpc>
                        <a:defRPr sz="800">
                          <a:uFill>
                            <a:solidFill>
                              <a:srgbClr val="000000"/>
                            </a:solidFill>
                          </a:uFill>
                          <a:latin typeface="Montserrat Light"/>
                          <a:ea typeface="Montserrat Light"/>
                          <a:cs typeface="Montserrat Light"/>
                        </a:defRPr>
                      </a:pPr>
                      <a:r>
                        <a:rPr lang="en-US" dirty="0"/>
                        <a:t>Crystalline Silicon</a:t>
                      </a:r>
                      <a:endParaRPr dirty="0"/>
                    </a:p>
                  </a:txBody>
                  <a:tcPr marL="50800" marR="50800" marT="50800" marB="50800" horzOverflow="overflow">
                    <a:lnL w="3175">
                      <a:solidFill>
                        <a:srgbClr val="A7A7A7"/>
                      </a:solidFill>
                      <a:miter lim="400000"/>
                    </a:lnL>
                    <a:lnR w="3175">
                      <a:solidFill>
                        <a:srgbClr val="A7A7A7"/>
                      </a:solidFill>
                      <a:miter lim="400000"/>
                    </a:lnR>
                    <a:lnT w="3175">
                      <a:solidFill>
                        <a:srgbClr val="A7A7A7"/>
                      </a:solidFill>
                      <a:miter lim="400000"/>
                    </a:lnT>
                    <a:lnB w="3175">
                      <a:solidFill>
                        <a:srgbClr val="A7A7A7"/>
                      </a:solidFill>
                      <a:miter lim="400000"/>
                    </a:lnB>
                    <a:noFill/>
                  </a:tcPr>
                </a:tc>
                <a:extLst>
                  <a:ext uri="{0D108BD9-81ED-4DB2-BD59-A6C34878D82A}">
                    <a16:rowId xmlns:a16="http://schemas.microsoft.com/office/drawing/2014/main" val="10001"/>
                  </a:ext>
                </a:extLst>
              </a:tr>
              <a:tr h="223520">
                <a:tc>
                  <a:txBody>
                    <a:bodyPr/>
                    <a:lstStyle/>
                    <a:p>
                      <a:pPr algn="l" defTabSz="180339">
                        <a:lnSpc>
                          <a:spcPct val="100000"/>
                        </a:lnSpc>
                        <a:defRPr sz="800">
                          <a:uFill>
                            <a:solidFill>
                              <a:srgbClr val="000000"/>
                            </a:solidFill>
                          </a:uFill>
                          <a:latin typeface="Montserrat Light"/>
                          <a:ea typeface="Montserrat Light"/>
                          <a:cs typeface="Montserrat Light"/>
                        </a:defRPr>
                      </a:pPr>
                      <a:r>
                        <a:rPr b="1" dirty="0"/>
                        <a:t>Manufacturer</a:t>
                      </a:r>
                    </a:p>
                  </a:txBody>
                  <a:tcPr marL="50800" marR="50800" marT="50800" marB="50800" horzOverflow="overflow">
                    <a:lnL w="3175">
                      <a:solidFill>
                        <a:srgbClr val="A7A7A7"/>
                      </a:solidFill>
                      <a:miter lim="400000"/>
                    </a:lnL>
                    <a:lnR w="3175">
                      <a:solidFill>
                        <a:srgbClr val="A7A7A7"/>
                      </a:solidFill>
                      <a:miter lim="400000"/>
                    </a:lnR>
                    <a:lnT w="3175">
                      <a:solidFill>
                        <a:srgbClr val="A7A7A7"/>
                      </a:solidFill>
                      <a:miter lim="400000"/>
                    </a:lnT>
                    <a:lnB w="3175">
                      <a:solidFill>
                        <a:srgbClr val="A7A7A7"/>
                      </a:solidFill>
                      <a:miter lim="400000"/>
                    </a:lnB>
                    <a:solidFill>
                      <a:srgbClr val="FFFFFF"/>
                    </a:solidFill>
                  </a:tcPr>
                </a:tc>
                <a:tc>
                  <a:txBody>
                    <a:bodyPr/>
                    <a:lstStyle/>
                    <a:p>
                      <a:pPr algn="l" defTabSz="180339">
                        <a:lnSpc>
                          <a:spcPct val="100000"/>
                        </a:lnSpc>
                        <a:defRPr sz="800">
                          <a:uFill>
                            <a:solidFill>
                              <a:srgbClr val="000000"/>
                            </a:solidFill>
                          </a:uFill>
                          <a:latin typeface="Montserrat Light"/>
                          <a:ea typeface="Montserrat Light"/>
                          <a:cs typeface="Montserrat Light"/>
                        </a:defRPr>
                      </a:pPr>
                      <a:r>
                        <a:rPr lang="en-GB" dirty="0"/>
                        <a:t>Canadian Solar Solar</a:t>
                      </a:r>
                      <a:endParaRPr dirty="0"/>
                    </a:p>
                  </a:txBody>
                  <a:tcPr marL="50800" marR="50800" marT="50800" marB="50800" horzOverflow="overflow">
                    <a:lnL w="3175">
                      <a:solidFill>
                        <a:srgbClr val="A7A7A7"/>
                      </a:solidFill>
                      <a:miter lim="400000"/>
                    </a:lnL>
                    <a:lnR w="3175">
                      <a:solidFill>
                        <a:srgbClr val="A7A7A7"/>
                      </a:solidFill>
                      <a:miter lim="400000"/>
                    </a:lnR>
                    <a:lnT w="3175">
                      <a:solidFill>
                        <a:srgbClr val="A7A7A7"/>
                      </a:solidFill>
                      <a:miter lim="400000"/>
                    </a:lnT>
                    <a:lnB w="3175">
                      <a:solidFill>
                        <a:srgbClr val="A7A7A7"/>
                      </a:solidFill>
                      <a:miter lim="400000"/>
                    </a:lnB>
                    <a:solidFill>
                      <a:srgbClr val="FFFFFF"/>
                    </a:solidFill>
                  </a:tcPr>
                </a:tc>
                <a:extLst>
                  <a:ext uri="{0D108BD9-81ED-4DB2-BD59-A6C34878D82A}">
                    <a16:rowId xmlns:a16="http://schemas.microsoft.com/office/drawing/2014/main" val="10002"/>
                  </a:ext>
                </a:extLst>
              </a:tr>
              <a:tr h="363037">
                <a:tc>
                  <a:txBody>
                    <a:bodyPr/>
                    <a:lstStyle/>
                    <a:p>
                      <a:pPr algn="l" defTabSz="180339">
                        <a:lnSpc>
                          <a:spcPct val="100000"/>
                        </a:lnSpc>
                        <a:defRPr sz="800">
                          <a:uFill>
                            <a:solidFill>
                              <a:srgbClr val="000000"/>
                            </a:solidFill>
                          </a:uFill>
                          <a:latin typeface="Montserrat Light"/>
                          <a:ea typeface="Montserrat Light"/>
                          <a:cs typeface="Montserrat Light"/>
                        </a:defRPr>
                      </a:pPr>
                      <a:r>
                        <a:rPr b="1" dirty="0"/>
                        <a:t>Standard Compliance</a:t>
                      </a:r>
                    </a:p>
                  </a:txBody>
                  <a:tcPr marL="50800" marR="50800" marT="50800" marB="50800" horzOverflow="overflow">
                    <a:lnL w="3175">
                      <a:solidFill>
                        <a:srgbClr val="A7A7A7"/>
                      </a:solidFill>
                      <a:miter lim="400000"/>
                    </a:lnL>
                    <a:lnR w="3175">
                      <a:solidFill>
                        <a:srgbClr val="A7A7A7"/>
                      </a:solidFill>
                      <a:miter lim="400000"/>
                    </a:lnR>
                    <a:lnT w="3175">
                      <a:solidFill>
                        <a:srgbClr val="A7A7A7"/>
                      </a:solidFill>
                      <a:miter lim="400000"/>
                    </a:lnT>
                    <a:lnB w="3175">
                      <a:solidFill>
                        <a:srgbClr val="A7A7A7"/>
                      </a:solidFill>
                      <a:miter lim="400000"/>
                    </a:lnB>
                    <a:solidFill>
                      <a:srgbClr val="FFFFFF"/>
                    </a:solidFill>
                  </a:tcPr>
                </a:tc>
                <a:tc>
                  <a:txBody>
                    <a:bodyPr/>
                    <a:lstStyle/>
                    <a:p>
                      <a:pPr algn="l" defTabSz="180339">
                        <a:lnSpc>
                          <a:spcPct val="100000"/>
                        </a:lnSpc>
                        <a:defRPr sz="800">
                          <a:uFill>
                            <a:solidFill>
                              <a:srgbClr val="7D7D7D"/>
                            </a:solidFill>
                          </a:uFill>
                          <a:latin typeface="Montserrat Light"/>
                          <a:ea typeface="Montserrat Light"/>
                          <a:cs typeface="Montserrat Light"/>
                        </a:defRPr>
                      </a:pPr>
                      <a:r>
                        <a:rPr dirty="0">
                          <a:uFill>
                            <a:solidFill>
                              <a:srgbClr val="000000"/>
                            </a:solidFill>
                          </a:uFill>
                        </a:rPr>
                        <a:t>IEC-62103 (EN50178), IEC-62109, AS3100</a:t>
                      </a:r>
                    </a:p>
                  </a:txBody>
                  <a:tcPr marL="50800" marR="50800" marT="50800" marB="50800" horzOverflow="overflow">
                    <a:lnL w="3175">
                      <a:solidFill>
                        <a:srgbClr val="A7A7A7"/>
                      </a:solidFill>
                      <a:miter lim="400000"/>
                    </a:lnL>
                    <a:lnR w="3175">
                      <a:solidFill>
                        <a:srgbClr val="A7A7A7"/>
                      </a:solidFill>
                      <a:miter lim="400000"/>
                    </a:lnR>
                    <a:lnT w="3175">
                      <a:solidFill>
                        <a:srgbClr val="A7A7A7"/>
                      </a:solidFill>
                      <a:miter lim="400000"/>
                    </a:lnT>
                    <a:lnB w="3175">
                      <a:solidFill>
                        <a:srgbClr val="A7A7A7"/>
                      </a:solidFill>
                      <a:miter lim="400000"/>
                    </a:lnB>
                    <a:solidFill>
                      <a:srgbClr val="FFFFFF"/>
                    </a:solidFill>
                  </a:tcPr>
                </a:tc>
                <a:extLst>
                  <a:ext uri="{0D108BD9-81ED-4DB2-BD59-A6C34878D82A}">
                    <a16:rowId xmlns:a16="http://schemas.microsoft.com/office/drawing/2014/main" val="10003"/>
                  </a:ext>
                </a:extLst>
              </a:tr>
              <a:tr h="346509">
                <a:tc>
                  <a:txBody>
                    <a:bodyPr/>
                    <a:lstStyle/>
                    <a:p>
                      <a:pPr algn="l" defTabSz="180339">
                        <a:lnSpc>
                          <a:spcPct val="100000"/>
                        </a:lnSpc>
                        <a:defRPr sz="800">
                          <a:uFill>
                            <a:solidFill>
                              <a:srgbClr val="000000"/>
                            </a:solidFill>
                          </a:uFill>
                          <a:latin typeface="Montserrat Light"/>
                          <a:ea typeface="Montserrat Light"/>
                          <a:cs typeface="Montserrat Light"/>
                        </a:defRPr>
                      </a:pPr>
                      <a:r>
                        <a:rPr b="1" dirty="0"/>
                        <a:t>Installation Standard</a:t>
                      </a:r>
                    </a:p>
                  </a:txBody>
                  <a:tcPr marL="50800" marR="50800" marT="50800" marB="50800" horzOverflow="overflow">
                    <a:lnL w="3175">
                      <a:solidFill>
                        <a:srgbClr val="A7A7A7"/>
                      </a:solidFill>
                      <a:miter lim="400000"/>
                    </a:lnL>
                    <a:lnR w="3175">
                      <a:solidFill>
                        <a:srgbClr val="A7A7A7"/>
                      </a:solidFill>
                      <a:miter lim="400000"/>
                    </a:lnR>
                    <a:lnT w="3175">
                      <a:solidFill>
                        <a:srgbClr val="A7A7A7"/>
                      </a:solidFill>
                      <a:miter lim="400000"/>
                    </a:lnT>
                    <a:lnB w="3175">
                      <a:solidFill>
                        <a:srgbClr val="A7A7A7"/>
                      </a:solidFill>
                      <a:miter lim="400000"/>
                    </a:lnB>
                    <a:solidFill>
                      <a:srgbClr val="FFFFFF"/>
                    </a:solidFill>
                  </a:tcPr>
                </a:tc>
                <a:tc>
                  <a:txBody>
                    <a:bodyPr/>
                    <a:lstStyle/>
                    <a:p>
                      <a:pPr algn="l" defTabSz="180339">
                        <a:lnSpc>
                          <a:spcPct val="100000"/>
                        </a:lnSpc>
                        <a:defRPr sz="800">
                          <a:uFill>
                            <a:solidFill>
                              <a:srgbClr val="000000"/>
                            </a:solidFill>
                          </a:uFill>
                          <a:latin typeface="Montserrat Light"/>
                          <a:ea typeface="Montserrat Light"/>
                          <a:cs typeface="Montserrat Light"/>
                        </a:defRPr>
                      </a:pPr>
                      <a:r>
                        <a:rPr dirty="0"/>
                        <a:t>To meet NRS097 and SANS10142 codes.</a:t>
                      </a:r>
                    </a:p>
                  </a:txBody>
                  <a:tcPr marL="50800" marR="50800" marT="50800" marB="50800" horzOverflow="overflow">
                    <a:lnL w="3175">
                      <a:solidFill>
                        <a:srgbClr val="A7A7A7"/>
                      </a:solidFill>
                      <a:miter lim="400000"/>
                    </a:lnL>
                    <a:lnR w="3175">
                      <a:solidFill>
                        <a:srgbClr val="A7A7A7"/>
                      </a:solidFill>
                      <a:miter lim="400000"/>
                    </a:lnR>
                    <a:lnT w="3175">
                      <a:solidFill>
                        <a:srgbClr val="A7A7A7"/>
                      </a:solidFill>
                      <a:miter lim="400000"/>
                    </a:lnT>
                    <a:lnB w="3175">
                      <a:solidFill>
                        <a:srgbClr val="A7A7A7"/>
                      </a:solidFill>
                      <a:miter lim="400000"/>
                    </a:lnB>
                    <a:solidFill>
                      <a:srgbClr val="FFFFFF"/>
                    </a:solidFill>
                  </a:tcPr>
                </a:tc>
                <a:extLst>
                  <a:ext uri="{0D108BD9-81ED-4DB2-BD59-A6C34878D82A}">
                    <a16:rowId xmlns:a16="http://schemas.microsoft.com/office/drawing/2014/main" val="10004"/>
                  </a:ext>
                </a:extLst>
              </a:tr>
              <a:tr h="346509">
                <a:tc>
                  <a:txBody>
                    <a:bodyPr/>
                    <a:lstStyle/>
                    <a:p>
                      <a:pPr algn="l" defTabSz="180339">
                        <a:lnSpc>
                          <a:spcPct val="100000"/>
                        </a:lnSpc>
                        <a:defRPr sz="1800"/>
                      </a:pPr>
                      <a:r>
                        <a:rPr sz="800" b="1" dirty="0">
                          <a:uFill>
                            <a:solidFill>
                              <a:srgbClr val="000000"/>
                            </a:solidFill>
                          </a:uFill>
                          <a:latin typeface="Montserrat Light"/>
                          <a:ea typeface="Montserrat Light"/>
                          <a:cs typeface="Montserrat Light"/>
                        </a:rPr>
                        <a:t>Mounting system</a:t>
                      </a:r>
                    </a:p>
                  </a:txBody>
                  <a:tcPr marL="50800" marR="50800" marT="50800" marB="50800" horzOverflow="overflow">
                    <a:lnL w="3175">
                      <a:solidFill>
                        <a:srgbClr val="A7A7A7"/>
                      </a:solidFill>
                      <a:miter lim="400000"/>
                    </a:lnL>
                    <a:lnR w="3175">
                      <a:solidFill>
                        <a:srgbClr val="A7A7A7"/>
                      </a:solidFill>
                      <a:miter lim="400000"/>
                    </a:lnR>
                    <a:lnT w="3175">
                      <a:solidFill>
                        <a:srgbClr val="A7A7A7"/>
                      </a:solidFill>
                      <a:miter lim="400000"/>
                    </a:lnT>
                    <a:lnB w="3175">
                      <a:solidFill>
                        <a:srgbClr val="A7A7A7"/>
                      </a:solidFill>
                      <a:miter lim="400000"/>
                    </a:lnB>
                    <a:solidFill>
                      <a:srgbClr val="FFFFFF"/>
                    </a:solidFill>
                  </a:tcPr>
                </a:tc>
                <a:tc>
                  <a:txBody>
                    <a:bodyPr/>
                    <a:lstStyle/>
                    <a:p>
                      <a:pPr algn="l" defTabSz="180339">
                        <a:lnSpc>
                          <a:spcPct val="100000"/>
                        </a:lnSpc>
                        <a:defRPr sz="1800"/>
                      </a:pPr>
                      <a:r>
                        <a:rPr sz="800" dirty="0">
                          <a:uFill>
                            <a:solidFill>
                              <a:srgbClr val="000000"/>
                            </a:solidFill>
                          </a:uFill>
                          <a:latin typeface="Montserrat Light"/>
                          <a:ea typeface="Montserrat Light"/>
                          <a:cs typeface="Montserrat Light"/>
                        </a:rPr>
                        <a:t>Fixed mounting </a:t>
                      </a:r>
                    </a:p>
                  </a:txBody>
                  <a:tcPr marL="50800" marR="50800" marT="50800" marB="50800" horzOverflow="overflow">
                    <a:lnL w="3175">
                      <a:solidFill>
                        <a:srgbClr val="A7A7A7"/>
                      </a:solidFill>
                      <a:miter lim="400000"/>
                    </a:lnL>
                    <a:lnR w="3175">
                      <a:solidFill>
                        <a:srgbClr val="A7A7A7"/>
                      </a:solidFill>
                      <a:miter lim="400000"/>
                    </a:lnR>
                    <a:lnT w="3175">
                      <a:solidFill>
                        <a:srgbClr val="A7A7A7"/>
                      </a:solidFill>
                      <a:miter lim="400000"/>
                    </a:lnT>
                    <a:lnB w="4445">
                      <a:solidFill>
                        <a:srgbClr val="BFBFBF"/>
                      </a:solidFill>
                      <a:miter lim="400000"/>
                    </a:lnB>
                    <a:solidFill>
                      <a:srgbClr val="FFFFFF"/>
                    </a:solidFill>
                  </a:tcPr>
                </a:tc>
                <a:extLst>
                  <a:ext uri="{0D108BD9-81ED-4DB2-BD59-A6C34878D82A}">
                    <a16:rowId xmlns:a16="http://schemas.microsoft.com/office/drawing/2014/main" val="10005"/>
                  </a:ext>
                </a:extLst>
              </a:tr>
              <a:tr h="317235">
                <a:tc>
                  <a:txBody>
                    <a:bodyPr/>
                    <a:lstStyle/>
                    <a:p>
                      <a:pPr algn="l" defTabSz="180339">
                        <a:lnSpc>
                          <a:spcPct val="100000"/>
                        </a:lnSpc>
                        <a:defRPr sz="1800"/>
                      </a:pPr>
                      <a:r>
                        <a:rPr sz="800" b="1" dirty="0">
                          <a:uFill>
                            <a:solidFill>
                              <a:srgbClr val="000000"/>
                            </a:solidFill>
                          </a:uFill>
                          <a:latin typeface="Montserrat Light"/>
                          <a:ea typeface="Montserrat Light"/>
                          <a:cs typeface="Montserrat Light"/>
                        </a:rPr>
                        <a:t>Azimuth/inclinations</a:t>
                      </a:r>
                    </a:p>
                  </a:txBody>
                  <a:tcPr marL="50800" marR="50800" marT="50800" marB="50800" horzOverflow="overflow">
                    <a:lnL w="3175">
                      <a:solidFill>
                        <a:srgbClr val="A7A7A7"/>
                      </a:solidFill>
                      <a:miter lim="400000"/>
                    </a:lnL>
                    <a:lnR w="4445">
                      <a:solidFill>
                        <a:srgbClr val="BFBFBF"/>
                      </a:solidFill>
                      <a:miter lim="400000"/>
                    </a:lnR>
                    <a:lnT w="3175">
                      <a:solidFill>
                        <a:srgbClr val="A7A7A7"/>
                      </a:solidFill>
                      <a:miter lim="400000"/>
                    </a:lnT>
                    <a:lnB w="3175">
                      <a:solidFill>
                        <a:srgbClr val="A7A7A7"/>
                      </a:solidFill>
                      <a:miter lim="400000"/>
                    </a:lnB>
                    <a:solidFill>
                      <a:srgbClr val="FFFFFF"/>
                    </a:solidFill>
                  </a:tcPr>
                </a:tc>
                <a:tc>
                  <a:txBody>
                    <a:bodyPr/>
                    <a:lstStyle/>
                    <a:p>
                      <a:pPr algn="l">
                        <a:lnSpc>
                          <a:spcPct val="100000"/>
                        </a:lnSpc>
                        <a:defRPr sz="1800"/>
                      </a:pPr>
                      <a:r>
                        <a:rPr lang="en-GB" sz="800" dirty="0">
                          <a:latin typeface="Montserrat Light"/>
                          <a:ea typeface="Montserrat Light"/>
                          <a:cs typeface="Montserrat Light"/>
                        </a:rPr>
                        <a:t>Various</a:t>
                      </a:r>
                      <a:endParaRPr sz="800" dirty="0">
                        <a:latin typeface="Montserrat Light"/>
                        <a:ea typeface="Montserrat Light"/>
                        <a:cs typeface="Montserrat Light"/>
                      </a:endParaRPr>
                    </a:p>
                  </a:txBody>
                  <a:tcPr marL="50800" marR="50800" marT="50800" marB="50800" horzOverflow="overflow">
                    <a:lnL w="4445">
                      <a:solidFill>
                        <a:srgbClr val="BFBFBF"/>
                      </a:solidFill>
                      <a:miter lim="400000"/>
                    </a:lnL>
                    <a:lnR w="4445">
                      <a:solidFill>
                        <a:srgbClr val="BFBFBF"/>
                      </a:solidFill>
                      <a:miter lim="400000"/>
                    </a:lnR>
                    <a:lnT w="4445">
                      <a:solidFill>
                        <a:srgbClr val="BFBFBF"/>
                      </a:solidFill>
                      <a:miter lim="400000"/>
                    </a:lnT>
                    <a:lnB w="4445">
                      <a:solidFill>
                        <a:srgbClr val="BFBFBF"/>
                      </a:solidFill>
                      <a:miter lim="400000"/>
                    </a:lnB>
                    <a:solidFill>
                      <a:srgbClr val="FFFFFF"/>
                    </a:solidFill>
                  </a:tcPr>
                </a:tc>
                <a:extLst>
                  <a:ext uri="{0D108BD9-81ED-4DB2-BD59-A6C34878D82A}">
                    <a16:rowId xmlns:a16="http://schemas.microsoft.com/office/drawing/2014/main" val="10006"/>
                  </a:ext>
                </a:extLst>
              </a:tr>
              <a:tr h="223520">
                <a:tc>
                  <a:txBody>
                    <a:bodyPr/>
                    <a:lstStyle/>
                    <a:p>
                      <a:pPr algn="l" defTabSz="180339">
                        <a:lnSpc>
                          <a:spcPct val="100000"/>
                        </a:lnSpc>
                        <a:defRPr sz="1800"/>
                      </a:pPr>
                      <a:r>
                        <a:rPr sz="800" b="1" dirty="0">
                          <a:uFill>
                            <a:solidFill>
                              <a:srgbClr val="000000"/>
                            </a:solidFill>
                          </a:uFill>
                          <a:latin typeface="Montserrat Light"/>
                          <a:ea typeface="Montserrat Light"/>
                          <a:cs typeface="Montserrat Light"/>
                        </a:rPr>
                        <a:t>Inverter Euro eff.</a:t>
                      </a:r>
                    </a:p>
                  </a:txBody>
                  <a:tcPr marL="50800" marR="50800" marT="50800" marB="50800" horzOverflow="overflow">
                    <a:lnL w="3175">
                      <a:solidFill>
                        <a:srgbClr val="A7A7A7"/>
                      </a:solidFill>
                      <a:miter lim="400000"/>
                    </a:lnL>
                    <a:lnR w="3175">
                      <a:solidFill>
                        <a:srgbClr val="A7A7A7"/>
                      </a:solidFill>
                      <a:miter lim="400000"/>
                    </a:lnR>
                    <a:lnT w="3175">
                      <a:solidFill>
                        <a:srgbClr val="A7A7A7"/>
                      </a:solidFill>
                      <a:miter lim="400000"/>
                    </a:lnT>
                    <a:lnB w="3175">
                      <a:solidFill>
                        <a:srgbClr val="A7A7A7"/>
                      </a:solidFill>
                      <a:miter lim="400000"/>
                    </a:lnB>
                    <a:solidFill>
                      <a:srgbClr val="FFFFFF"/>
                    </a:solidFill>
                  </a:tcPr>
                </a:tc>
                <a:tc>
                  <a:txBody>
                    <a:bodyPr/>
                    <a:lstStyle/>
                    <a:p>
                      <a:pPr algn="l" defTabSz="180339">
                        <a:lnSpc>
                          <a:spcPct val="100000"/>
                        </a:lnSpc>
                        <a:defRPr sz="1800"/>
                      </a:pPr>
                      <a:r>
                        <a:rPr sz="800" dirty="0">
                          <a:uFill>
                            <a:solidFill>
                              <a:srgbClr val="000000"/>
                            </a:solidFill>
                          </a:uFill>
                          <a:latin typeface="Montserrat Light"/>
                          <a:ea typeface="Montserrat Light"/>
                          <a:cs typeface="Montserrat Light"/>
                        </a:rPr>
                        <a:t>9</a:t>
                      </a:r>
                      <a:r>
                        <a:rPr lang="en-ZA" sz="800" dirty="0">
                          <a:uFill>
                            <a:solidFill>
                              <a:srgbClr val="000000"/>
                            </a:solidFill>
                          </a:uFill>
                          <a:latin typeface="Montserrat Light"/>
                          <a:ea typeface="Montserrat Light"/>
                          <a:cs typeface="Montserrat Light"/>
                        </a:rPr>
                        <a:t>8</a:t>
                      </a:r>
                      <a:r>
                        <a:rPr sz="800" dirty="0">
                          <a:uFill>
                            <a:solidFill>
                              <a:srgbClr val="000000"/>
                            </a:solidFill>
                          </a:uFill>
                          <a:latin typeface="Montserrat Light"/>
                          <a:ea typeface="Montserrat Light"/>
                          <a:cs typeface="Montserrat Light"/>
                        </a:rPr>
                        <a:t>%</a:t>
                      </a:r>
                    </a:p>
                  </a:txBody>
                  <a:tcPr marL="50800" marR="50800" marT="50800" marB="50800" horzOverflow="overflow">
                    <a:lnL w="3175">
                      <a:solidFill>
                        <a:srgbClr val="A7A7A7"/>
                      </a:solidFill>
                      <a:miter lim="400000"/>
                    </a:lnL>
                    <a:lnR w="3175">
                      <a:solidFill>
                        <a:srgbClr val="A7A7A7"/>
                      </a:solidFill>
                      <a:miter lim="400000"/>
                    </a:lnR>
                    <a:lnT w="4445">
                      <a:solidFill>
                        <a:srgbClr val="BFBFBF"/>
                      </a:solidFill>
                      <a:miter lim="400000"/>
                    </a:lnT>
                    <a:lnB w="3175">
                      <a:solidFill>
                        <a:srgbClr val="A7A7A7"/>
                      </a:solidFill>
                      <a:miter lim="400000"/>
                    </a:lnB>
                    <a:solidFill>
                      <a:srgbClr val="FFFFFF"/>
                    </a:solidFill>
                  </a:tcPr>
                </a:tc>
                <a:extLst>
                  <a:ext uri="{0D108BD9-81ED-4DB2-BD59-A6C34878D82A}">
                    <a16:rowId xmlns:a16="http://schemas.microsoft.com/office/drawing/2014/main" val="10007"/>
                  </a:ext>
                </a:extLst>
              </a:tr>
              <a:tr h="223520">
                <a:tc>
                  <a:txBody>
                    <a:bodyPr/>
                    <a:lstStyle/>
                    <a:p>
                      <a:pPr algn="l" defTabSz="180339">
                        <a:lnSpc>
                          <a:spcPct val="100000"/>
                        </a:lnSpc>
                        <a:defRPr sz="1800"/>
                      </a:pPr>
                      <a:r>
                        <a:rPr sz="800" b="1" dirty="0">
                          <a:uFill>
                            <a:solidFill>
                              <a:srgbClr val="000000"/>
                            </a:solidFill>
                          </a:uFill>
                          <a:latin typeface="Montserrat Light"/>
                          <a:ea typeface="Montserrat Light"/>
                          <a:cs typeface="Montserrat Light"/>
                        </a:rPr>
                        <a:t>DC/AC losses</a:t>
                      </a:r>
                    </a:p>
                  </a:txBody>
                  <a:tcPr marL="50800" marR="50800" marT="50800" marB="50800" horzOverflow="overflow">
                    <a:lnL w="3175">
                      <a:solidFill>
                        <a:srgbClr val="A7A7A7"/>
                      </a:solidFill>
                      <a:miter lim="400000"/>
                    </a:lnL>
                    <a:lnR w="3175">
                      <a:solidFill>
                        <a:srgbClr val="A7A7A7"/>
                      </a:solidFill>
                      <a:miter lim="400000"/>
                    </a:lnR>
                    <a:lnT w="3175">
                      <a:solidFill>
                        <a:srgbClr val="A7A7A7"/>
                      </a:solidFill>
                      <a:miter lim="400000"/>
                    </a:lnT>
                    <a:lnB w="3175">
                      <a:solidFill>
                        <a:srgbClr val="A7A7A7"/>
                      </a:solidFill>
                      <a:miter lim="400000"/>
                    </a:lnB>
                    <a:solidFill>
                      <a:srgbClr val="FFFFFF"/>
                    </a:solidFill>
                  </a:tcPr>
                </a:tc>
                <a:tc>
                  <a:txBody>
                    <a:bodyPr/>
                    <a:lstStyle/>
                    <a:p>
                      <a:pPr algn="l" defTabSz="180339">
                        <a:lnSpc>
                          <a:spcPct val="100000"/>
                        </a:lnSpc>
                        <a:defRPr sz="1800"/>
                      </a:pPr>
                      <a:r>
                        <a:rPr lang="en-ZA" sz="800" dirty="0">
                          <a:uFill>
                            <a:solidFill>
                              <a:srgbClr val="000000"/>
                            </a:solidFill>
                          </a:uFill>
                          <a:latin typeface="Montserrat Light"/>
                          <a:ea typeface="Montserrat Light"/>
                          <a:cs typeface="Montserrat Light"/>
                        </a:rPr>
                        <a:t>TTTA%</a:t>
                      </a:r>
                      <a:r>
                        <a:rPr sz="800" dirty="0">
                          <a:uFill>
                            <a:solidFill>
                              <a:srgbClr val="000000"/>
                            </a:solidFill>
                          </a:uFill>
                          <a:latin typeface="Montserrat Light"/>
                          <a:ea typeface="Montserrat Light"/>
                          <a:cs typeface="Montserrat Light"/>
                        </a:rPr>
                        <a:t> / </a:t>
                      </a:r>
                      <a:r>
                        <a:rPr lang="en-ZA" sz="800" dirty="0">
                          <a:uFill>
                            <a:solidFill>
                              <a:srgbClr val="000000"/>
                            </a:solidFill>
                          </a:uFill>
                          <a:latin typeface="Montserrat Light"/>
                          <a:ea typeface="Montserrat Light"/>
                          <a:cs typeface="Montserrat Light"/>
                        </a:rPr>
                        <a:t>TTTB</a:t>
                      </a:r>
                      <a:r>
                        <a:rPr sz="800" dirty="0">
                          <a:uFill>
                            <a:solidFill>
                              <a:srgbClr val="000000"/>
                            </a:solidFill>
                          </a:uFill>
                          <a:latin typeface="Montserrat Light"/>
                          <a:ea typeface="Montserrat Light"/>
                          <a:cs typeface="Montserrat Light"/>
                        </a:rPr>
                        <a:t>%</a:t>
                      </a:r>
                    </a:p>
                  </a:txBody>
                  <a:tcPr marL="50800" marR="50800" marT="50800" marB="50800" horzOverflow="overflow">
                    <a:lnL w="3175">
                      <a:solidFill>
                        <a:srgbClr val="A7A7A7"/>
                      </a:solidFill>
                      <a:miter lim="400000"/>
                    </a:lnL>
                    <a:lnR w="3175">
                      <a:solidFill>
                        <a:srgbClr val="A7A7A7"/>
                      </a:solidFill>
                      <a:miter lim="400000"/>
                    </a:lnR>
                    <a:lnT w="3175">
                      <a:solidFill>
                        <a:srgbClr val="A7A7A7"/>
                      </a:solidFill>
                      <a:miter lim="400000"/>
                    </a:lnT>
                    <a:lnB w="3175">
                      <a:solidFill>
                        <a:srgbClr val="A7A7A7"/>
                      </a:solidFill>
                      <a:miter lim="400000"/>
                    </a:lnB>
                    <a:solidFill>
                      <a:srgbClr val="FFFFFF"/>
                    </a:solidFill>
                  </a:tcPr>
                </a:tc>
                <a:extLst>
                  <a:ext uri="{0D108BD9-81ED-4DB2-BD59-A6C34878D82A}">
                    <a16:rowId xmlns:a16="http://schemas.microsoft.com/office/drawing/2014/main" val="10008"/>
                  </a:ext>
                </a:extLst>
              </a:tr>
              <a:tr h="227663">
                <a:tc>
                  <a:txBody>
                    <a:bodyPr/>
                    <a:lstStyle/>
                    <a:p>
                      <a:pPr algn="l" defTabSz="180339">
                        <a:lnSpc>
                          <a:spcPct val="100000"/>
                        </a:lnSpc>
                        <a:defRPr sz="1800"/>
                      </a:pPr>
                      <a:r>
                        <a:rPr sz="800" b="1" dirty="0">
                          <a:uFill>
                            <a:solidFill>
                              <a:srgbClr val="000000"/>
                            </a:solidFill>
                          </a:uFill>
                          <a:latin typeface="Montserrat Light"/>
                          <a:ea typeface="Montserrat Light"/>
                          <a:cs typeface="Montserrat Light"/>
                        </a:rPr>
                        <a:t>Availability </a:t>
                      </a:r>
                    </a:p>
                  </a:txBody>
                  <a:tcPr marL="50800" marR="50800" marT="50800" marB="50800" horzOverflow="overflow">
                    <a:lnL w="3175">
                      <a:solidFill>
                        <a:srgbClr val="A7A7A7"/>
                      </a:solidFill>
                      <a:miter lim="400000"/>
                    </a:lnL>
                    <a:lnR w="3175">
                      <a:solidFill>
                        <a:srgbClr val="A7A7A7"/>
                      </a:solidFill>
                      <a:miter lim="400000"/>
                    </a:lnR>
                    <a:lnT w="3175">
                      <a:solidFill>
                        <a:srgbClr val="A7A7A7"/>
                      </a:solidFill>
                      <a:miter lim="400000"/>
                    </a:lnT>
                    <a:lnB w="3175">
                      <a:solidFill>
                        <a:srgbClr val="A7A7A7"/>
                      </a:solidFill>
                      <a:miter lim="400000"/>
                    </a:lnB>
                    <a:solidFill>
                      <a:srgbClr val="FFFFFF"/>
                    </a:solidFill>
                  </a:tcPr>
                </a:tc>
                <a:tc>
                  <a:txBody>
                    <a:bodyPr/>
                    <a:lstStyle/>
                    <a:p>
                      <a:pPr algn="l" defTabSz="180339">
                        <a:lnSpc>
                          <a:spcPct val="100000"/>
                        </a:lnSpc>
                        <a:defRPr sz="1800"/>
                      </a:pPr>
                      <a:r>
                        <a:rPr sz="800" dirty="0">
                          <a:uFill>
                            <a:solidFill>
                              <a:srgbClr val="000000"/>
                            </a:solidFill>
                          </a:uFill>
                          <a:latin typeface="Montserrat Light"/>
                          <a:ea typeface="Montserrat Light"/>
                          <a:cs typeface="Montserrat Light"/>
                        </a:rPr>
                        <a:t>9</a:t>
                      </a:r>
                      <a:r>
                        <a:rPr lang="en-ZA" sz="800" dirty="0">
                          <a:uFill>
                            <a:solidFill>
                              <a:srgbClr val="000000"/>
                            </a:solidFill>
                          </a:uFill>
                          <a:latin typeface="Montserrat Light"/>
                          <a:ea typeface="Montserrat Light"/>
                          <a:cs typeface="Montserrat Light"/>
                        </a:rPr>
                        <a:t>9</a:t>
                      </a:r>
                      <a:r>
                        <a:rPr sz="800" dirty="0">
                          <a:uFill>
                            <a:solidFill>
                              <a:srgbClr val="000000"/>
                            </a:solidFill>
                          </a:uFill>
                          <a:latin typeface="Montserrat Light"/>
                          <a:ea typeface="Montserrat Light"/>
                          <a:cs typeface="Montserrat Light"/>
                        </a:rPr>
                        <a:t>.0%</a:t>
                      </a:r>
                    </a:p>
                  </a:txBody>
                  <a:tcPr marL="50800" marR="50800" marT="50800" marB="50800" horzOverflow="overflow">
                    <a:lnL w="3175">
                      <a:solidFill>
                        <a:srgbClr val="A7A7A7"/>
                      </a:solidFill>
                      <a:miter lim="400000"/>
                    </a:lnL>
                    <a:lnR w="3175">
                      <a:solidFill>
                        <a:srgbClr val="A7A7A7"/>
                      </a:solidFill>
                      <a:miter lim="400000"/>
                    </a:lnR>
                    <a:lnT w="3175">
                      <a:solidFill>
                        <a:srgbClr val="A7A7A7"/>
                      </a:solidFill>
                      <a:miter lim="400000"/>
                    </a:lnT>
                    <a:lnB w="3175">
                      <a:solidFill>
                        <a:srgbClr val="A7A7A7"/>
                      </a:solidFill>
                      <a:miter lim="400000"/>
                    </a:lnB>
                    <a:solidFill>
                      <a:srgbClr val="FFFFFF"/>
                    </a:solidFill>
                  </a:tcPr>
                </a:tc>
                <a:extLst>
                  <a:ext uri="{0D108BD9-81ED-4DB2-BD59-A6C34878D82A}">
                    <a16:rowId xmlns:a16="http://schemas.microsoft.com/office/drawing/2014/main" val="10009"/>
                  </a:ext>
                </a:extLst>
              </a:tr>
            </a:tbl>
          </a:graphicData>
        </a:graphic>
      </p:graphicFrame>
      <p:sp>
        <p:nvSpPr>
          <p:cNvPr id="14" name="Shape 451"/>
          <p:cNvSpPr/>
          <p:nvPr/>
        </p:nvSpPr>
        <p:spPr>
          <a:xfrm>
            <a:off x="3150427" y="1372158"/>
            <a:ext cx="2623649" cy="215444"/>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R="331096" lvl="1" indent="0" defTabSz="422041">
              <a:spcBef>
                <a:spcPts val="0"/>
              </a:spcBef>
              <a:buFont typeface="Arial"/>
              <a:defRPr sz="1400" b="1"/>
            </a:pPr>
            <a:r>
              <a:rPr lang="en-US" dirty="0"/>
              <a:t>SOLAR YIELD</a:t>
            </a:r>
          </a:p>
        </p:txBody>
      </p:sp>
      <p:sp>
        <p:nvSpPr>
          <p:cNvPr id="15" name="Shape 452"/>
          <p:cNvSpPr/>
          <p:nvPr/>
        </p:nvSpPr>
        <p:spPr>
          <a:xfrm>
            <a:off x="6182779" y="1372156"/>
            <a:ext cx="2522021" cy="215444"/>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R="331096" lvl="1" indent="0" defTabSz="422041">
              <a:spcBef>
                <a:spcPts val="0"/>
              </a:spcBef>
              <a:buFont typeface="Arial"/>
              <a:defRPr sz="1400" b="1"/>
            </a:pPr>
            <a:r>
              <a:rPr lang="en-US" dirty="0"/>
              <a:t>SITE </a:t>
            </a:r>
          </a:p>
        </p:txBody>
      </p:sp>
      <p:graphicFrame>
        <p:nvGraphicFramePr>
          <p:cNvPr id="16" name="Table 441"/>
          <p:cNvGraphicFramePr/>
          <p:nvPr>
            <p:extLst>
              <p:ext uri="{D42A27DB-BD31-4B8C-83A1-F6EECF244321}">
                <p14:modId xmlns:p14="http://schemas.microsoft.com/office/powerpoint/2010/main" val="1204726691"/>
              </p:ext>
            </p:extLst>
          </p:nvPr>
        </p:nvGraphicFramePr>
        <p:xfrm>
          <a:off x="3139125" y="2728750"/>
          <a:ext cx="2623341" cy="833120"/>
        </p:xfrm>
        <a:graphic>
          <a:graphicData uri="http://schemas.openxmlformats.org/drawingml/2006/table">
            <a:tbl>
              <a:tblPr bandRow="1">
                <a:tableStyleId>{4C3C2611-4C71-4FC5-86AE-919BDF0F9419}</a:tableStyleId>
              </a:tblPr>
              <a:tblGrid>
                <a:gridCol w="2623341">
                  <a:extLst>
                    <a:ext uri="{9D8B030D-6E8A-4147-A177-3AD203B41FA5}">
                      <a16:colId xmlns:a16="http://schemas.microsoft.com/office/drawing/2014/main" val="20000"/>
                    </a:ext>
                  </a:extLst>
                </a:gridCol>
              </a:tblGrid>
              <a:tr h="833120">
                <a:tc>
                  <a:txBody>
                    <a:bodyPr/>
                    <a:lstStyle/>
                    <a:p>
                      <a:pPr algn="l">
                        <a:lnSpc>
                          <a:spcPct val="120000"/>
                        </a:lnSpc>
                        <a:defRPr sz="1800"/>
                      </a:pPr>
                      <a:r>
                        <a:rPr lang="en-US" sz="800" b="1" u="sng" dirty="0">
                          <a:latin typeface="Montserrat Light"/>
                          <a:ea typeface="Montserrat Light"/>
                          <a:cs typeface="Montserrat Light"/>
                        </a:rPr>
                        <a:t>Principal system components</a:t>
                      </a:r>
                    </a:p>
                    <a:p>
                      <a:pPr marL="171450" indent="-171450" algn="just" defTabSz="180339">
                        <a:lnSpc>
                          <a:spcPct val="120000"/>
                        </a:lnSpc>
                        <a:buFont typeface="Arial" panose="020B0604020202020204" pitchFamily="34" charset="0"/>
                        <a:buChar char="•"/>
                        <a:defRPr sz="800">
                          <a:uFill>
                            <a:solidFill>
                              <a:srgbClr val="000000"/>
                            </a:solidFill>
                          </a:uFill>
                          <a:latin typeface="Montserrat Light"/>
                          <a:ea typeface="Montserrat Light"/>
                          <a:cs typeface="Montserrat Light"/>
                        </a:defRPr>
                      </a:pPr>
                      <a:r>
                        <a:rPr lang="en-US" dirty="0"/>
                        <a:t>Photovoltaic modules</a:t>
                      </a:r>
                    </a:p>
                    <a:p>
                      <a:pPr marL="171450" marR="0" lvl="0" indent="-171450" algn="just" defTabSz="180339" eaLnBrk="1" fontAlgn="auto" latinLnBrk="0" hangingPunct="1">
                        <a:lnSpc>
                          <a:spcPct val="120000"/>
                        </a:lnSpc>
                        <a:spcBef>
                          <a:spcPts val="0"/>
                        </a:spcBef>
                        <a:spcAft>
                          <a:spcPts val="0"/>
                        </a:spcAft>
                        <a:buClrTx/>
                        <a:buSzTx/>
                        <a:buFont typeface="Arial" panose="020B0604020202020204" pitchFamily="34" charset="0"/>
                        <a:buChar char="•"/>
                        <a:tabLst/>
                        <a:defRPr sz="800">
                          <a:uFill>
                            <a:solidFill>
                              <a:srgbClr val="000000"/>
                            </a:solidFill>
                          </a:uFill>
                          <a:latin typeface="Montserrat Light"/>
                          <a:ea typeface="Montserrat Light"/>
                          <a:cs typeface="Montserrat Light"/>
                        </a:defRPr>
                      </a:pPr>
                      <a:r>
                        <a:rPr lang="en-US" dirty="0"/>
                        <a:t>Mounting system/rack for the PV modules</a:t>
                      </a:r>
                    </a:p>
                    <a:p>
                      <a:pPr marL="171450" marR="0" lvl="0" indent="-171450" algn="just" defTabSz="180339" eaLnBrk="1" fontAlgn="auto" latinLnBrk="0" hangingPunct="1">
                        <a:lnSpc>
                          <a:spcPct val="120000"/>
                        </a:lnSpc>
                        <a:spcBef>
                          <a:spcPts val="0"/>
                        </a:spcBef>
                        <a:spcAft>
                          <a:spcPts val="0"/>
                        </a:spcAft>
                        <a:buClrTx/>
                        <a:buSzTx/>
                        <a:buFont typeface="Arial" panose="020B0604020202020204" pitchFamily="34" charset="0"/>
                        <a:buChar char="•"/>
                        <a:tabLst/>
                        <a:defRPr sz="800">
                          <a:uFill>
                            <a:solidFill>
                              <a:srgbClr val="000000"/>
                            </a:solidFill>
                          </a:uFill>
                          <a:latin typeface="Montserrat Light"/>
                          <a:ea typeface="Montserrat Light"/>
                          <a:cs typeface="Montserrat Light"/>
                        </a:defRPr>
                      </a:pPr>
                      <a:r>
                        <a:rPr lang="en-US" dirty="0"/>
                        <a:t>Inverter/s and transformer (where required)</a:t>
                      </a:r>
                    </a:p>
                    <a:p>
                      <a:pPr marL="171450" marR="0" lvl="0" indent="-171450" algn="just" defTabSz="180339" eaLnBrk="1" fontAlgn="auto" latinLnBrk="0" hangingPunct="1">
                        <a:lnSpc>
                          <a:spcPct val="120000"/>
                        </a:lnSpc>
                        <a:spcBef>
                          <a:spcPts val="0"/>
                        </a:spcBef>
                        <a:spcAft>
                          <a:spcPts val="0"/>
                        </a:spcAft>
                        <a:buClrTx/>
                        <a:buSzTx/>
                        <a:buFont typeface="Arial" panose="020B0604020202020204" pitchFamily="34" charset="0"/>
                        <a:buChar char="•"/>
                        <a:tabLst/>
                        <a:defRPr sz="800">
                          <a:uFill>
                            <a:solidFill>
                              <a:srgbClr val="000000"/>
                            </a:solidFill>
                          </a:uFill>
                          <a:latin typeface="Montserrat Light"/>
                          <a:ea typeface="Montserrat Light"/>
                          <a:cs typeface="Montserrat Light"/>
                        </a:defRPr>
                      </a:pPr>
                      <a:r>
                        <a:rPr lang="en-US" sz="800" dirty="0">
                          <a:latin typeface="Montserrat Light"/>
                          <a:ea typeface="Montserrat Light"/>
                          <a:cs typeface="Montserrat Light"/>
                        </a:rPr>
                        <a:t>Switch</a:t>
                      </a:r>
                      <a:r>
                        <a:rPr lang="en-US" sz="800" baseline="0" dirty="0">
                          <a:latin typeface="Montserrat Light"/>
                          <a:ea typeface="Montserrat Light"/>
                          <a:cs typeface="Montserrat Light"/>
                        </a:rPr>
                        <a:t> gear</a:t>
                      </a:r>
                      <a:r>
                        <a:rPr lang="en-US" sz="800" dirty="0">
                          <a:latin typeface="Montserrat Light"/>
                          <a:ea typeface="Montserrat Light"/>
                          <a:cs typeface="Montserrat Light"/>
                        </a:rPr>
                        <a:t> and cabling at site</a:t>
                      </a:r>
                    </a:p>
                  </a:txBody>
                  <a:tcPr marL="50800" marR="50800" marT="50800" marB="50800" horzOverflow="overflow">
                    <a:lnL w="3175">
                      <a:solidFill>
                        <a:srgbClr val="A7A7A7"/>
                      </a:solidFill>
                      <a:miter lim="400000"/>
                    </a:lnL>
                    <a:lnR w="3175">
                      <a:solidFill>
                        <a:srgbClr val="A7A7A7"/>
                      </a:solidFill>
                      <a:miter lim="400000"/>
                    </a:lnR>
                    <a:lnT w="3175">
                      <a:solidFill>
                        <a:srgbClr val="A7A7A7"/>
                      </a:solidFill>
                      <a:miter lim="400000"/>
                    </a:lnT>
                    <a:lnB w="3175">
                      <a:solidFill>
                        <a:srgbClr val="A7A7A7"/>
                      </a:solidFill>
                      <a:miter lim="400000"/>
                    </a:lnB>
                    <a:solidFill>
                      <a:schemeClr val="accent6">
                        <a:lumMod val="40000"/>
                        <a:lumOff val="60000"/>
                        <a:alpha val="0"/>
                      </a:schemeClr>
                    </a:solidFill>
                  </a:tcPr>
                </a:tc>
                <a:extLst>
                  <a:ext uri="{0D108BD9-81ED-4DB2-BD59-A6C34878D82A}">
                    <a16:rowId xmlns:a16="http://schemas.microsoft.com/office/drawing/2014/main" val="10000"/>
                  </a:ext>
                </a:extLst>
              </a:tr>
            </a:tbl>
          </a:graphicData>
        </a:graphic>
      </p:graphicFrame>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graphicFrame>
        <p:nvGraphicFramePr>
          <p:cNvPr id="26" name="Table 446"/>
          <p:cNvGraphicFramePr/>
          <p:nvPr>
            <p:extLst>
              <p:ext uri="{D42A27DB-BD31-4B8C-83A1-F6EECF244321}">
                <p14:modId xmlns:p14="http://schemas.microsoft.com/office/powerpoint/2010/main" val="1441424515"/>
              </p:ext>
            </p:extLst>
          </p:nvPr>
        </p:nvGraphicFramePr>
        <p:xfrm>
          <a:off x="407436" y="4947392"/>
          <a:ext cx="8455367" cy="1475232"/>
        </p:xfrm>
        <a:graphic>
          <a:graphicData uri="http://schemas.openxmlformats.org/drawingml/2006/table">
            <a:tbl>
              <a:tblPr bandRow="1">
                <a:tableStyleId>{4C3C2611-4C71-4FC5-86AE-919BDF0F9419}</a:tableStyleId>
              </a:tblPr>
              <a:tblGrid>
                <a:gridCol w="1300496">
                  <a:extLst>
                    <a:ext uri="{9D8B030D-6E8A-4147-A177-3AD203B41FA5}">
                      <a16:colId xmlns:a16="http://schemas.microsoft.com/office/drawing/2014/main" val="20000"/>
                    </a:ext>
                  </a:extLst>
                </a:gridCol>
                <a:gridCol w="4402413">
                  <a:extLst>
                    <a:ext uri="{9D8B030D-6E8A-4147-A177-3AD203B41FA5}">
                      <a16:colId xmlns:a16="http://schemas.microsoft.com/office/drawing/2014/main" val="20001"/>
                    </a:ext>
                  </a:extLst>
                </a:gridCol>
                <a:gridCol w="1343018">
                  <a:extLst>
                    <a:ext uri="{9D8B030D-6E8A-4147-A177-3AD203B41FA5}">
                      <a16:colId xmlns:a16="http://schemas.microsoft.com/office/drawing/2014/main" val="20002"/>
                    </a:ext>
                  </a:extLst>
                </a:gridCol>
                <a:gridCol w="1409440">
                  <a:extLst>
                    <a:ext uri="{9D8B030D-6E8A-4147-A177-3AD203B41FA5}">
                      <a16:colId xmlns:a16="http://schemas.microsoft.com/office/drawing/2014/main" val="20003"/>
                    </a:ext>
                  </a:extLst>
                </a:gridCol>
              </a:tblGrid>
              <a:tr h="394208">
                <a:tc gridSpan="4">
                  <a:txBody>
                    <a:bodyPr/>
                    <a:lstStyle/>
                    <a:p>
                      <a:pPr marR="2540" algn="l" defTabSz="180339">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r"/>
                        </a:tabLst>
                        <a:defRPr sz="1800"/>
                      </a:pPr>
                      <a:r>
                        <a:rPr sz="800" dirty="0">
                          <a:uFill>
                            <a:solidFill>
                              <a:srgbClr val="000000"/>
                            </a:solidFill>
                          </a:uFill>
                          <a:latin typeface="Montserrat Light"/>
                          <a:ea typeface="Montserrat Light"/>
                          <a:cs typeface="Montserrat Light"/>
                        </a:rPr>
                        <a:t>The base price for system usage will be charged per kilowatt-hour for energy consumed. Adjustments to the base price for Lessee’s payments shall be made on the basis of the following table. The base unit price, as adjusted, will be multiplied by the Asset Output to determine the payments due from Lessee to the Lessor.</a:t>
                      </a:r>
                    </a:p>
                  </a:txBody>
                  <a:tcPr marL="50800" marR="50800" marT="50800" marB="50800" horzOverflow="overflow">
                    <a:lnL w="3175">
                      <a:solidFill>
                        <a:srgbClr val="A7A7A7"/>
                      </a:solidFill>
                      <a:miter lim="400000"/>
                    </a:lnL>
                    <a:lnR w="3175">
                      <a:solidFill>
                        <a:srgbClr val="A7A7A7"/>
                      </a:solidFill>
                      <a:miter lim="400000"/>
                    </a:lnR>
                    <a:lnT w="3175">
                      <a:solidFill>
                        <a:srgbClr val="A7A7A7"/>
                      </a:solidFill>
                      <a:miter lim="400000"/>
                    </a:lnT>
                    <a:lnB w="3175">
                      <a:solidFill>
                        <a:srgbClr val="A7A7A7"/>
                      </a:solidFill>
                      <a:miter lim="400000"/>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7904">
                <a:tc>
                  <a:txBody>
                    <a:bodyPr/>
                    <a:lstStyle/>
                    <a:p>
                      <a:pPr marR="2540" algn="l" defTabSz="180339">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r"/>
                        </a:tabLst>
                        <a:defRPr sz="800">
                          <a:uFill>
                            <a:solidFill>
                              <a:srgbClr val="000000"/>
                            </a:solidFill>
                          </a:uFill>
                          <a:latin typeface="Montserrat Light"/>
                          <a:ea typeface="Montserrat Light"/>
                          <a:cs typeface="Montserrat Light"/>
                        </a:defRPr>
                      </a:pPr>
                      <a:r>
                        <a:rPr b="1" dirty="0"/>
                        <a:t>Initial per kWh charge</a:t>
                      </a:r>
                    </a:p>
                  </a:txBody>
                  <a:tcPr marL="50800" marR="50800" marT="50800" marB="50800" horzOverflow="overflow">
                    <a:lnL w="3175">
                      <a:solidFill>
                        <a:srgbClr val="A7A7A7"/>
                      </a:solidFill>
                      <a:miter lim="400000"/>
                    </a:lnL>
                    <a:lnR w="3175">
                      <a:solidFill>
                        <a:srgbClr val="A7A7A7"/>
                      </a:solidFill>
                      <a:miter lim="400000"/>
                    </a:lnR>
                    <a:lnT w="3175">
                      <a:solidFill>
                        <a:srgbClr val="A7A7A7"/>
                      </a:solidFill>
                      <a:miter lim="400000"/>
                    </a:lnT>
                    <a:lnB w="3175">
                      <a:solidFill>
                        <a:srgbClr val="A7A7A7"/>
                      </a:solidFill>
                      <a:miter lim="400000"/>
                    </a:lnB>
                    <a:solidFill>
                      <a:srgbClr val="FFFFFF"/>
                    </a:solidFill>
                  </a:tcPr>
                </a:tc>
                <a:tc>
                  <a:txBody>
                    <a:bodyPr/>
                    <a:lstStyle/>
                    <a:p>
                      <a:pPr marR="2540" algn="l" defTabSz="180339">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r"/>
                        </a:tabLst>
                        <a:defRPr sz="800">
                          <a:uFill>
                            <a:solidFill>
                              <a:srgbClr val="000000"/>
                            </a:solidFill>
                          </a:uFill>
                          <a:latin typeface="Montserrat Light"/>
                          <a:ea typeface="Montserrat Light"/>
                          <a:cs typeface="Montserrat Light"/>
                        </a:defRPr>
                      </a:pPr>
                      <a:r>
                        <a:rPr b="1" dirty="0"/>
                        <a:t>Adjustment Basis	</a:t>
                      </a:r>
                    </a:p>
                  </a:txBody>
                  <a:tcPr marL="50800" marR="50800" marT="50800" marB="50800" horzOverflow="overflow">
                    <a:lnL w="3175">
                      <a:solidFill>
                        <a:srgbClr val="A7A7A7"/>
                      </a:solidFill>
                      <a:miter lim="400000"/>
                    </a:lnL>
                    <a:lnR w="3175">
                      <a:solidFill>
                        <a:srgbClr val="A7A7A7"/>
                      </a:solidFill>
                      <a:miter lim="400000"/>
                    </a:lnR>
                    <a:lnT w="3175">
                      <a:solidFill>
                        <a:srgbClr val="A7A7A7"/>
                      </a:solidFill>
                      <a:miter lim="400000"/>
                    </a:lnT>
                    <a:lnB w="3175">
                      <a:solidFill>
                        <a:srgbClr val="A7A7A7"/>
                      </a:solidFill>
                      <a:miter lim="400000"/>
                    </a:lnB>
                    <a:solidFill>
                      <a:srgbClr val="FFFFFF"/>
                    </a:solidFill>
                  </a:tcPr>
                </a:tc>
                <a:tc>
                  <a:txBody>
                    <a:bodyPr/>
                    <a:lstStyle/>
                    <a:p>
                      <a:pPr marR="2540" algn="l" defTabSz="180339">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r"/>
                        </a:tabLst>
                        <a:defRPr sz="800">
                          <a:uFill>
                            <a:solidFill>
                              <a:srgbClr val="000000"/>
                            </a:solidFill>
                          </a:uFill>
                          <a:latin typeface="Montserrat Light"/>
                          <a:ea typeface="Montserrat Light"/>
                          <a:cs typeface="Montserrat Light"/>
                        </a:defRPr>
                      </a:pPr>
                      <a:r>
                        <a:rPr b="1" dirty="0"/>
                        <a:t>Adjustment Frequency</a:t>
                      </a:r>
                    </a:p>
                  </a:txBody>
                  <a:tcPr marL="50800" marR="50800" marT="50800" marB="50800" horzOverflow="overflow">
                    <a:lnL w="3175">
                      <a:solidFill>
                        <a:srgbClr val="A7A7A7"/>
                      </a:solidFill>
                      <a:miter lim="400000"/>
                    </a:lnL>
                    <a:lnR w="3175">
                      <a:solidFill>
                        <a:srgbClr val="A7A7A7"/>
                      </a:solidFill>
                      <a:miter lim="400000"/>
                    </a:lnR>
                    <a:lnT w="3175">
                      <a:solidFill>
                        <a:srgbClr val="A7A7A7"/>
                      </a:solidFill>
                      <a:miter lim="400000"/>
                    </a:lnT>
                    <a:lnB w="3175">
                      <a:solidFill>
                        <a:srgbClr val="A7A7A7"/>
                      </a:solidFill>
                      <a:miter lim="400000"/>
                    </a:lnB>
                    <a:solidFill>
                      <a:srgbClr val="FFFFFF"/>
                    </a:solidFill>
                  </a:tcPr>
                </a:tc>
                <a:tc>
                  <a:txBody>
                    <a:bodyPr/>
                    <a:lstStyle/>
                    <a:p>
                      <a:pPr marR="2540" algn="l" defTabSz="180339">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r"/>
                        </a:tabLst>
                        <a:defRPr sz="800">
                          <a:uFill>
                            <a:solidFill>
                              <a:srgbClr val="000000"/>
                            </a:solidFill>
                          </a:uFill>
                          <a:latin typeface="Montserrat Light"/>
                          <a:ea typeface="Montserrat Light"/>
                          <a:cs typeface="Montserrat Light"/>
                        </a:defRPr>
                      </a:pPr>
                      <a:r>
                        <a:rPr b="1" dirty="0"/>
                        <a:t>Adjustment Base Month </a:t>
                      </a:r>
                    </a:p>
                  </a:txBody>
                  <a:tcPr marL="50800" marR="50800" marT="50800" marB="50800" horzOverflow="overflow">
                    <a:lnL w="3175">
                      <a:solidFill>
                        <a:srgbClr val="A7A7A7"/>
                      </a:solidFill>
                      <a:miter lim="400000"/>
                    </a:lnL>
                    <a:lnR w="3175">
                      <a:solidFill>
                        <a:srgbClr val="A7A7A7"/>
                      </a:solidFill>
                      <a:miter lim="400000"/>
                    </a:lnR>
                    <a:lnT w="3175">
                      <a:solidFill>
                        <a:srgbClr val="A7A7A7"/>
                      </a:solidFill>
                      <a:miter lim="400000"/>
                    </a:lnT>
                    <a:lnB w="3175">
                      <a:solidFill>
                        <a:srgbClr val="A7A7A7"/>
                      </a:solidFill>
                      <a:miter lim="400000"/>
                    </a:lnB>
                    <a:solidFill>
                      <a:srgbClr val="FFFFFF"/>
                    </a:solidFill>
                  </a:tcPr>
                </a:tc>
                <a:extLst>
                  <a:ext uri="{0D108BD9-81ED-4DB2-BD59-A6C34878D82A}">
                    <a16:rowId xmlns:a16="http://schemas.microsoft.com/office/drawing/2014/main" val="10001"/>
                  </a:ext>
                </a:extLst>
              </a:tr>
              <a:tr h="833120">
                <a:tc>
                  <a:txBody>
                    <a:bodyPr/>
                    <a:lstStyle/>
                    <a:p>
                      <a:pPr marR="2540" algn="l" defTabSz="180339">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r"/>
                        </a:tabLst>
                        <a:defRPr sz="800">
                          <a:uFill>
                            <a:solidFill>
                              <a:srgbClr val="000000"/>
                            </a:solidFill>
                          </a:uFill>
                          <a:latin typeface="Montserrat Light"/>
                          <a:ea typeface="Montserrat Light"/>
                          <a:cs typeface="Montserrat Light"/>
                        </a:defRPr>
                      </a:pPr>
                      <a:r>
                        <a:rPr dirty="0"/>
                        <a:t>R</a:t>
                      </a:r>
                      <a:r>
                        <a:rPr lang="en-ZA" dirty="0"/>
                        <a:t> 1.5</a:t>
                      </a:r>
                      <a:endParaRPr dirty="0"/>
                    </a:p>
                  </a:txBody>
                  <a:tcPr marL="50800" marR="50800" marT="50800" marB="50800" horzOverflow="overflow">
                    <a:lnL w="3175">
                      <a:solidFill>
                        <a:srgbClr val="A7A7A7"/>
                      </a:solidFill>
                      <a:miter lim="400000"/>
                    </a:lnL>
                    <a:lnR w="3175">
                      <a:solidFill>
                        <a:srgbClr val="A7A7A7"/>
                      </a:solidFill>
                      <a:miter lim="400000"/>
                    </a:lnR>
                    <a:lnT w="3175">
                      <a:solidFill>
                        <a:srgbClr val="A7A7A7"/>
                      </a:solidFill>
                      <a:miter lim="400000"/>
                    </a:lnT>
                    <a:lnB w="3175">
                      <a:solidFill>
                        <a:srgbClr val="A7A7A7"/>
                      </a:solidFill>
                      <a:miter lim="400000"/>
                    </a:lnB>
                    <a:solidFill>
                      <a:srgbClr val="FFFFFF"/>
                    </a:solidFill>
                  </a:tcPr>
                </a:tc>
                <a:tc>
                  <a:txBody>
                    <a:bodyPr/>
                    <a:lstStyle/>
                    <a:p>
                      <a:pPr marR="2540" algn="l" defTabSz="180339">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r"/>
                        </a:tabLst>
                        <a:defRPr sz="800">
                          <a:uFill>
                            <a:solidFill>
                              <a:srgbClr val="000000"/>
                            </a:solidFill>
                          </a:uFill>
                          <a:latin typeface="Montserrat Light"/>
                          <a:ea typeface="Montserrat Light"/>
                          <a:cs typeface="Montserrat Light"/>
                        </a:defRPr>
                      </a:pPr>
                      <a:r>
                        <a:rPr lang="en-US" dirty="0"/>
                        <a:t>E</a:t>
                      </a:r>
                      <a:r>
                        <a:rPr dirty="0"/>
                        <a:t>scalate </a:t>
                      </a:r>
                      <a:r>
                        <a:rPr lang="en-US" dirty="0"/>
                        <a:t>at CPI +2% per year. </a:t>
                      </a:r>
                      <a:endParaRPr dirty="0"/>
                    </a:p>
                  </a:txBody>
                  <a:tcPr marL="50800" marR="50800" marT="50800" marB="50800" horzOverflow="overflow">
                    <a:lnL w="3175">
                      <a:solidFill>
                        <a:srgbClr val="A7A7A7"/>
                      </a:solidFill>
                      <a:miter lim="400000"/>
                    </a:lnL>
                    <a:lnR w="3175">
                      <a:solidFill>
                        <a:srgbClr val="A7A7A7"/>
                      </a:solidFill>
                      <a:miter lim="400000"/>
                    </a:lnR>
                    <a:lnT w="3175">
                      <a:solidFill>
                        <a:srgbClr val="A7A7A7"/>
                      </a:solidFill>
                      <a:miter lim="400000"/>
                    </a:lnT>
                    <a:lnB w="3175">
                      <a:solidFill>
                        <a:srgbClr val="A7A7A7"/>
                      </a:solidFill>
                      <a:miter lim="400000"/>
                    </a:lnB>
                    <a:solidFill>
                      <a:srgbClr val="FFFFFF"/>
                    </a:solidFill>
                  </a:tcPr>
                </a:tc>
                <a:tc>
                  <a:txBody>
                    <a:bodyPr/>
                    <a:lstStyle/>
                    <a:p>
                      <a:pPr marR="2540" algn="l" defTabSz="180339">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r"/>
                        </a:tabLst>
                        <a:defRPr sz="800">
                          <a:uFill>
                            <a:solidFill>
                              <a:srgbClr val="000000"/>
                            </a:solidFill>
                          </a:uFill>
                          <a:latin typeface="Montserrat Light"/>
                          <a:ea typeface="Montserrat Light"/>
                          <a:cs typeface="Montserrat Light"/>
                        </a:defRPr>
                      </a:pPr>
                      <a:r>
                        <a:t>Annual </a:t>
                      </a:r>
                    </a:p>
                  </a:txBody>
                  <a:tcPr marL="50800" marR="50800" marT="50800" marB="50800" horzOverflow="overflow">
                    <a:lnL w="3175">
                      <a:solidFill>
                        <a:srgbClr val="A7A7A7"/>
                      </a:solidFill>
                      <a:miter lim="400000"/>
                    </a:lnL>
                    <a:lnR w="3175">
                      <a:solidFill>
                        <a:srgbClr val="A7A7A7"/>
                      </a:solidFill>
                      <a:miter lim="400000"/>
                    </a:lnR>
                    <a:lnT w="3175">
                      <a:solidFill>
                        <a:srgbClr val="A7A7A7"/>
                      </a:solidFill>
                      <a:miter lim="400000"/>
                    </a:lnT>
                    <a:lnB w="3175">
                      <a:solidFill>
                        <a:srgbClr val="A7A7A7"/>
                      </a:solidFill>
                      <a:miter lim="400000"/>
                    </a:lnB>
                    <a:solidFill>
                      <a:srgbClr val="FFFFFF"/>
                    </a:solidFill>
                  </a:tcPr>
                </a:tc>
                <a:tc>
                  <a:txBody>
                    <a:bodyPr/>
                    <a:lstStyle/>
                    <a:p>
                      <a:pPr marR="2540" algn="l" defTabSz="180339">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r"/>
                        </a:tabLst>
                        <a:defRPr sz="800">
                          <a:uFill>
                            <a:solidFill>
                              <a:srgbClr val="000000"/>
                            </a:solidFill>
                          </a:uFill>
                          <a:latin typeface="Montserrat Light"/>
                          <a:ea typeface="Montserrat Light"/>
                          <a:cs typeface="Montserrat Light"/>
                        </a:defRPr>
                      </a:pPr>
                      <a:r>
                        <a:rPr dirty="0"/>
                        <a:t>To coincide with annual anniversary of the COD.	</a:t>
                      </a:r>
                    </a:p>
                  </a:txBody>
                  <a:tcPr marL="50800" marR="50800" marT="50800" marB="50800" horzOverflow="overflow">
                    <a:lnL w="3175">
                      <a:solidFill>
                        <a:srgbClr val="A7A7A7"/>
                      </a:solidFill>
                      <a:miter lim="400000"/>
                    </a:lnL>
                    <a:lnR w="3175">
                      <a:solidFill>
                        <a:srgbClr val="A7A7A7"/>
                      </a:solidFill>
                      <a:miter lim="400000"/>
                    </a:lnR>
                    <a:lnT w="3175">
                      <a:solidFill>
                        <a:srgbClr val="A7A7A7"/>
                      </a:solidFill>
                      <a:miter lim="400000"/>
                    </a:lnT>
                    <a:lnB w="3175">
                      <a:solidFill>
                        <a:srgbClr val="A7A7A7"/>
                      </a:solidFill>
                      <a:miter lim="400000"/>
                    </a:lnB>
                    <a:solidFill>
                      <a:srgbClr val="FFFFFF"/>
                    </a:solidFill>
                  </a:tcPr>
                </a:tc>
                <a:extLst>
                  <a:ext uri="{0D108BD9-81ED-4DB2-BD59-A6C34878D82A}">
                    <a16:rowId xmlns:a16="http://schemas.microsoft.com/office/drawing/2014/main" val="10002"/>
                  </a:ext>
                </a:extLst>
              </a:tr>
            </a:tbl>
          </a:graphicData>
        </a:graphic>
      </p:graphicFrame>
      <p:sp>
        <p:nvSpPr>
          <p:cNvPr id="27" name="Shape 447"/>
          <p:cNvSpPr/>
          <p:nvPr/>
        </p:nvSpPr>
        <p:spPr>
          <a:xfrm>
            <a:off x="407436" y="4731948"/>
            <a:ext cx="4410221" cy="215444"/>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R="331096" lvl="1" indent="0" defTabSz="422041">
              <a:spcBef>
                <a:spcPts val="0"/>
              </a:spcBef>
              <a:buFont typeface="Arial"/>
              <a:defRPr sz="1400" b="1"/>
            </a:pPr>
            <a:r>
              <a:rPr lang="en-US" dirty="0"/>
              <a:t>SYSTEM LEASE RENTAL ADJUSTMENTS</a:t>
            </a:r>
          </a:p>
        </p:txBody>
      </p:sp>
    </p:spTree>
    <p:extLst>
      <p:ext uri="{BB962C8B-B14F-4D97-AF65-F5344CB8AC3E}">
        <p14:creationId xmlns:p14="http://schemas.microsoft.com/office/powerpoint/2010/main" val="362494964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329580" y="2831960"/>
            <a:ext cx="3469932" cy="2052000"/>
          </a:xfrm>
          <a:prstGeom prst="rect">
            <a:avLst/>
          </a:prstGeom>
          <a:solidFill>
            <a:srgbClr val="FFFFFF"/>
          </a:solidFill>
          <a:ln w="25400" cap="flat">
            <a:solidFill>
              <a:srgbClr val="FAA70A"/>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25</a:t>
            </a:fld>
            <a:r>
              <a:rPr lang="en-US" spc="-50" dirty="0">
                <a:solidFill>
                  <a:schemeClr val="bg1"/>
                </a:solidFill>
              </a:rPr>
              <a:t> ]</a:t>
            </a:r>
          </a:p>
        </p:txBody>
      </p:sp>
      <p:sp>
        <p:nvSpPr>
          <p:cNvPr id="3" name="Title 2"/>
          <p:cNvSpPr>
            <a:spLocks noGrp="1"/>
          </p:cNvSpPr>
          <p:nvPr>
            <p:ph type="title"/>
          </p:nvPr>
        </p:nvSpPr>
        <p:spPr/>
        <p:txBody>
          <a:bodyPr/>
          <a:lstStyle/>
          <a:p>
            <a:pPr>
              <a:spcBef>
                <a:spcPts val="300"/>
              </a:spcBef>
            </a:pPr>
            <a:r>
              <a:rPr lang="en-US" dirty="0"/>
              <a:t>ENVIRONMENTAL IMPACT</a:t>
            </a:r>
          </a:p>
        </p:txBody>
      </p:sp>
      <p:sp>
        <p:nvSpPr>
          <p:cNvPr id="6" name="Shape 355"/>
          <p:cNvSpPr/>
          <p:nvPr/>
        </p:nvSpPr>
        <p:spPr>
          <a:xfrm>
            <a:off x="232938" y="1528544"/>
            <a:ext cx="8124304" cy="43088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defTabSz="422041">
              <a:buFont typeface="Arial"/>
              <a:defRPr sz="1400">
                <a:latin typeface="Montserrat Semi Bold"/>
                <a:ea typeface="Montserrat Semi Bold"/>
                <a:cs typeface="Montserrat Semi Bold"/>
                <a:sym typeface="Montserrat Semi Bold"/>
              </a:defRPr>
            </a:pPr>
            <a:r>
              <a:rPr lang="en-US" dirty="0"/>
              <a:t>Each solar cell you own and lease to </a:t>
            </a:r>
            <a:r>
              <a:rPr lang="en-US" sz="1400" dirty="0">
                <a:latin typeface="Montserrat Semi Bold"/>
              </a:rPr>
              <a:t>Knysna Primary School</a:t>
            </a:r>
            <a:r>
              <a:rPr lang="en-US" sz="1400" dirty="0">
                <a:latin typeface="Montserrat Semi Bold"/>
                <a:ea typeface="Montserrat Semi Bold"/>
                <a:cs typeface="Montserrat Semi Bold"/>
              </a:rPr>
              <a:t> is expected to offset 84 kg of carbon over the 20 year lifespan of the project. This energy</a:t>
            </a:r>
            <a:r>
              <a:rPr lang="en-US" dirty="0"/>
              <a:t> output is equivalent to:</a:t>
            </a:r>
          </a:p>
        </p:txBody>
      </p:sp>
      <p:sp>
        <p:nvSpPr>
          <p:cNvPr id="7" name="Shape 357"/>
          <p:cNvSpPr/>
          <p:nvPr/>
        </p:nvSpPr>
        <p:spPr>
          <a:xfrm>
            <a:off x="344488" y="6037048"/>
            <a:ext cx="7132637" cy="317780"/>
          </a:xfrm>
          <a:prstGeom prst="rect">
            <a:avLst/>
          </a:prstGeom>
          <a:solidFill>
            <a:srgbClr val="FFFFFF">
              <a:alpha val="75000"/>
            </a:srgbClr>
          </a:solid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defRPr sz="600" i="1"/>
            </a:pPr>
            <a:r>
              <a:rPr sz="900" b="1" dirty="0"/>
              <a:t>Sources: </a:t>
            </a:r>
            <a:r>
              <a:rPr sz="900" dirty="0"/>
              <a:t>US Environmental Protection Agency, </a:t>
            </a:r>
            <a:r>
              <a:rPr sz="900" u="sng" dirty="0">
                <a:uFill>
                  <a:solidFill>
                    <a:srgbClr val="000000"/>
                  </a:solidFill>
                </a:uFill>
                <a:hlinkClick r:id="rId3"/>
              </a:rPr>
              <a:t>https://www.epa.gov/energy/greenhouse-gas-equivalencies-calculator</a:t>
            </a:r>
          </a:p>
          <a:p>
            <a:pPr>
              <a:defRPr sz="600" i="1"/>
            </a:pPr>
            <a:r>
              <a:rPr lang="en-US" sz="900" dirty="0"/>
              <a:t> </a:t>
            </a:r>
            <a:r>
              <a:rPr sz="900" dirty="0"/>
              <a:t>Department of Energy’s Energy Information Administration</a:t>
            </a:r>
          </a:p>
        </p:txBody>
      </p:sp>
      <p:sp>
        <p:nvSpPr>
          <p:cNvPr id="8" name="Shape 358"/>
          <p:cNvSpPr/>
          <p:nvPr/>
        </p:nvSpPr>
        <p:spPr>
          <a:xfrm>
            <a:off x="5445213" y="3138258"/>
            <a:ext cx="3238665" cy="165032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lnSpc>
                <a:spcPct val="130000"/>
              </a:lnSpc>
              <a:defRPr sz="1200"/>
            </a:pPr>
            <a:r>
              <a:rPr dirty="0"/>
              <a:t>In </a:t>
            </a:r>
            <a:r>
              <a:rPr lang="en-GB" dirty="0"/>
              <a:t>South Africa each kWh of </a:t>
            </a:r>
            <a:r>
              <a:rPr dirty="0"/>
              <a:t>electricity </a:t>
            </a:r>
            <a:r>
              <a:rPr lang="en-GB" dirty="0"/>
              <a:t>embodies 2.16</a:t>
            </a:r>
            <a:r>
              <a:rPr dirty="0"/>
              <a:t> </a:t>
            </a:r>
            <a:r>
              <a:rPr dirty="0" err="1"/>
              <a:t>lbs</a:t>
            </a:r>
            <a:r>
              <a:rPr dirty="0"/>
              <a:t> (about 0.</a:t>
            </a:r>
            <a:r>
              <a:rPr lang="en-GB" dirty="0"/>
              <a:t>98</a:t>
            </a:r>
            <a:r>
              <a:rPr dirty="0"/>
              <a:t> kg)</a:t>
            </a:r>
            <a:br>
              <a:rPr lang="en-US" dirty="0"/>
            </a:br>
            <a:r>
              <a:rPr lang="en-US" dirty="0"/>
              <a:t>of </a:t>
            </a:r>
            <a:r>
              <a:rPr dirty="0"/>
              <a:t>CO</a:t>
            </a:r>
            <a:r>
              <a:rPr baseline="-5999" dirty="0"/>
              <a:t>2</a:t>
            </a:r>
            <a:r>
              <a:rPr lang="en-GB" dirty="0"/>
              <a:t>, almost double that of</a:t>
            </a:r>
            <a:br>
              <a:rPr lang="en-GB" dirty="0"/>
            </a:br>
            <a:r>
              <a:rPr lang="en-GB" dirty="0"/>
              <a:t>the USA and Western Europe. Each solar cell in this project will off-set 4 times the green house gas emissions than it would installed in  many places in Europe,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305" y="2085703"/>
            <a:ext cx="842329" cy="1076902"/>
          </a:xfrm>
          <a:prstGeom prst="rect">
            <a:avLst/>
          </a:prstGeom>
        </p:spPr>
      </p:pic>
      <p:sp>
        <p:nvSpPr>
          <p:cNvPr id="10" name="Shape 355"/>
          <p:cNvSpPr/>
          <p:nvPr/>
        </p:nvSpPr>
        <p:spPr>
          <a:xfrm>
            <a:off x="2754113" y="2457188"/>
            <a:ext cx="1909327" cy="43088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defTabSz="422041">
              <a:buFont typeface="Arial"/>
              <a:defRPr sz="1400">
                <a:latin typeface="Montserrat Semi Bold"/>
                <a:ea typeface="Montserrat Semi Bold"/>
                <a:cs typeface="Montserrat Semi Bold"/>
                <a:sym typeface="Montserrat Semi Bold"/>
              </a:defRPr>
            </a:pPr>
            <a:r>
              <a:rPr lang="en-GB" dirty="0"/>
              <a:t>~1,4 Seedling grown for 10 years</a:t>
            </a:r>
            <a:endParaRPr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083" y="3408462"/>
            <a:ext cx="643643" cy="1044402"/>
          </a:xfrm>
          <a:prstGeom prst="rect">
            <a:avLst/>
          </a:prstGeom>
        </p:spPr>
      </p:pic>
      <p:sp>
        <p:nvSpPr>
          <p:cNvPr id="12" name="Shape 355"/>
          <p:cNvSpPr/>
          <p:nvPr/>
        </p:nvSpPr>
        <p:spPr>
          <a:xfrm>
            <a:off x="2754113" y="3610177"/>
            <a:ext cx="2152723" cy="43088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defTabSz="422041">
              <a:defRPr sz="1400">
                <a:latin typeface="Montserrat Semi Bold"/>
                <a:ea typeface="Montserrat Semi Bold"/>
                <a:cs typeface="Montserrat Semi Bold"/>
                <a:sym typeface="Montserrat Semi Bold"/>
              </a:defRPr>
            </a:pPr>
            <a:r>
              <a:rPr lang="en-GB" dirty="0"/>
              <a:t>~3,2 light Lamps switched to LED  </a:t>
            </a:r>
            <a:endParaRPr dirty="0"/>
          </a:p>
        </p:txBody>
      </p:sp>
      <p:pic>
        <p:nvPicPr>
          <p:cNvPr id="14" name="Picture 13"/>
          <p:cNvPicPr>
            <a:picLocks noChangeAspect="1"/>
          </p:cNvPicPr>
          <p:nvPr/>
        </p:nvPicPr>
        <p:blipFill>
          <a:blip r:embed="rId6" cstate="emai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
        <p:nvSpPr>
          <p:cNvPr id="16" name="Shape 355"/>
          <p:cNvSpPr/>
          <p:nvPr/>
        </p:nvSpPr>
        <p:spPr>
          <a:xfrm>
            <a:off x="2754112" y="4960979"/>
            <a:ext cx="2152723" cy="43088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defTabSz="422041">
              <a:buFont typeface="Arial"/>
              <a:defRPr sz="1400">
                <a:latin typeface="Montserrat Semi Bold"/>
                <a:ea typeface="Montserrat Semi Bold"/>
                <a:cs typeface="Montserrat Semi Bold"/>
                <a:sym typeface="Montserrat Semi Bold"/>
              </a:defRPr>
            </a:pPr>
            <a:r>
              <a:rPr lang="is-IS" dirty="0"/>
              <a:t>~340 </a:t>
            </a:r>
            <a:r>
              <a:rPr lang="en-GB" dirty="0"/>
              <a:t>km driven by an average passenger vehicle</a:t>
            </a:r>
            <a:endParaRPr dirty="0"/>
          </a:p>
        </p:txBody>
      </p:sp>
      <p:sp>
        <p:nvSpPr>
          <p:cNvPr id="4" name="TextBox 3">
            <a:extLst>
              <a:ext uri="{FF2B5EF4-FFF2-40B4-BE49-F238E27FC236}">
                <a16:creationId xmlns:a16="http://schemas.microsoft.com/office/drawing/2014/main" id="{1D7D692A-2F48-4A55-AE46-A9EE0928CD00}"/>
              </a:ext>
            </a:extLst>
          </p:cNvPr>
          <p:cNvSpPr txBox="1"/>
          <p:nvPr/>
        </p:nvSpPr>
        <p:spPr>
          <a:xfrm>
            <a:off x="5426433" y="2841168"/>
            <a:ext cx="3795823"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lang="en-GB" sz="1400" dirty="0">
                <a:latin typeface="Montserrat Semi Bold"/>
                <a:ea typeface="Montserrat Semi Bold"/>
                <a:cs typeface="Montserrat Semi Bold"/>
              </a:rPr>
              <a:t>Good for your pocket and the planet</a:t>
            </a:r>
            <a:endParaRPr kumimoji="0" lang="en-GB" sz="1400" b="0" i="0" u="none" strike="noStrike" cap="none" spc="0" normalizeH="0" baseline="0" dirty="0">
              <a:ln>
                <a:noFill/>
              </a:ln>
              <a:solidFill>
                <a:srgbClr val="000000"/>
              </a:solidFill>
              <a:effectLst/>
              <a:uFillTx/>
              <a:latin typeface="Montserrat Light"/>
              <a:ea typeface="Montserrat Light"/>
              <a:cs typeface="Montserrat Light"/>
              <a:sym typeface="Montserrat Light"/>
            </a:endParaRPr>
          </a:p>
        </p:txBody>
      </p:sp>
      <p:pic>
        <p:nvPicPr>
          <p:cNvPr id="17" name="Picture 16">
            <a:extLst>
              <a:ext uri="{FF2B5EF4-FFF2-40B4-BE49-F238E27FC236}">
                <a16:creationId xmlns:a16="http://schemas.microsoft.com/office/drawing/2014/main" id="{9498F554-8D70-4E1A-8750-6BC7097444E8}"/>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21223" y="4772764"/>
            <a:ext cx="1010492" cy="944384"/>
          </a:xfrm>
          <a:prstGeom prst="rect">
            <a:avLst/>
          </a:prstGeom>
        </p:spPr>
      </p:pic>
    </p:spTree>
    <p:extLst>
      <p:ext uri="{BB962C8B-B14F-4D97-AF65-F5344CB8AC3E}">
        <p14:creationId xmlns:p14="http://schemas.microsoft.com/office/powerpoint/2010/main" val="238145014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26</a:t>
            </a:fld>
            <a:r>
              <a:rPr lang="en-US" spc="-50" dirty="0">
                <a:solidFill>
                  <a:schemeClr val="bg1"/>
                </a:solidFill>
              </a:rPr>
              <a:t> ]</a:t>
            </a:r>
          </a:p>
        </p:txBody>
      </p:sp>
      <p:sp>
        <p:nvSpPr>
          <p:cNvPr id="3" name="Title 2"/>
          <p:cNvSpPr>
            <a:spLocks noGrp="1"/>
          </p:cNvSpPr>
          <p:nvPr>
            <p:ph type="title"/>
          </p:nvPr>
        </p:nvSpPr>
        <p:spPr/>
        <p:txBody>
          <a:bodyPr/>
          <a:lstStyle/>
          <a:p>
            <a:r>
              <a:rPr lang="en-US" dirty="0"/>
              <a:t>LEASE AGREEMENT: INITIAL PHASE</a:t>
            </a:r>
          </a:p>
        </p:txBody>
      </p:sp>
      <p:graphicFrame>
        <p:nvGraphicFramePr>
          <p:cNvPr id="6" name="Table 363"/>
          <p:cNvGraphicFramePr/>
          <p:nvPr>
            <p:extLst>
              <p:ext uri="{D42A27DB-BD31-4B8C-83A1-F6EECF244321}">
                <p14:modId xmlns:p14="http://schemas.microsoft.com/office/powerpoint/2010/main" val="2278060523"/>
              </p:ext>
            </p:extLst>
          </p:nvPr>
        </p:nvGraphicFramePr>
        <p:xfrm>
          <a:off x="2984575" y="5451391"/>
          <a:ext cx="3172433" cy="922020"/>
        </p:xfrm>
        <a:graphic>
          <a:graphicData uri="http://schemas.openxmlformats.org/drawingml/2006/table">
            <a:tbl>
              <a:tblPr bandRow="1">
                <a:tableStyleId>{4C3C2611-4C71-4FC5-86AE-919BDF0F9419}</a:tableStyleId>
              </a:tblPr>
              <a:tblGrid>
                <a:gridCol w="976987">
                  <a:extLst>
                    <a:ext uri="{9D8B030D-6E8A-4147-A177-3AD203B41FA5}">
                      <a16:colId xmlns:a16="http://schemas.microsoft.com/office/drawing/2014/main" val="20000"/>
                    </a:ext>
                  </a:extLst>
                </a:gridCol>
                <a:gridCol w="1224588">
                  <a:extLst>
                    <a:ext uri="{9D8B030D-6E8A-4147-A177-3AD203B41FA5}">
                      <a16:colId xmlns:a16="http://schemas.microsoft.com/office/drawing/2014/main" val="20001"/>
                    </a:ext>
                  </a:extLst>
                </a:gridCol>
                <a:gridCol w="970858">
                  <a:extLst>
                    <a:ext uri="{9D8B030D-6E8A-4147-A177-3AD203B41FA5}">
                      <a16:colId xmlns:a16="http://schemas.microsoft.com/office/drawing/2014/main" val="20002"/>
                    </a:ext>
                  </a:extLst>
                </a:gridCol>
              </a:tblGrid>
              <a:tr h="261620">
                <a:tc gridSpan="3">
                  <a:txBody>
                    <a:bodyPr/>
                    <a:lstStyle/>
                    <a:p>
                      <a:pPr algn="ctr" defTabSz="914400">
                        <a:defRPr sz="1800"/>
                      </a:pPr>
                      <a:r>
                        <a:rPr sz="1050" dirty="0">
                          <a:latin typeface="Montserrat Light"/>
                          <a:ea typeface="Montserrat Light"/>
                          <a:cs typeface="Montserrat Light"/>
                        </a:rPr>
                        <a:t>Construction period estimate</a:t>
                      </a:r>
                    </a:p>
                  </a:txBody>
                  <a:tcPr marL="50800" marR="50800" marT="50800" marB="50800" anchor="ctr" horzOverflow="overflow">
                    <a:lnL/>
                    <a:lnR/>
                    <a:lnT/>
                    <a:lnB w="3175">
                      <a:solidFill>
                        <a:srgbClr val="A7A7A7"/>
                      </a:solidFill>
                      <a:miter lim="400000"/>
                    </a:lnB>
                    <a:solidFill>
                      <a:srgbClr val="000000">
                        <a:alpha val="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4000">
                <a:tc>
                  <a:txBody>
                    <a:bodyPr/>
                    <a:lstStyle/>
                    <a:p>
                      <a:pPr algn="ctr" defTabSz="180339">
                        <a:defRPr sz="1800"/>
                      </a:pPr>
                      <a:r>
                        <a:rPr lang="en-US" sz="1000" u="sng" dirty="0">
                          <a:uFill>
                            <a:solidFill>
                              <a:srgbClr val="000000"/>
                            </a:solidFill>
                          </a:uFill>
                          <a:latin typeface="Montserrat Light"/>
                          <a:ea typeface="Montserrat Light"/>
                          <a:cs typeface="Montserrat Light"/>
                        </a:rPr>
                        <a:t>Planning &amp; Final </a:t>
                      </a:r>
                      <a:r>
                        <a:rPr sz="1000" u="sng" dirty="0">
                          <a:uFill>
                            <a:solidFill>
                              <a:srgbClr val="000000"/>
                            </a:solidFill>
                          </a:uFill>
                          <a:latin typeface="Montserrat Light"/>
                          <a:ea typeface="Montserrat Light"/>
                          <a:cs typeface="Montserrat Light"/>
                        </a:rPr>
                        <a:t>Design</a:t>
                      </a:r>
                    </a:p>
                  </a:txBody>
                  <a:tcPr marL="50800" marR="50800" marT="50800" marB="50800" horzOverflow="overflow">
                    <a:lnL w="3175">
                      <a:solidFill>
                        <a:srgbClr val="A7A7A7"/>
                      </a:solidFill>
                      <a:miter lim="400000"/>
                    </a:lnL>
                    <a:lnR w="3175">
                      <a:solidFill>
                        <a:srgbClr val="A7A7A7"/>
                      </a:solidFill>
                      <a:miter lim="400000"/>
                    </a:lnR>
                    <a:lnT w="3175">
                      <a:solidFill>
                        <a:srgbClr val="A7A7A7"/>
                      </a:solidFill>
                      <a:miter lim="400000"/>
                    </a:lnT>
                    <a:lnB w="3175">
                      <a:solidFill>
                        <a:srgbClr val="A7A7A7"/>
                      </a:solidFill>
                      <a:miter lim="400000"/>
                    </a:lnB>
                    <a:solidFill>
                      <a:srgbClr val="FFFFFF"/>
                    </a:solidFill>
                  </a:tcPr>
                </a:tc>
                <a:tc>
                  <a:txBody>
                    <a:bodyPr/>
                    <a:lstStyle/>
                    <a:p>
                      <a:pPr algn="ctr" defTabSz="180339">
                        <a:defRPr sz="1800"/>
                      </a:pPr>
                      <a:r>
                        <a:rPr sz="1000" u="sng" dirty="0">
                          <a:uFill>
                            <a:solidFill>
                              <a:srgbClr val="000000"/>
                            </a:solidFill>
                          </a:uFill>
                          <a:latin typeface="Montserrat Light"/>
                          <a:ea typeface="Montserrat Light"/>
                          <a:cs typeface="Montserrat Light"/>
                        </a:rPr>
                        <a:t>Construction</a:t>
                      </a:r>
                    </a:p>
                  </a:txBody>
                  <a:tcPr marL="50800" marR="50800" marT="50800" marB="50800" horzOverflow="overflow">
                    <a:lnL w="3175">
                      <a:solidFill>
                        <a:srgbClr val="A7A7A7"/>
                      </a:solidFill>
                      <a:miter lim="400000"/>
                    </a:lnL>
                    <a:lnR w="3175">
                      <a:solidFill>
                        <a:srgbClr val="A7A7A7"/>
                      </a:solidFill>
                      <a:miter lim="400000"/>
                    </a:lnR>
                    <a:lnT w="3175">
                      <a:solidFill>
                        <a:srgbClr val="A7A7A7"/>
                      </a:solidFill>
                      <a:miter lim="400000"/>
                    </a:lnT>
                    <a:lnB w="3175">
                      <a:solidFill>
                        <a:srgbClr val="A7A7A7"/>
                      </a:solidFill>
                      <a:miter lim="400000"/>
                    </a:lnB>
                    <a:noFill/>
                  </a:tcPr>
                </a:tc>
                <a:tc>
                  <a:txBody>
                    <a:bodyPr/>
                    <a:lstStyle/>
                    <a:p>
                      <a:pPr algn="ctr" defTabSz="180339">
                        <a:defRPr sz="1800"/>
                      </a:pPr>
                      <a:r>
                        <a:rPr sz="1000" u="sng">
                          <a:uFill>
                            <a:solidFill>
                              <a:srgbClr val="000000"/>
                            </a:solidFill>
                          </a:uFill>
                          <a:latin typeface="Montserrat Light"/>
                          <a:ea typeface="Montserrat Light"/>
                          <a:cs typeface="Montserrat Light"/>
                        </a:rPr>
                        <a:t>Total</a:t>
                      </a:r>
                    </a:p>
                  </a:txBody>
                  <a:tcPr marL="50800" marR="50800" marT="50800" marB="50800" horzOverflow="overflow">
                    <a:lnL w="3175">
                      <a:solidFill>
                        <a:srgbClr val="A7A7A7"/>
                      </a:solidFill>
                      <a:miter lim="400000"/>
                    </a:lnL>
                    <a:lnR w="3175">
                      <a:solidFill>
                        <a:srgbClr val="A7A7A7"/>
                      </a:solidFill>
                      <a:miter lim="400000"/>
                    </a:lnR>
                    <a:lnT w="3175">
                      <a:solidFill>
                        <a:srgbClr val="A7A7A7"/>
                      </a:solidFill>
                      <a:miter lim="400000"/>
                    </a:lnT>
                    <a:lnB w="3175">
                      <a:solidFill>
                        <a:srgbClr val="A7A7A7"/>
                      </a:solidFill>
                      <a:miter lim="400000"/>
                    </a:lnB>
                    <a:solidFill>
                      <a:srgbClr val="FFFFFF"/>
                    </a:solidFill>
                  </a:tcPr>
                </a:tc>
                <a:extLst>
                  <a:ext uri="{0D108BD9-81ED-4DB2-BD59-A6C34878D82A}">
                    <a16:rowId xmlns:a16="http://schemas.microsoft.com/office/drawing/2014/main" val="10001"/>
                  </a:ext>
                </a:extLst>
              </a:tr>
              <a:tr h="128989">
                <a:tc>
                  <a:txBody>
                    <a:bodyPr/>
                    <a:lstStyle/>
                    <a:p>
                      <a:pPr algn="ctr" defTabSz="180339">
                        <a:defRPr sz="1800"/>
                      </a:pPr>
                      <a:r>
                        <a:rPr lang="en-GB" sz="1000" dirty="0">
                          <a:uFill>
                            <a:solidFill>
                              <a:srgbClr val="000000"/>
                            </a:solidFill>
                          </a:uFill>
                          <a:latin typeface="Montserrat Light"/>
                          <a:ea typeface="Montserrat Light"/>
                          <a:cs typeface="Montserrat Light"/>
                        </a:rPr>
                        <a:t>2</a:t>
                      </a:r>
                      <a:r>
                        <a:rPr sz="1000" dirty="0">
                          <a:uFill>
                            <a:solidFill>
                              <a:srgbClr val="000000"/>
                            </a:solidFill>
                          </a:uFill>
                          <a:latin typeface="Montserrat Light"/>
                          <a:ea typeface="Montserrat Light"/>
                          <a:cs typeface="Montserrat Light"/>
                        </a:rPr>
                        <a:t> - </a:t>
                      </a:r>
                      <a:r>
                        <a:rPr lang="en-GB" sz="1000" dirty="0">
                          <a:uFill>
                            <a:solidFill>
                              <a:srgbClr val="000000"/>
                            </a:solidFill>
                          </a:uFill>
                          <a:latin typeface="Montserrat Light"/>
                          <a:ea typeface="Montserrat Light"/>
                          <a:cs typeface="Montserrat Light"/>
                        </a:rPr>
                        <a:t>4</a:t>
                      </a:r>
                      <a:r>
                        <a:rPr sz="1000" dirty="0">
                          <a:uFill>
                            <a:solidFill>
                              <a:srgbClr val="000000"/>
                            </a:solidFill>
                          </a:uFill>
                          <a:latin typeface="Montserrat Light"/>
                          <a:ea typeface="Montserrat Light"/>
                          <a:cs typeface="Montserrat Light"/>
                        </a:rPr>
                        <a:t> weeks</a:t>
                      </a:r>
                    </a:p>
                  </a:txBody>
                  <a:tcPr marL="50800" marR="50800" marT="50800" marB="50800" horzOverflow="overflow">
                    <a:lnL w="3175">
                      <a:solidFill>
                        <a:srgbClr val="A7A7A7"/>
                      </a:solidFill>
                      <a:miter lim="400000"/>
                    </a:lnL>
                    <a:lnR w="3175">
                      <a:solidFill>
                        <a:srgbClr val="A7A7A7"/>
                      </a:solidFill>
                      <a:miter lim="400000"/>
                    </a:lnR>
                    <a:lnT w="3175">
                      <a:solidFill>
                        <a:srgbClr val="A7A7A7"/>
                      </a:solidFill>
                      <a:miter lim="400000"/>
                    </a:lnT>
                    <a:lnB w="3175">
                      <a:solidFill>
                        <a:srgbClr val="A7A7A7"/>
                      </a:solidFill>
                      <a:miter lim="400000"/>
                    </a:lnB>
                    <a:solidFill>
                      <a:srgbClr val="FFFFFF"/>
                    </a:solidFill>
                  </a:tcPr>
                </a:tc>
                <a:tc>
                  <a:txBody>
                    <a:bodyPr/>
                    <a:lstStyle/>
                    <a:p>
                      <a:pPr algn="ctr" defTabSz="180339">
                        <a:defRPr sz="1800"/>
                      </a:pPr>
                      <a:r>
                        <a:rPr lang="en-GB" sz="1000" dirty="0">
                          <a:uFill>
                            <a:solidFill>
                              <a:srgbClr val="000000"/>
                            </a:solidFill>
                          </a:uFill>
                          <a:latin typeface="Montserrat Light"/>
                          <a:ea typeface="Montserrat Light"/>
                          <a:cs typeface="Montserrat Light"/>
                        </a:rPr>
                        <a:t>6</a:t>
                      </a:r>
                      <a:r>
                        <a:rPr sz="1000" dirty="0">
                          <a:uFill>
                            <a:solidFill>
                              <a:srgbClr val="000000"/>
                            </a:solidFill>
                          </a:uFill>
                          <a:latin typeface="Montserrat Light"/>
                          <a:ea typeface="Montserrat Light"/>
                          <a:cs typeface="Montserrat Light"/>
                        </a:rPr>
                        <a:t>-</a:t>
                      </a:r>
                      <a:r>
                        <a:rPr lang="en-GB" sz="1000" dirty="0">
                          <a:uFill>
                            <a:solidFill>
                              <a:srgbClr val="000000"/>
                            </a:solidFill>
                          </a:uFill>
                          <a:latin typeface="Montserrat Light"/>
                          <a:ea typeface="Montserrat Light"/>
                          <a:cs typeface="Montserrat Light"/>
                        </a:rPr>
                        <a:t>8</a:t>
                      </a:r>
                      <a:r>
                        <a:rPr sz="1000" dirty="0">
                          <a:uFill>
                            <a:solidFill>
                              <a:srgbClr val="000000"/>
                            </a:solidFill>
                          </a:uFill>
                          <a:latin typeface="Montserrat Light"/>
                          <a:ea typeface="Montserrat Light"/>
                          <a:cs typeface="Montserrat Light"/>
                        </a:rPr>
                        <a:t> weeks</a:t>
                      </a:r>
                    </a:p>
                  </a:txBody>
                  <a:tcPr marL="50800" marR="50800" marT="50800" marB="50800" horzOverflow="overflow">
                    <a:lnL w="3175">
                      <a:solidFill>
                        <a:srgbClr val="A7A7A7"/>
                      </a:solidFill>
                      <a:miter lim="400000"/>
                    </a:lnL>
                    <a:lnR w="3175">
                      <a:solidFill>
                        <a:srgbClr val="A7A7A7"/>
                      </a:solidFill>
                      <a:miter lim="400000"/>
                    </a:lnR>
                    <a:lnT w="3175">
                      <a:solidFill>
                        <a:srgbClr val="A7A7A7"/>
                      </a:solidFill>
                      <a:miter lim="400000"/>
                    </a:lnT>
                    <a:lnB w="3175">
                      <a:solidFill>
                        <a:srgbClr val="A7A7A7"/>
                      </a:solidFill>
                      <a:miter lim="400000"/>
                    </a:lnB>
                    <a:solidFill>
                      <a:srgbClr val="FFFFFF"/>
                    </a:solidFill>
                  </a:tcPr>
                </a:tc>
                <a:tc>
                  <a:txBody>
                    <a:bodyPr/>
                    <a:lstStyle/>
                    <a:p>
                      <a:pPr algn="ctr" defTabSz="180339">
                        <a:defRPr sz="1800"/>
                      </a:pPr>
                      <a:r>
                        <a:rPr lang="en-GB" sz="1000" dirty="0">
                          <a:uFill>
                            <a:solidFill>
                              <a:srgbClr val="000000"/>
                            </a:solidFill>
                          </a:uFill>
                          <a:latin typeface="Montserrat Light"/>
                          <a:ea typeface="Montserrat Light"/>
                          <a:cs typeface="Montserrat Light"/>
                        </a:rPr>
                        <a:t>8</a:t>
                      </a:r>
                      <a:r>
                        <a:rPr sz="1000" dirty="0">
                          <a:uFill>
                            <a:solidFill>
                              <a:srgbClr val="000000"/>
                            </a:solidFill>
                          </a:uFill>
                          <a:latin typeface="Montserrat Light"/>
                          <a:ea typeface="Montserrat Light"/>
                          <a:cs typeface="Montserrat Light"/>
                        </a:rPr>
                        <a:t> - </a:t>
                      </a:r>
                      <a:r>
                        <a:rPr lang="en-GB" sz="1000" dirty="0">
                          <a:uFill>
                            <a:solidFill>
                              <a:srgbClr val="000000"/>
                            </a:solidFill>
                          </a:uFill>
                          <a:latin typeface="Montserrat Light"/>
                          <a:ea typeface="Montserrat Light"/>
                          <a:cs typeface="Montserrat Light"/>
                        </a:rPr>
                        <a:t>12</a:t>
                      </a:r>
                      <a:r>
                        <a:rPr sz="1000" dirty="0">
                          <a:uFill>
                            <a:solidFill>
                              <a:srgbClr val="000000"/>
                            </a:solidFill>
                          </a:uFill>
                          <a:latin typeface="Montserrat Light"/>
                          <a:ea typeface="Montserrat Light"/>
                          <a:cs typeface="Montserrat Light"/>
                        </a:rPr>
                        <a:t> weeks</a:t>
                      </a:r>
                    </a:p>
                  </a:txBody>
                  <a:tcPr marL="50800" marR="50800" marT="50800" marB="50800" horzOverflow="overflow">
                    <a:lnL w="3175">
                      <a:solidFill>
                        <a:srgbClr val="A7A7A7"/>
                      </a:solidFill>
                      <a:miter lim="400000"/>
                    </a:lnL>
                    <a:lnR w="3175">
                      <a:solidFill>
                        <a:srgbClr val="A7A7A7"/>
                      </a:solidFill>
                      <a:miter lim="400000"/>
                    </a:lnR>
                    <a:lnT w="3175">
                      <a:solidFill>
                        <a:srgbClr val="A7A7A7"/>
                      </a:solidFill>
                      <a:miter lim="400000"/>
                    </a:lnT>
                    <a:lnB w="3175">
                      <a:solidFill>
                        <a:srgbClr val="A7A7A7"/>
                      </a:solidFill>
                      <a:miter lim="400000"/>
                    </a:lnB>
                    <a:solidFill>
                      <a:srgbClr val="FFFFFF"/>
                    </a:solidFill>
                  </a:tcPr>
                </a:tc>
                <a:extLst>
                  <a:ext uri="{0D108BD9-81ED-4DB2-BD59-A6C34878D82A}">
                    <a16:rowId xmlns:a16="http://schemas.microsoft.com/office/drawing/2014/main" val="10002"/>
                  </a:ext>
                </a:extLst>
              </a:tr>
            </a:tbl>
          </a:graphicData>
        </a:graphic>
      </p:graphicFrame>
      <p:sp>
        <p:nvSpPr>
          <p:cNvPr id="7" name="Shape 364"/>
          <p:cNvSpPr/>
          <p:nvPr/>
        </p:nvSpPr>
        <p:spPr>
          <a:xfrm>
            <a:off x="342072" y="1390650"/>
            <a:ext cx="8821764" cy="276999"/>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R="649188" lvl="1" indent="0">
              <a:spcBef>
                <a:spcPts val="2400"/>
              </a:spcBef>
            </a:pPr>
            <a:r>
              <a:rPr lang="en-US" dirty="0">
                <a:latin typeface="Montserrat" panose="00000500000000000000" pitchFamily="50" charset="0"/>
                <a:ea typeface="Montserrat Semi Bold"/>
                <a:cs typeface="Montserrat Semi Bold"/>
                <a:sym typeface="Montserrat Semi Bold"/>
              </a:rPr>
              <a:t>RENTAL STARTS WHEN THE SYSTEM IS CONSTRUCTED</a:t>
            </a:r>
          </a:p>
        </p:txBody>
      </p:sp>
      <p:sp>
        <p:nvSpPr>
          <p:cNvPr id="15" name="Shape 372"/>
          <p:cNvSpPr/>
          <p:nvPr/>
        </p:nvSpPr>
        <p:spPr>
          <a:xfrm>
            <a:off x="2032845" y="5111322"/>
            <a:ext cx="5086575" cy="18466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defRPr sz="1000"/>
            </a:lvl1pPr>
          </a:lstStyle>
          <a:p>
            <a:r>
              <a:rPr sz="1200" dirty="0"/>
              <a:t>There is zero </a:t>
            </a:r>
            <a:r>
              <a:rPr lang="en-US" sz="1200" dirty="0"/>
              <a:t>rental</a:t>
            </a:r>
            <a:r>
              <a:rPr sz="1200" dirty="0"/>
              <a:t> before the Commercial Operation Date</a:t>
            </a:r>
          </a:p>
        </p:txBody>
      </p:sp>
      <p:sp>
        <p:nvSpPr>
          <p:cNvPr id="18" name="Shape 374"/>
          <p:cNvSpPr/>
          <p:nvPr/>
        </p:nvSpPr>
        <p:spPr>
          <a:xfrm>
            <a:off x="342072" y="1992282"/>
            <a:ext cx="8457441" cy="199407"/>
          </a:xfrm>
          <a:prstGeom prst="rightArrow">
            <a:avLst>
              <a:gd name="adj1" fmla="val 50000"/>
              <a:gd name="adj2" fmla="val 50000"/>
            </a:avLst>
          </a:prstGeom>
          <a:solidFill>
            <a:srgbClr val="FAA70A"/>
          </a:solidFill>
          <a:ln w="12700" cap="flat">
            <a:noFill/>
            <a:miter lim="400000"/>
          </a:ln>
          <a:effectLst>
            <a:outerShdw blurRad="25400" dist="12700" dir="5400000" rotWithShape="0">
              <a:srgbClr val="000000">
                <a:alpha val="35000"/>
              </a:srgbClr>
            </a:outerShdw>
          </a:effectLst>
        </p:spPr>
        <p:txBody>
          <a:bodyPr wrap="square" lIns="42203" tIns="42203" rIns="42203" bIns="42203" numCol="1" anchor="ctr">
            <a:noAutofit/>
          </a:bodyPr>
          <a:lstStyle/>
          <a:p>
            <a:pPr algn="ctr">
              <a:spcBef>
                <a:spcPts val="0"/>
              </a:spcBef>
              <a:defRPr>
                <a:latin typeface="+mn-lt"/>
                <a:ea typeface="+mn-ea"/>
                <a:cs typeface="+mn-cs"/>
                <a:sym typeface="Calibri"/>
              </a:defRPr>
            </a:pPr>
            <a:endParaRPr/>
          </a:p>
        </p:txBody>
      </p:sp>
      <p:sp>
        <p:nvSpPr>
          <p:cNvPr id="19" name="Shape 375"/>
          <p:cNvSpPr/>
          <p:nvPr/>
        </p:nvSpPr>
        <p:spPr>
          <a:xfrm>
            <a:off x="791419" y="1918363"/>
            <a:ext cx="1113520" cy="454562"/>
          </a:xfrm>
          <a:prstGeom prst="rect">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square" lIns="42203" tIns="42203" rIns="42203" bIns="42203" numCol="1" anchor="t">
            <a:spAutoFit/>
          </a:bodyPr>
          <a:lstStyle/>
          <a:p>
            <a:pPr algn="ctr">
              <a:spcBef>
                <a:spcPts val="0"/>
              </a:spcBef>
              <a:defRPr sz="1000">
                <a:latin typeface="Montserrat Semi Bold"/>
                <a:ea typeface="Montserrat Semi Bold"/>
                <a:cs typeface="Montserrat Semi Bold"/>
                <a:sym typeface="Montserrat Semi Bold"/>
              </a:defRPr>
            </a:pPr>
            <a:r>
              <a:rPr lang="en-GB" sz="1200" dirty="0"/>
              <a:t>Crowd Sale</a:t>
            </a:r>
            <a:endParaRPr sz="1200" dirty="0"/>
          </a:p>
          <a:p>
            <a:pPr algn="ctr">
              <a:spcBef>
                <a:spcPts val="0"/>
              </a:spcBef>
              <a:defRPr sz="1000">
                <a:latin typeface="Montserrat Semi Bold"/>
                <a:ea typeface="Montserrat Semi Bold"/>
                <a:cs typeface="Montserrat Semi Bold"/>
                <a:sym typeface="Montserrat Semi Bold"/>
              </a:defRPr>
            </a:pPr>
            <a:r>
              <a:rPr lang="en-US" sz="1200" dirty="0"/>
              <a:t>End</a:t>
            </a:r>
            <a:endParaRPr sz="1200" dirty="0"/>
          </a:p>
        </p:txBody>
      </p:sp>
      <p:sp>
        <p:nvSpPr>
          <p:cNvPr id="22" name="Shape 378"/>
          <p:cNvSpPr/>
          <p:nvPr/>
        </p:nvSpPr>
        <p:spPr>
          <a:xfrm>
            <a:off x="6990994" y="1918363"/>
            <a:ext cx="766159" cy="454562"/>
          </a:xfrm>
          <a:prstGeom prst="rect">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square" lIns="42203" tIns="42203" rIns="42203" bIns="42203" numCol="1" anchor="t">
            <a:spAutoFit/>
          </a:bodyPr>
          <a:lstStyle/>
          <a:p>
            <a:pPr algn="ctr">
              <a:spcBef>
                <a:spcPts val="0"/>
              </a:spcBef>
              <a:defRPr sz="1000">
                <a:latin typeface="Montserrat Semi Bold"/>
                <a:ea typeface="Montserrat Semi Bold"/>
                <a:cs typeface="Montserrat Semi Bold"/>
                <a:sym typeface="Montserrat Semi Bold"/>
              </a:defRPr>
            </a:pPr>
            <a:r>
              <a:rPr sz="1200" dirty="0"/>
              <a:t>End of</a:t>
            </a:r>
          </a:p>
          <a:p>
            <a:pPr algn="ctr">
              <a:spcBef>
                <a:spcPts val="0"/>
              </a:spcBef>
              <a:defRPr sz="1000">
                <a:latin typeface="Montserrat Semi Bold"/>
                <a:ea typeface="Montserrat Semi Bold"/>
                <a:cs typeface="Montserrat Semi Bold"/>
                <a:sym typeface="Montserrat Semi Bold"/>
              </a:defRPr>
            </a:pPr>
            <a:r>
              <a:rPr sz="1200" dirty="0"/>
              <a:t>Year 1</a:t>
            </a:r>
          </a:p>
        </p:txBody>
      </p:sp>
      <p:grpSp>
        <p:nvGrpSpPr>
          <p:cNvPr id="31" name="Group 30"/>
          <p:cNvGrpSpPr/>
          <p:nvPr/>
        </p:nvGrpSpPr>
        <p:grpSpPr>
          <a:xfrm>
            <a:off x="672589" y="2812641"/>
            <a:ext cx="7796641" cy="2313380"/>
            <a:chOff x="419917" y="2896865"/>
            <a:chExt cx="7796641" cy="2313380"/>
          </a:xfrm>
        </p:grpSpPr>
        <p:sp>
          <p:nvSpPr>
            <p:cNvPr id="8" name="Shape 365"/>
            <p:cNvSpPr/>
            <p:nvPr/>
          </p:nvSpPr>
          <p:spPr>
            <a:xfrm>
              <a:off x="597243" y="5047874"/>
              <a:ext cx="7619315" cy="1"/>
            </a:xfrm>
            <a:prstGeom prst="line">
              <a:avLst/>
            </a:prstGeom>
            <a:ln w="6350">
              <a:solidFill>
                <a:srgbClr val="535353"/>
              </a:solidFill>
            </a:ln>
          </p:spPr>
          <p:txBody>
            <a:bodyPr lIns="45719" rIns="45719"/>
            <a:lstStyle/>
            <a:p>
              <a:pPr algn="ctr">
                <a:spcBef>
                  <a:spcPts val="0"/>
                </a:spcBef>
                <a:defRPr sz="1200">
                  <a:effectLst>
                    <a:outerShdw dist="1524" dir="16200000" rotWithShape="0">
                      <a:srgbClr val="000000">
                        <a:alpha val="0"/>
                      </a:srgbClr>
                    </a:outerShdw>
                  </a:effectLst>
                  <a:latin typeface="+mn-lt"/>
                  <a:ea typeface="+mn-ea"/>
                  <a:cs typeface="+mn-cs"/>
                  <a:sym typeface="Calibri"/>
                </a:defRPr>
              </a:pPr>
              <a:endParaRPr/>
            </a:p>
          </p:txBody>
        </p:sp>
        <p:sp>
          <p:nvSpPr>
            <p:cNvPr id="9" name="Shape 366"/>
            <p:cNvSpPr/>
            <p:nvPr/>
          </p:nvSpPr>
          <p:spPr>
            <a:xfrm>
              <a:off x="1409600" y="5047875"/>
              <a:ext cx="1200901" cy="0"/>
            </a:xfrm>
            <a:prstGeom prst="line">
              <a:avLst/>
            </a:prstGeom>
            <a:ln w="57150">
              <a:solidFill>
                <a:srgbClr val="595959"/>
              </a:solidFill>
            </a:ln>
          </p:spPr>
          <p:txBody>
            <a:bodyPr lIns="45719" rIns="45719"/>
            <a:lstStyle/>
            <a:p>
              <a:pPr algn="ctr">
                <a:spcBef>
                  <a:spcPts val="0"/>
                </a:spcBef>
                <a:defRPr sz="1200">
                  <a:effectLst>
                    <a:outerShdw dist="1524" dir="16200000" rotWithShape="0">
                      <a:srgbClr val="000000">
                        <a:alpha val="0"/>
                      </a:srgbClr>
                    </a:outerShdw>
                  </a:effectLst>
                  <a:latin typeface="+mn-lt"/>
                  <a:ea typeface="+mn-ea"/>
                  <a:cs typeface="+mn-cs"/>
                  <a:sym typeface="Calibri"/>
                </a:defRPr>
              </a:pPr>
              <a:endParaRPr/>
            </a:p>
          </p:txBody>
        </p:sp>
        <p:sp>
          <p:nvSpPr>
            <p:cNvPr id="10" name="Shape 367"/>
            <p:cNvSpPr/>
            <p:nvPr/>
          </p:nvSpPr>
          <p:spPr>
            <a:xfrm flipV="1">
              <a:off x="2610501" y="4078366"/>
              <a:ext cx="4576347" cy="970811"/>
            </a:xfrm>
            <a:prstGeom prst="line">
              <a:avLst/>
            </a:prstGeom>
            <a:ln w="57150">
              <a:solidFill>
                <a:srgbClr val="595959"/>
              </a:solidFill>
            </a:ln>
          </p:spPr>
          <p:txBody>
            <a:bodyPr lIns="45719" rIns="45719"/>
            <a:lstStyle/>
            <a:p>
              <a:pPr algn="ctr">
                <a:spcBef>
                  <a:spcPts val="0"/>
                </a:spcBef>
                <a:defRPr sz="1200">
                  <a:effectLst>
                    <a:outerShdw dist="1524" dir="16200000" rotWithShape="0">
                      <a:srgbClr val="000000">
                        <a:alpha val="0"/>
                      </a:srgbClr>
                    </a:outerShdw>
                  </a:effectLst>
                  <a:latin typeface="+mn-lt"/>
                  <a:ea typeface="+mn-ea"/>
                  <a:cs typeface="+mn-cs"/>
                  <a:sym typeface="Calibri"/>
                </a:defRPr>
              </a:pPr>
              <a:endParaRPr/>
            </a:p>
          </p:txBody>
        </p:sp>
        <p:sp>
          <p:nvSpPr>
            <p:cNvPr id="11" name="Shape 368"/>
            <p:cNvSpPr/>
            <p:nvPr/>
          </p:nvSpPr>
          <p:spPr>
            <a:xfrm>
              <a:off x="466455" y="4965324"/>
              <a:ext cx="105798" cy="184666"/>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900"/>
              </a:lvl1pPr>
            </a:lstStyle>
            <a:p>
              <a:r>
                <a:rPr sz="1200" dirty="0"/>
                <a:t>0</a:t>
              </a:r>
            </a:p>
          </p:txBody>
        </p:sp>
        <p:sp>
          <p:nvSpPr>
            <p:cNvPr id="12" name="Shape 369"/>
            <p:cNvSpPr/>
            <p:nvPr/>
          </p:nvSpPr>
          <p:spPr>
            <a:xfrm flipV="1">
              <a:off x="7183506" y="3335324"/>
              <a:ext cx="996403" cy="743043"/>
            </a:xfrm>
            <a:prstGeom prst="line">
              <a:avLst/>
            </a:prstGeom>
            <a:ln w="57150">
              <a:solidFill>
                <a:srgbClr val="595959"/>
              </a:solidFill>
            </a:ln>
          </p:spPr>
          <p:txBody>
            <a:bodyPr lIns="45719" rIns="45719"/>
            <a:lstStyle/>
            <a:p>
              <a:pPr algn="ctr">
                <a:spcBef>
                  <a:spcPts val="0"/>
                </a:spcBef>
                <a:defRPr sz="1200">
                  <a:effectLst>
                    <a:outerShdw dist="1524" dir="16200000" rotWithShape="0">
                      <a:srgbClr val="000000">
                        <a:alpha val="0"/>
                      </a:srgbClr>
                    </a:outerShdw>
                  </a:effectLst>
                  <a:latin typeface="+mn-lt"/>
                  <a:ea typeface="+mn-ea"/>
                  <a:cs typeface="+mn-cs"/>
                  <a:sym typeface="Calibri"/>
                </a:defRPr>
              </a:pPr>
              <a:endParaRPr/>
            </a:p>
          </p:txBody>
        </p:sp>
        <p:sp>
          <p:nvSpPr>
            <p:cNvPr id="13" name="Shape 370"/>
            <p:cNvSpPr/>
            <p:nvPr/>
          </p:nvSpPr>
          <p:spPr>
            <a:xfrm flipV="1">
              <a:off x="652908" y="3168850"/>
              <a:ext cx="1" cy="2041395"/>
            </a:xfrm>
            <a:prstGeom prst="line">
              <a:avLst/>
            </a:prstGeom>
            <a:ln w="6350">
              <a:solidFill>
                <a:srgbClr val="535353"/>
              </a:solidFill>
            </a:ln>
          </p:spPr>
          <p:txBody>
            <a:bodyPr lIns="45719" rIns="45719"/>
            <a:lstStyle/>
            <a:p>
              <a:pPr algn="ctr">
                <a:spcBef>
                  <a:spcPts val="0"/>
                </a:spcBef>
                <a:defRPr sz="1200">
                  <a:effectLst>
                    <a:outerShdw dist="1524" dir="16200000" rotWithShape="0">
                      <a:srgbClr val="000000">
                        <a:alpha val="0"/>
                      </a:srgbClr>
                    </a:outerShdw>
                  </a:effectLst>
                  <a:latin typeface="+mn-lt"/>
                  <a:ea typeface="+mn-ea"/>
                  <a:cs typeface="+mn-cs"/>
                  <a:sym typeface="Calibri"/>
                </a:defRPr>
              </a:pPr>
              <a:endParaRPr/>
            </a:p>
          </p:txBody>
        </p:sp>
        <p:sp>
          <p:nvSpPr>
            <p:cNvPr id="14" name="Shape 371"/>
            <p:cNvSpPr/>
            <p:nvPr/>
          </p:nvSpPr>
          <p:spPr>
            <a:xfrm rot="16200000">
              <a:off x="-460734" y="3847141"/>
              <a:ext cx="1930580" cy="1692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defRPr sz="800" b="1"/>
              </a:lvl1pPr>
            </a:lstStyle>
            <a:p>
              <a:r>
                <a:rPr sz="1100" dirty="0"/>
                <a:t>Cumulative </a:t>
              </a:r>
              <a:r>
                <a:rPr lang="en-US" sz="1100" dirty="0"/>
                <a:t>rental </a:t>
              </a:r>
              <a:r>
                <a:rPr sz="1100" dirty="0"/>
                <a:t>(ZAR)</a:t>
              </a:r>
            </a:p>
          </p:txBody>
        </p:sp>
        <p:sp>
          <p:nvSpPr>
            <p:cNvPr id="16" name="Shape 373"/>
            <p:cNvSpPr/>
            <p:nvPr/>
          </p:nvSpPr>
          <p:spPr>
            <a:xfrm>
              <a:off x="6165684" y="2896865"/>
              <a:ext cx="1974950" cy="73866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defRPr sz="1000"/>
              </a:pPr>
              <a:r>
                <a:rPr lang="en-US" sz="1200" dirty="0"/>
                <a:t>Rental</a:t>
              </a:r>
              <a:r>
                <a:rPr sz="1200" dirty="0"/>
                <a:t> </a:t>
              </a:r>
              <a:r>
                <a:rPr lang="en-GB" sz="1200" dirty="0"/>
                <a:t>escalation </a:t>
              </a:r>
              <a:r>
                <a:rPr lang="en-US" sz="1200" dirty="0"/>
                <a:t>calculated </a:t>
              </a:r>
              <a:r>
                <a:rPr sz="1200" dirty="0"/>
                <a:t>at the end of Year 1 and annually </a:t>
              </a:r>
              <a:br>
                <a:rPr sz="1200" dirty="0"/>
              </a:br>
              <a:r>
                <a:rPr sz="1200" dirty="0"/>
                <a:t>thereafter</a:t>
              </a:r>
            </a:p>
          </p:txBody>
        </p:sp>
        <p:sp>
          <p:nvSpPr>
            <p:cNvPr id="24" name="Shape 381"/>
            <p:cNvSpPr/>
            <p:nvPr/>
          </p:nvSpPr>
          <p:spPr>
            <a:xfrm>
              <a:off x="2532962" y="3729218"/>
              <a:ext cx="1943541"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defRPr sz="1000">
                  <a:solidFill>
                    <a:srgbClr val="3DA600"/>
                  </a:solidFill>
                </a:defRPr>
              </a:lvl1pPr>
            </a:lstStyle>
            <a:p>
              <a:pPr algn="ctr"/>
              <a:r>
                <a:rPr lang="en-US" sz="1200" dirty="0">
                  <a:solidFill>
                    <a:srgbClr val="799A05"/>
                  </a:solidFill>
                </a:rPr>
                <a:t>Rental</a:t>
              </a:r>
              <a:r>
                <a:rPr sz="1200" dirty="0">
                  <a:solidFill>
                    <a:srgbClr val="799A05"/>
                  </a:solidFill>
                </a:rPr>
                <a:t> </a:t>
              </a:r>
              <a:r>
                <a:rPr lang="en-US" sz="1200" dirty="0">
                  <a:solidFill>
                    <a:srgbClr val="799A05"/>
                  </a:solidFill>
                </a:rPr>
                <a:t>accrues after</a:t>
              </a:r>
              <a:r>
                <a:rPr sz="1200" dirty="0">
                  <a:solidFill>
                    <a:srgbClr val="799A05"/>
                  </a:solidFill>
                </a:rPr>
                <a:t> the Commercial Operation Date</a:t>
              </a:r>
            </a:p>
          </p:txBody>
        </p:sp>
        <p:sp>
          <p:nvSpPr>
            <p:cNvPr id="25" name="Shape 382"/>
            <p:cNvSpPr/>
            <p:nvPr/>
          </p:nvSpPr>
          <p:spPr>
            <a:xfrm flipV="1">
              <a:off x="1447644" y="4574437"/>
              <a:ext cx="1" cy="338407"/>
            </a:xfrm>
            <a:prstGeom prst="line">
              <a:avLst/>
            </a:prstGeom>
            <a:ln w="12700">
              <a:solidFill>
                <a:srgbClr val="002C58"/>
              </a:solidFill>
              <a:headEnd type="stealth"/>
            </a:ln>
          </p:spPr>
          <p:txBody>
            <a:bodyPr lIns="45719" rIns="45719"/>
            <a:lstStyle/>
            <a:p>
              <a:pPr algn="ctr">
                <a:spcBef>
                  <a:spcPts val="0"/>
                </a:spcBef>
                <a:defRPr sz="1200">
                  <a:effectLst>
                    <a:outerShdw dist="1524" dir="16200000" rotWithShape="0">
                      <a:srgbClr val="000000">
                        <a:alpha val="0"/>
                      </a:srgbClr>
                    </a:outerShdw>
                  </a:effectLst>
                  <a:latin typeface="+mn-lt"/>
                  <a:ea typeface="+mn-ea"/>
                  <a:cs typeface="+mn-cs"/>
                  <a:sym typeface="Calibri"/>
                </a:defRPr>
              </a:pPr>
              <a:endParaRPr/>
            </a:p>
          </p:txBody>
        </p:sp>
        <p:sp>
          <p:nvSpPr>
            <p:cNvPr id="26" name="Shape 383"/>
            <p:cNvSpPr/>
            <p:nvPr/>
          </p:nvSpPr>
          <p:spPr>
            <a:xfrm>
              <a:off x="872326" y="3570409"/>
              <a:ext cx="1300920" cy="92333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defRPr sz="1000" b="1">
                  <a:solidFill>
                    <a:schemeClr val="accent2">
                      <a:satOff val="-4966"/>
                      <a:lumOff val="-10549"/>
                    </a:schemeClr>
                  </a:solidFill>
                </a:defRPr>
              </a:lvl1pPr>
            </a:lstStyle>
            <a:p>
              <a:pPr algn="ctr"/>
              <a:r>
                <a:rPr lang="en-US" sz="1200" b="0" dirty="0">
                  <a:solidFill>
                    <a:srgbClr val="002C58"/>
                  </a:solidFill>
                </a:rPr>
                <a:t>Lease agreement with us </a:t>
              </a:r>
              <a:br>
                <a:rPr lang="en-US" sz="1200" b="0" dirty="0">
                  <a:solidFill>
                    <a:srgbClr val="002C58"/>
                  </a:solidFill>
                </a:rPr>
              </a:br>
              <a:r>
                <a:rPr lang="en-US" sz="1200" b="0" dirty="0">
                  <a:solidFill>
                    <a:srgbClr val="002C58"/>
                  </a:solidFill>
                </a:rPr>
                <a:t>is effective </a:t>
              </a:r>
              <a:br>
                <a:rPr lang="en-US" sz="1200" b="0" dirty="0">
                  <a:solidFill>
                    <a:srgbClr val="002C58"/>
                  </a:solidFill>
                </a:rPr>
              </a:br>
              <a:r>
                <a:rPr lang="en-US" sz="1200" b="0" dirty="0">
                  <a:solidFill>
                    <a:srgbClr val="002C58"/>
                  </a:solidFill>
                </a:rPr>
                <a:t>at the </a:t>
              </a:r>
              <a:br>
                <a:rPr lang="en-US" sz="1200" b="0" dirty="0">
                  <a:solidFill>
                    <a:srgbClr val="002C58"/>
                  </a:solidFill>
                </a:rPr>
              </a:br>
              <a:r>
                <a:rPr lang="en-US" sz="1200" b="0" dirty="0">
                  <a:solidFill>
                    <a:srgbClr val="002C58"/>
                  </a:solidFill>
                </a:rPr>
                <a:t>Crowd Sale End</a:t>
              </a:r>
              <a:endParaRPr sz="1200" b="0" dirty="0">
                <a:solidFill>
                  <a:srgbClr val="002C58"/>
                </a:solidFill>
              </a:endParaRPr>
            </a:p>
          </p:txBody>
        </p:sp>
        <p:sp>
          <p:nvSpPr>
            <p:cNvPr id="27" name="Shape 384"/>
            <p:cNvSpPr/>
            <p:nvPr/>
          </p:nvSpPr>
          <p:spPr>
            <a:xfrm flipV="1">
              <a:off x="2610500" y="4151611"/>
              <a:ext cx="1" cy="710928"/>
            </a:xfrm>
            <a:prstGeom prst="line">
              <a:avLst/>
            </a:prstGeom>
            <a:ln w="12700">
              <a:solidFill>
                <a:srgbClr val="799A05"/>
              </a:solidFill>
              <a:headEnd type="stealth"/>
            </a:ln>
          </p:spPr>
          <p:txBody>
            <a:bodyPr lIns="45719" rIns="45719"/>
            <a:lstStyle/>
            <a:p>
              <a:pPr algn="ctr">
                <a:spcBef>
                  <a:spcPts val="0"/>
                </a:spcBef>
                <a:defRPr sz="1200">
                  <a:effectLst>
                    <a:outerShdw dist="1524" dir="16200000" rotWithShape="0">
                      <a:srgbClr val="000000">
                        <a:alpha val="0"/>
                      </a:srgbClr>
                    </a:outerShdw>
                  </a:effectLst>
                  <a:latin typeface="+mn-lt"/>
                  <a:ea typeface="+mn-ea"/>
                  <a:cs typeface="+mn-cs"/>
                  <a:sym typeface="Calibri"/>
                </a:defRPr>
              </a:pPr>
              <a:endParaRPr/>
            </a:p>
          </p:txBody>
        </p:sp>
        <p:sp>
          <p:nvSpPr>
            <p:cNvPr id="28" name="Shape 385"/>
            <p:cNvSpPr/>
            <p:nvPr/>
          </p:nvSpPr>
          <p:spPr>
            <a:xfrm flipV="1">
              <a:off x="7155516" y="3706254"/>
              <a:ext cx="1" cy="270200"/>
            </a:xfrm>
            <a:prstGeom prst="line">
              <a:avLst/>
            </a:prstGeom>
            <a:ln w="12700">
              <a:solidFill>
                <a:srgbClr val="000000"/>
              </a:solidFill>
              <a:headEnd type="stealth"/>
            </a:ln>
          </p:spPr>
          <p:txBody>
            <a:bodyPr lIns="45719" rIns="45719"/>
            <a:lstStyle/>
            <a:p>
              <a:pPr algn="ctr">
                <a:spcBef>
                  <a:spcPts val="0"/>
                </a:spcBef>
                <a:defRPr sz="1200">
                  <a:effectLst>
                    <a:outerShdw dist="1524" dir="16200000" rotWithShape="0">
                      <a:srgbClr val="000000">
                        <a:alpha val="0"/>
                      </a:srgbClr>
                    </a:outerShdw>
                  </a:effectLst>
                  <a:latin typeface="+mn-lt"/>
                  <a:ea typeface="+mn-ea"/>
                  <a:cs typeface="+mn-cs"/>
                  <a:sym typeface="Calibri"/>
                </a:defRPr>
              </a:pPr>
              <a:endParaRPr/>
            </a:p>
          </p:txBody>
        </p:sp>
      </p:grpSp>
      <p:grpSp>
        <p:nvGrpSpPr>
          <p:cNvPr id="32" name="Group 31"/>
          <p:cNvGrpSpPr/>
          <p:nvPr/>
        </p:nvGrpSpPr>
        <p:grpSpPr>
          <a:xfrm>
            <a:off x="2282735" y="1918363"/>
            <a:ext cx="1196742" cy="871104"/>
            <a:chOff x="4516733" y="1918363"/>
            <a:chExt cx="1196742" cy="871104"/>
          </a:xfrm>
        </p:grpSpPr>
        <p:sp>
          <p:nvSpPr>
            <p:cNvPr id="20" name="Shape 376"/>
            <p:cNvSpPr/>
            <p:nvPr/>
          </p:nvSpPr>
          <p:spPr>
            <a:xfrm>
              <a:off x="4516734" y="1918363"/>
              <a:ext cx="1196741" cy="454562"/>
            </a:xfrm>
            <a:prstGeom prst="rect">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square" lIns="42203" tIns="42203" rIns="42203" bIns="42203" numCol="1" anchor="t">
              <a:spAutoFit/>
            </a:bodyPr>
            <a:lstStyle/>
            <a:p>
              <a:pPr algn="ctr">
                <a:spcBef>
                  <a:spcPts val="0"/>
                </a:spcBef>
                <a:defRPr sz="1000">
                  <a:latin typeface="Montserrat Semi Bold"/>
                  <a:ea typeface="Montserrat Semi Bold"/>
                  <a:cs typeface="Montserrat Semi Bold"/>
                  <a:sym typeface="Montserrat Semi Bold"/>
                </a:defRPr>
              </a:pPr>
              <a:r>
                <a:rPr sz="1200" dirty="0"/>
                <a:t>Construction</a:t>
              </a:r>
            </a:p>
            <a:p>
              <a:pPr algn="ctr">
                <a:spcBef>
                  <a:spcPts val="0"/>
                </a:spcBef>
                <a:defRPr sz="1000">
                  <a:latin typeface="Montserrat Semi Bold"/>
                  <a:ea typeface="Montserrat Semi Bold"/>
                  <a:cs typeface="Montserrat Semi Bold"/>
                  <a:sym typeface="Montserrat Semi Bold"/>
                </a:defRPr>
              </a:pPr>
              <a:r>
                <a:rPr sz="1200" dirty="0"/>
                <a:t>Complete</a:t>
              </a:r>
              <a:endParaRPr lang="en-US" sz="1200" dirty="0"/>
            </a:p>
          </p:txBody>
        </p:sp>
        <p:sp>
          <p:nvSpPr>
            <p:cNvPr id="23" name="Shape 379"/>
            <p:cNvSpPr/>
            <p:nvPr/>
          </p:nvSpPr>
          <p:spPr>
            <a:xfrm>
              <a:off x="4516733" y="2396460"/>
              <a:ext cx="1196741" cy="393007"/>
            </a:xfrm>
            <a:prstGeom prst="rect">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square" lIns="42203" tIns="42203" rIns="42203" bIns="42203" numCol="1" anchor="t">
              <a:spAutoFit/>
            </a:bodyPr>
            <a:lstStyle/>
            <a:p>
              <a:pPr algn="ctr">
                <a:spcBef>
                  <a:spcPts val="0"/>
                </a:spcBef>
                <a:defRPr sz="800">
                  <a:latin typeface="Montserrat Semi Bold"/>
                  <a:ea typeface="Montserrat Semi Bold"/>
                  <a:cs typeface="Montserrat Semi Bold"/>
                  <a:sym typeface="Montserrat Semi Bold"/>
                </a:defRPr>
              </a:pPr>
              <a:r>
                <a:rPr sz="1000" dirty="0"/>
                <a:t>“Commercial </a:t>
              </a:r>
              <a:br>
                <a:rPr sz="1000" dirty="0"/>
              </a:br>
              <a:r>
                <a:rPr sz="1000" dirty="0"/>
                <a:t>Operation Date”</a:t>
              </a:r>
            </a:p>
          </p:txBody>
        </p:sp>
        <p:cxnSp>
          <p:nvCxnSpPr>
            <p:cNvPr id="30" name="Straight Connector 29"/>
            <p:cNvCxnSpPr/>
            <p:nvPr/>
          </p:nvCxnSpPr>
          <p:spPr>
            <a:xfrm>
              <a:off x="4681784" y="2385144"/>
              <a:ext cx="864158" cy="0"/>
            </a:xfrm>
            <a:prstGeom prst="line">
              <a:avLst/>
            </a:prstGeom>
            <a:noFill/>
            <a:ln w="9525" cap="flat">
              <a:solidFill>
                <a:schemeClr val="bg2">
                  <a:lumMod val="60000"/>
                  <a:lumOff val="40000"/>
                </a:schemeClr>
              </a:solidFill>
              <a:prstDash val="solid"/>
              <a:round/>
            </a:ln>
            <a:effectLst/>
            <a:sp3d/>
          </p:spPr>
          <p:style>
            <a:lnRef idx="0">
              <a:scrgbClr r="0" g="0" b="0"/>
            </a:lnRef>
            <a:fillRef idx="0">
              <a:scrgbClr r="0" g="0" b="0"/>
            </a:fillRef>
            <a:effectRef idx="0">
              <a:scrgbClr r="0" g="0" b="0"/>
            </a:effectRef>
            <a:fontRef idx="none"/>
          </p:style>
        </p:cxnSp>
      </p:gr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Tree>
    <p:extLst>
      <p:ext uri="{BB962C8B-B14F-4D97-AF65-F5344CB8AC3E}">
        <p14:creationId xmlns:p14="http://schemas.microsoft.com/office/powerpoint/2010/main" val="1579205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4488" y="1899766"/>
            <a:ext cx="8099425" cy="40744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R="2337296" lvl="1" indent="0" defTabSz="422041">
              <a:lnSpc>
                <a:spcPct val="120000"/>
              </a:lnSpc>
              <a:spcBef>
                <a:spcPts val="0"/>
              </a:spcBef>
              <a:defRPr sz="1200"/>
            </a:pPr>
            <a:r>
              <a:rPr lang="en-US" sz="1300" dirty="0"/>
              <a:t>Over 60 countries have implemented policies to promote solar power generation.  The type of subsidy varies considerably, and may include</a:t>
            </a:r>
          </a:p>
          <a:p>
            <a:pPr marL="171450" lvl="1" indent="-171450" defTabSz="422041">
              <a:lnSpc>
                <a:spcPct val="120000"/>
              </a:lnSpc>
              <a:spcBef>
                <a:spcPts val="0"/>
              </a:spcBef>
              <a:buFont typeface="Arial" panose="020B0604020202020204" pitchFamily="34" charset="0"/>
              <a:buChar char="•"/>
              <a:defRPr sz="1200"/>
            </a:pPr>
            <a:r>
              <a:rPr lang="en-US" sz="1300" dirty="0"/>
              <a:t>tax credits </a:t>
            </a:r>
          </a:p>
          <a:p>
            <a:pPr marL="171450" lvl="1" indent="-171450" defTabSz="422041">
              <a:lnSpc>
                <a:spcPct val="120000"/>
              </a:lnSpc>
              <a:spcBef>
                <a:spcPts val="0"/>
              </a:spcBef>
              <a:buFont typeface="Arial" panose="020B0604020202020204" pitchFamily="34" charset="0"/>
              <a:buChar char="•"/>
              <a:defRPr sz="1200"/>
            </a:pPr>
            <a:r>
              <a:rPr lang="en-US" sz="1300" dirty="0"/>
              <a:t>accelerated depreciation</a:t>
            </a:r>
          </a:p>
          <a:p>
            <a:pPr marL="171450" lvl="1" indent="-171450" defTabSz="422041">
              <a:lnSpc>
                <a:spcPct val="120000"/>
              </a:lnSpc>
              <a:spcBef>
                <a:spcPts val="0"/>
              </a:spcBef>
              <a:buFont typeface="Arial" panose="020B0604020202020204" pitchFamily="34" charset="0"/>
              <a:buChar char="•"/>
              <a:defRPr sz="1200"/>
            </a:pPr>
            <a:r>
              <a:rPr lang="en-US" sz="1300" dirty="0"/>
              <a:t>direct payments / grants</a:t>
            </a:r>
          </a:p>
          <a:p>
            <a:pPr marL="171450" lvl="1" indent="-171450" defTabSz="422041">
              <a:lnSpc>
                <a:spcPct val="120000"/>
              </a:lnSpc>
              <a:spcBef>
                <a:spcPts val="0"/>
              </a:spcBef>
              <a:buFont typeface="Arial" panose="020B0604020202020204" pitchFamily="34" charset="0"/>
              <a:buChar char="•"/>
              <a:defRPr sz="1200"/>
            </a:pPr>
            <a:r>
              <a:rPr lang="en-US" sz="1300" dirty="0"/>
              <a:t>tax holidays</a:t>
            </a:r>
          </a:p>
          <a:p>
            <a:pPr marL="171450" lvl="1" indent="-171450" defTabSz="422041">
              <a:lnSpc>
                <a:spcPct val="120000"/>
              </a:lnSpc>
              <a:spcBef>
                <a:spcPts val="0"/>
              </a:spcBef>
              <a:buFont typeface="Arial" panose="020B0604020202020204" pitchFamily="34" charset="0"/>
              <a:buChar char="•"/>
              <a:defRPr sz="1200"/>
            </a:pPr>
            <a:r>
              <a:rPr lang="en-US" sz="1300" dirty="0"/>
              <a:t>educational benefits</a:t>
            </a:r>
          </a:p>
          <a:p>
            <a:pPr lvl="1" indent="0" defTabSz="422041">
              <a:lnSpc>
                <a:spcPct val="120000"/>
              </a:lnSpc>
              <a:spcBef>
                <a:spcPts val="0"/>
              </a:spcBef>
              <a:defRPr sz="1200"/>
            </a:pPr>
            <a:endParaRPr lang="en-US" sz="1300" dirty="0"/>
          </a:p>
          <a:p>
            <a:pPr lvl="1" indent="0" defTabSz="422041">
              <a:lnSpc>
                <a:spcPct val="120000"/>
              </a:lnSpc>
              <a:spcBef>
                <a:spcPts val="0"/>
              </a:spcBef>
              <a:defRPr sz="1200"/>
            </a:pPr>
            <a:r>
              <a:rPr lang="en-US" sz="1300" dirty="0"/>
              <a:t>Furthermore, if you elect to lease your solar cells under our operating lease agreement, you may be able to deduct depreciation expenses.</a:t>
            </a:r>
          </a:p>
          <a:p>
            <a:pPr lvl="1" indent="0" defTabSz="422041">
              <a:lnSpc>
                <a:spcPct val="120000"/>
              </a:lnSpc>
              <a:spcBef>
                <a:spcPts val="0"/>
              </a:spcBef>
              <a:defRPr sz="1200"/>
            </a:pPr>
            <a:endParaRPr lang="en-US" sz="1300" dirty="0"/>
          </a:p>
          <a:p>
            <a:pPr lvl="1" indent="0" defTabSz="422041">
              <a:lnSpc>
                <a:spcPct val="120000"/>
              </a:lnSpc>
              <a:spcBef>
                <a:spcPts val="0"/>
              </a:spcBef>
              <a:defRPr sz="1200"/>
            </a:pPr>
            <a:r>
              <a:rPr lang="en-US" sz="1300" dirty="0"/>
              <a:t>In this product information document, we cannot summarize the many national and state tax policies and incentives that exist for clean energy equipment ownership and use. However, as a start, you may find a variety of useful guides available freely available on the Internet</a:t>
            </a:r>
          </a:p>
          <a:p>
            <a:pPr marR="559296" lvl="1" indent="0" defTabSz="422041">
              <a:lnSpc>
                <a:spcPct val="120000"/>
              </a:lnSpc>
              <a:spcBef>
                <a:spcPts val="0"/>
              </a:spcBef>
              <a:defRPr sz="1200"/>
            </a:pPr>
            <a:endParaRPr lang="en-US" sz="1300" dirty="0"/>
          </a:p>
          <a:p>
            <a:pPr marR="559296" lvl="1" indent="0" defTabSz="422041">
              <a:lnSpc>
                <a:spcPct val="120000"/>
              </a:lnSpc>
              <a:spcBef>
                <a:spcPts val="0"/>
              </a:spcBef>
              <a:defRPr sz="1200"/>
            </a:pPr>
            <a:r>
              <a:rPr lang="en-US" sz="1300" dirty="0"/>
              <a:t>We encourage our customers to consult a tax specialist to learn about potential tax benefits of owning and leasing solar cells. </a:t>
            </a:r>
          </a:p>
        </p:txBody>
      </p:sp>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27</a:t>
            </a:fld>
            <a:r>
              <a:rPr lang="en-US" spc="-50" dirty="0">
                <a:solidFill>
                  <a:schemeClr val="bg1"/>
                </a:solidFill>
              </a:rPr>
              <a:t> ]</a:t>
            </a:r>
          </a:p>
        </p:txBody>
      </p:sp>
      <p:sp>
        <p:nvSpPr>
          <p:cNvPr id="3" name="Title 2"/>
          <p:cNvSpPr>
            <a:spLocks noGrp="1"/>
          </p:cNvSpPr>
          <p:nvPr>
            <p:ph type="title"/>
          </p:nvPr>
        </p:nvSpPr>
        <p:spPr/>
        <p:txBody>
          <a:bodyPr/>
          <a:lstStyle/>
          <a:p>
            <a:r>
              <a:rPr lang="en-US" dirty="0"/>
              <a:t>TAXATION</a:t>
            </a:r>
          </a:p>
        </p:txBody>
      </p:sp>
      <p:sp>
        <p:nvSpPr>
          <p:cNvPr id="6" name="Shape 299"/>
          <p:cNvSpPr/>
          <p:nvPr/>
        </p:nvSpPr>
        <p:spPr>
          <a:xfrm>
            <a:off x="344488" y="1363970"/>
            <a:ext cx="7199312" cy="276999"/>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R="649188" lvl="1" indent="0">
              <a:spcBef>
                <a:spcPts val="2400"/>
              </a:spcBef>
              <a:defRPr>
                <a:latin typeface="Montserrat"/>
                <a:ea typeface="Montserrat"/>
                <a:cs typeface="Montserrat"/>
                <a:sym typeface="Montserrat"/>
              </a:defRPr>
            </a:pPr>
            <a:r>
              <a:rPr lang="en-US" dirty="0">
                <a:latin typeface="Montserrat" panose="00000500000000000000" pitchFamily="50" charset="0"/>
                <a:ea typeface="Montserrat Semi Bold"/>
                <a:cs typeface="Montserrat Semi Bold"/>
                <a:sym typeface="Montserrat Semi Bold"/>
              </a:rPr>
              <a:t>YOU MAY BE ELIGIBLE FOR TAX BENEFITS</a:t>
            </a:r>
          </a:p>
        </p:txBody>
      </p:sp>
      <p:pic>
        <p:nvPicPr>
          <p:cNvPr id="10" name="Picture 9"/>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Tree>
    <p:extLst>
      <p:ext uri="{BB962C8B-B14F-4D97-AF65-F5344CB8AC3E}">
        <p14:creationId xmlns:p14="http://schemas.microsoft.com/office/powerpoint/2010/main" val="265530197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28</a:t>
            </a:fld>
            <a:r>
              <a:rPr lang="en-US" spc="-50" dirty="0">
                <a:solidFill>
                  <a:schemeClr val="bg1"/>
                </a:solidFill>
              </a:rPr>
              <a:t> ]</a:t>
            </a:r>
          </a:p>
        </p:txBody>
      </p:sp>
      <p:sp>
        <p:nvSpPr>
          <p:cNvPr id="3" name="Title 2"/>
          <p:cNvSpPr>
            <a:spLocks noGrp="1"/>
          </p:cNvSpPr>
          <p:nvPr>
            <p:ph type="title"/>
          </p:nvPr>
        </p:nvSpPr>
        <p:spPr/>
        <p:txBody>
          <a:bodyPr/>
          <a:lstStyle/>
          <a:p>
            <a:r>
              <a:rPr lang="en-US" dirty="0"/>
              <a:t>COLLECTIONS</a:t>
            </a:r>
          </a:p>
        </p:txBody>
      </p:sp>
      <p:sp>
        <p:nvSpPr>
          <p:cNvPr id="6" name="Shape 399"/>
          <p:cNvSpPr/>
          <p:nvPr/>
        </p:nvSpPr>
        <p:spPr>
          <a:xfrm>
            <a:off x="344487" y="1336853"/>
            <a:ext cx="8630411" cy="4548105"/>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R="305296" lvl="1" indent="0" defTabSz="422041">
              <a:lnSpc>
                <a:spcPct val="114000"/>
              </a:lnSpc>
              <a:defRPr sz="1500">
                <a:latin typeface="Montserrat Semi Bold"/>
                <a:ea typeface="Montserrat Semi Bold"/>
                <a:cs typeface="Montserrat Semi Bold"/>
                <a:sym typeface="Montserrat Semi Bold"/>
              </a:defRPr>
            </a:pPr>
            <a:r>
              <a:rPr dirty="0"/>
              <a:t>The Sun Exchange will </a:t>
            </a:r>
            <a:r>
              <a:rPr lang="en-GB" dirty="0"/>
              <a:t>set up the system through which l</a:t>
            </a:r>
            <a:r>
              <a:rPr dirty="0"/>
              <a:t>ease</a:t>
            </a:r>
            <a:r>
              <a:rPr lang="en-US" dirty="0"/>
              <a:t> r</a:t>
            </a:r>
            <a:r>
              <a:rPr dirty="0"/>
              <a:t>ental </a:t>
            </a:r>
            <a:r>
              <a:rPr lang="en-GB" dirty="0"/>
              <a:t>is </a:t>
            </a:r>
            <a:br>
              <a:rPr lang="en-GB" dirty="0"/>
            </a:br>
            <a:r>
              <a:rPr dirty="0"/>
              <a:t>globally distributed </a:t>
            </a:r>
            <a:r>
              <a:rPr lang="en-GB" dirty="0"/>
              <a:t>to the solar cell lessors</a:t>
            </a:r>
            <a:endParaRPr dirty="0"/>
          </a:p>
          <a:p>
            <a:pPr marR="305296" lvl="1" indent="0" defTabSz="422041">
              <a:lnSpc>
                <a:spcPct val="114000"/>
              </a:lnSpc>
              <a:defRPr sz="1300"/>
            </a:pPr>
            <a:endParaRPr dirty="0"/>
          </a:p>
          <a:p>
            <a:pPr marR="305296" lvl="1" indent="0" defTabSz="422041">
              <a:lnSpc>
                <a:spcPct val="114000"/>
              </a:lnSpc>
              <a:defRPr sz="1300"/>
            </a:pPr>
            <a:r>
              <a:rPr dirty="0"/>
              <a:t>As part of its responsibilities under the </a:t>
            </a:r>
            <a:r>
              <a:rPr lang="en-US" dirty="0"/>
              <a:t>Owner Lease and the Terms of Service</a:t>
            </a:r>
            <a:r>
              <a:rPr dirty="0"/>
              <a:t>, The Sun Exchange will:</a:t>
            </a:r>
          </a:p>
          <a:p>
            <a:pPr marR="305296" lvl="4" indent="-285750" defTabSz="422041">
              <a:lnSpc>
                <a:spcPct val="114000"/>
              </a:lnSpc>
              <a:buSzPct val="100000"/>
              <a:buFont typeface="Arial" panose="020B0604020202020204" pitchFamily="34" charset="0"/>
              <a:buChar char="•"/>
              <a:defRPr sz="1300"/>
            </a:pPr>
            <a:r>
              <a:rPr lang="en-US" dirty="0"/>
              <a:t>Calculate and collect</a:t>
            </a:r>
            <a:r>
              <a:rPr dirty="0"/>
              <a:t> </a:t>
            </a:r>
            <a:r>
              <a:rPr lang="en-US" dirty="0"/>
              <a:t>rental due from </a:t>
            </a:r>
            <a:r>
              <a:rPr lang="en-GB" sz="1300" dirty="0">
                <a:solidFill>
                  <a:schemeClr val="tx1"/>
                </a:solidFill>
                <a:latin typeface="Montserrat Light" panose="00000400000000000000" pitchFamily="2" charset="0"/>
              </a:rPr>
              <a:t>Knysna Primary School</a:t>
            </a:r>
            <a:r>
              <a:rPr lang="en-US" dirty="0"/>
              <a:t>. for use of the solar system</a:t>
            </a:r>
            <a:endParaRPr dirty="0"/>
          </a:p>
          <a:p>
            <a:pPr marR="305296" lvl="2" indent="-285750" defTabSz="422041">
              <a:lnSpc>
                <a:spcPct val="114000"/>
              </a:lnSpc>
              <a:buSzPct val="100000"/>
              <a:buFont typeface="Arial" panose="020B0604020202020204" pitchFamily="34" charset="0"/>
              <a:buChar char="•"/>
              <a:defRPr sz="1300"/>
            </a:pPr>
            <a:r>
              <a:rPr dirty="0"/>
              <a:t>Maintain a register of current </a:t>
            </a:r>
            <a:r>
              <a:rPr lang="en-GB" dirty="0"/>
              <a:t>S</a:t>
            </a:r>
            <a:r>
              <a:rPr dirty="0" err="1"/>
              <a:t>olar</a:t>
            </a:r>
            <a:r>
              <a:rPr dirty="0"/>
              <a:t> </a:t>
            </a:r>
            <a:r>
              <a:rPr lang="en-GB" dirty="0"/>
              <a:t>C</a:t>
            </a:r>
            <a:r>
              <a:rPr dirty="0"/>
              <a:t>ell </a:t>
            </a:r>
            <a:r>
              <a:rPr lang="en-GB" dirty="0"/>
              <a:t>Owners and Solar Cell Lessors</a:t>
            </a:r>
            <a:endParaRPr dirty="0"/>
          </a:p>
          <a:p>
            <a:pPr marR="305296" lvl="1" indent="-285750" defTabSz="422041">
              <a:lnSpc>
                <a:spcPct val="114000"/>
              </a:lnSpc>
              <a:buSzPct val="100000"/>
              <a:buFont typeface="Arial" panose="020B0604020202020204" pitchFamily="34" charset="0"/>
              <a:buChar char="•"/>
              <a:defRPr sz="1300"/>
            </a:pPr>
            <a:r>
              <a:rPr lang="en-US" dirty="0"/>
              <a:t>Calculate and pay fees, expenses, insurance premiums, and scheduled deposits to reserves</a:t>
            </a:r>
          </a:p>
          <a:p>
            <a:pPr marL="285750" marR="305296" lvl="1" indent="-285750" defTabSz="422041">
              <a:lnSpc>
                <a:spcPct val="114000"/>
              </a:lnSpc>
              <a:buSzPct val="100000"/>
              <a:buFont typeface="Arial" panose="020B0604020202020204" pitchFamily="34" charset="0"/>
              <a:buChar char="•"/>
              <a:defRPr sz="1300"/>
            </a:pPr>
            <a:r>
              <a:rPr lang="en-US" dirty="0"/>
              <a:t>Pay to you the lease rental for our use of the solar cells, to the extent there are sufficient funds from the rental under the lease to </a:t>
            </a:r>
            <a:r>
              <a:rPr lang="en-US" sz="1300" dirty="0">
                <a:solidFill>
                  <a:schemeClr val="tx1"/>
                </a:solidFill>
                <a:latin typeface="Montserrat Light" panose="00000400000000000000" pitchFamily="2" charset="0"/>
              </a:rPr>
              <a:t>Knysna Primary School</a:t>
            </a:r>
            <a:r>
              <a:rPr lang="en-US" sz="1300" dirty="0">
                <a:solidFill>
                  <a:schemeClr val="tx1"/>
                </a:solidFill>
                <a:latin typeface="Montserrat Light" panose="00000400000000000000" pitchFamily="2" charset="0"/>
                <a:ea typeface="Montserrat"/>
                <a:cs typeface="Montserrat"/>
              </a:rPr>
              <a:t> </a:t>
            </a:r>
            <a:r>
              <a:rPr lang="en-US" dirty="0"/>
              <a:t>and subject to a monthly maximum amount</a:t>
            </a:r>
            <a:endParaRPr dirty="0"/>
          </a:p>
          <a:p>
            <a:pPr marR="305296" lvl="1" indent="-285750" defTabSz="422041">
              <a:lnSpc>
                <a:spcPct val="114000"/>
              </a:lnSpc>
              <a:buSzPct val="100000"/>
              <a:buFont typeface="Arial" panose="020B0604020202020204" pitchFamily="34" charset="0"/>
              <a:buChar char="•"/>
              <a:defRPr sz="1300"/>
            </a:pPr>
            <a:r>
              <a:rPr lang="en-US" dirty="0"/>
              <a:t>Arrange </a:t>
            </a:r>
            <a:r>
              <a:rPr dirty="0"/>
              <a:t>foreign currency transactions for international</a:t>
            </a:r>
            <a:r>
              <a:rPr lang="en-US" dirty="0"/>
              <a:t> customers as requested</a:t>
            </a:r>
            <a:endParaRPr dirty="0"/>
          </a:p>
          <a:p>
            <a:pPr marR="305296" lvl="1" indent="-285750" defTabSz="422041">
              <a:lnSpc>
                <a:spcPct val="114000"/>
              </a:lnSpc>
              <a:buSzPct val="100000"/>
              <a:buFont typeface="Arial" panose="020B0604020202020204" pitchFamily="34" charset="0"/>
              <a:buChar char="•"/>
              <a:defRPr sz="1300"/>
            </a:pPr>
            <a:r>
              <a:rPr dirty="0"/>
              <a:t>Notify </a:t>
            </a:r>
            <a:r>
              <a:rPr lang="en-GB" dirty="0"/>
              <a:t>you</a:t>
            </a:r>
            <a:r>
              <a:rPr dirty="0"/>
              <a:t> if a </a:t>
            </a:r>
            <a:r>
              <a:rPr lang="en-US" dirty="0"/>
              <a:t>Force Majeure or other event </a:t>
            </a:r>
            <a:r>
              <a:rPr dirty="0"/>
              <a:t>occurs </a:t>
            </a:r>
            <a:r>
              <a:rPr lang="en-US" dirty="0"/>
              <a:t>that delays collection or payment</a:t>
            </a:r>
            <a:endParaRPr dirty="0"/>
          </a:p>
          <a:p>
            <a:pPr marR="305296" lvl="1" indent="-285750" defTabSz="422041">
              <a:lnSpc>
                <a:spcPct val="114000"/>
              </a:lnSpc>
              <a:buSzPct val="100000"/>
              <a:buFont typeface="Arial" panose="020B0604020202020204" pitchFamily="34" charset="0"/>
              <a:buChar char="•"/>
              <a:defRPr sz="1300"/>
            </a:pPr>
            <a:r>
              <a:rPr dirty="0"/>
              <a:t>Provide other notices relating to </a:t>
            </a:r>
            <a:r>
              <a:rPr lang="en-US" sz="1300" dirty="0">
                <a:solidFill>
                  <a:schemeClr val="tx1"/>
                </a:solidFill>
                <a:latin typeface="Montserrat Light" panose="00000400000000000000" pitchFamily="2" charset="0"/>
              </a:rPr>
              <a:t>Knysna Primary School </a:t>
            </a:r>
            <a:r>
              <a:rPr dirty="0"/>
              <a:t>and other transaction parties, as necessary</a:t>
            </a:r>
          </a:p>
          <a:p>
            <a:pPr marL="457200" marR="305296" lvl="1" indent="0" defTabSz="422041">
              <a:lnSpc>
                <a:spcPct val="114000"/>
              </a:lnSpc>
              <a:buSzPct val="100000"/>
              <a:defRPr sz="1300"/>
            </a:pPr>
            <a:endParaRPr baseline="31999" dirty="0"/>
          </a:p>
          <a:p>
            <a:pPr marR="305296" lvl="1" indent="0" defTabSz="422041">
              <a:lnSpc>
                <a:spcPct val="114000"/>
              </a:lnSpc>
              <a:defRPr sz="1300"/>
            </a:pPr>
            <a:r>
              <a:rPr lang="en-US" dirty="0"/>
              <a:t>T</a:t>
            </a:r>
            <a:r>
              <a:rPr dirty="0"/>
              <a:t>he </a:t>
            </a:r>
            <a:r>
              <a:rPr lang="en-US" dirty="0"/>
              <a:t>Terms of Service for all our Website Users is posted </a:t>
            </a:r>
            <a:r>
              <a:rPr lang="en-US"/>
              <a:t>on </a:t>
            </a:r>
            <a:r>
              <a:rPr lang="en-US">
                <a:hlinkClick r:id="rId3"/>
              </a:rPr>
              <a:t>www.</a:t>
            </a:r>
            <a:r>
              <a:rPr lang="en-US" dirty="0">
                <a:hlinkClick r:id="rId3"/>
              </a:rPr>
              <a:t>thesunexchange.com</a:t>
            </a:r>
            <a:r>
              <a:rPr lang="en-US" dirty="0"/>
              <a:t>; </a:t>
            </a:r>
          </a:p>
          <a:p>
            <a:pPr marR="305296" lvl="1" indent="0" defTabSz="422041">
              <a:lnSpc>
                <a:spcPct val="114000"/>
              </a:lnSpc>
              <a:defRPr sz="1300"/>
            </a:pPr>
            <a:r>
              <a:rPr lang="en-US" dirty="0"/>
              <a:t>Copies of the Owner Lease and all relevant documents will be made available to account holders considering purchase and lease of solar cells. Upon placing an order to purchase solar cells on our website and also opting to lease one or more solar cells if purchased, you indicate your agreement with all of the terms and conditions of these agreements, and will be deemed a signatory to those agreements when they become effective</a:t>
            </a:r>
            <a:endParaRPr dirty="0"/>
          </a:p>
        </p:txBody>
      </p:sp>
      <p:pic>
        <p:nvPicPr>
          <p:cNvPr id="12" name="Picture 11"/>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Tree>
    <p:extLst>
      <p:ext uri="{BB962C8B-B14F-4D97-AF65-F5344CB8AC3E}">
        <p14:creationId xmlns:p14="http://schemas.microsoft.com/office/powerpoint/2010/main" val="253875449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29</a:t>
            </a:fld>
            <a:r>
              <a:rPr lang="en-US" spc="-50" dirty="0">
                <a:solidFill>
                  <a:schemeClr val="bg1"/>
                </a:solidFill>
              </a:rPr>
              <a:t> ]</a:t>
            </a:r>
          </a:p>
        </p:txBody>
      </p:sp>
      <p:sp>
        <p:nvSpPr>
          <p:cNvPr id="3" name="Title 2"/>
          <p:cNvSpPr>
            <a:spLocks noGrp="1"/>
          </p:cNvSpPr>
          <p:nvPr>
            <p:ph type="title"/>
          </p:nvPr>
        </p:nvSpPr>
        <p:spPr/>
        <p:txBody>
          <a:bodyPr/>
          <a:lstStyle/>
          <a:p>
            <a:r>
              <a:rPr lang="en-US" dirty="0"/>
              <a:t>INFORMATION ACCESS</a:t>
            </a:r>
          </a:p>
        </p:txBody>
      </p:sp>
      <p:sp>
        <p:nvSpPr>
          <p:cNvPr id="6" name="Shape 407"/>
          <p:cNvSpPr/>
          <p:nvPr/>
        </p:nvSpPr>
        <p:spPr>
          <a:xfrm>
            <a:off x="439200" y="1554573"/>
            <a:ext cx="8187424" cy="470487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defTabSz="422041">
              <a:lnSpc>
                <a:spcPct val="120000"/>
              </a:lnSpc>
              <a:defRPr sz="1500">
                <a:latin typeface="Montserrat Semi Bold"/>
                <a:ea typeface="Montserrat Semi Bold"/>
                <a:cs typeface="Montserrat Semi Bold"/>
                <a:sym typeface="Montserrat Semi Bold"/>
              </a:defRPr>
            </a:pPr>
            <a:r>
              <a:rPr dirty="0"/>
              <a:t>The Sun Exchange aims to empower</a:t>
            </a:r>
            <a:r>
              <a:rPr lang="en-GB" dirty="0"/>
              <a:t> our solar cell Owners</a:t>
            </a:r>
            <a:r>
              <a:rPr dirty="0"/>
              <a:t> by maintaining high</a:t>
            </a:r>
            <a:br>
              <a:rPr lang="en-US" dirty="0"/>
            </a:br>
            <a:r>
              <a:rPr dirty="0"/>
              <a:t>standards of transparency and timely access to information</a:t>
            </a:r>
          </a:p>
          <a:p>
            <a:pPr defTabSz="422041">
              <a:lnSpc>
                <a:spcPct val="120000"/>
              </a:lnSpc>
              <a:defRPr sz="1400"/>
            </a:pPr>
            <a:endParaRPr dirty="0"/>
          </a:p>
          <a:p>
            <a:pPr defTabSz="422041">
              <a:lnSpc>
                <a:spcPct val="120000"/>
              </a:lnSpc>
              <a:defRPr sz="1400"/>
            </a:pPr>
            <a:r>
              <a:rPr dirty="0"/>
              <a:t>The Sun Exchange undertakes to make frequently available, online or via email:</a:t>
            </a:r>
          </a:p>
          <a:p>
            <a:pPr marL="179388" lvl="1" indent="-179388" defTabSz="422041">
              <a:lnSpc>
                <a:spcPct val="120000"/>
              </a:lnSpc>
              <a:buSzPct val="100000"/>
              <a:buFont typeface="Arial"/>
              <a:buChar char="•"/>
              <a:defRPr sz="1400"/>
            </a:pPr>
            <a:r>
              <a:rPr lang="en-US" sz="1400" dirty="0">
                <a:solidFill>
                  <a:schemeClr val="tx1"/>
                </a:solidFill>
                <a:latin typeface="Montserrat Light" panose="00000400000000000000" pitchFamily="2" charset="0"/>
                <a:ea typeface="Montserrat"/>
                <a:cs typeface="Montserrat"/>
              </a:rPr>
              <a:t>Knysna Primary School </a:t>
            </a:r>
            <a:r>
              <a:rPr lang="en-GB" dirty="0"/>
              <a:t>lease rental </a:t>
            </a:r>
            <a:r>
              <a:rPr dirty="0"/>
              <a:t>historical payment data</a:t>
            </a:r>
          </a:p>
          <a:p>
            <a:pPr marL="179388" lvl="1" indent="-179388" defTabSz="422041">
              <a:lnSpc>
                <a:spcPct val="120000"/>
              </a:lnSpc>
              <a:buSzPct val="100000"/>
              <a:buFont typeface="Arial"/>
              <a:buChar char="•"/>
              <a:defRPr sz="1400"/>
            </a:pPr>
            <a:r>
              <a:rPr dirty="0"/>
              <a:t>Historical </a:t>
            </a:r>
            <a:r>
              <a:rPr lang="en-GB" dirty="0"/>
              <a:t>and/or real-time </a:t>
            </a:r>
            <a:r>
              <a:rPr dirty="0"/>
              <a:t>plant operation data</a:t>
            </a:r>
          </a:p>
          <a:p>
            <a:pPr marL="179388" lvl="1" indent="-179388" defTabSz="422041">
              <a:lnSpc>
                <a:spcPct val="120000"/>
              </a:lnSpc>
              <a:buSzPct val="100000"/>
              <a:buFont typeface="Arial"/>
              <a:buChar char="•"/>
              <a:defRPr sz="1400"/>
            </a:pPr>
            <a:r>
              <a:rPr dirty="0"/>
              <a:t>Maintenance and repairs required and completed</a:t>
            </a:r>
          </a:p>
          <a:p>
            <a:pPr marL="179388" lvl="1" indent="-179388" defTabSz="422041">
              <a:lnSpc>
                <a:spcPct val="120000"/>
              </a:lnSpc>
              <a:buSzPct val="100000"/>
              <a:buFont typeface="Arial"/>
              <a:buChar char="•"/>
              <a:defRPr sz="1400"/>
            </a:pPr>
            <a:r>
              <a:rPr dirty="0"/>
              <a:t>Current balances in </a:t>
            </a:r>
            <a:r>
              <a:rPr lang="en-US" sz="1400" dirty="0">
                <a:solidFill>
                  <a:schemeClr val="tx1"/>
                </a:solidFill>
                <a:latin typeface="Montserrat Light" panose="00000400000000000000" pitchFamily="2" charset="0"/>
              </a:rPr>
              <a:t>Knysna Primary School</a:t>
            </a:r>
            <a:r>
              <a:rPr lang="en-US" dirty="0"/>
              <a:t> system l</a:t>
            </a:r>
            <a:r>
              <a:rPr dirty="0"/>
              <a:t>ease </a:t>
            </a:r>
            <a:r>
              <a:rPr lang="en-US" dirty="0"/>
              <a:t>r</a:t>
            </a:r>
            <a:r>
              <a:rPr dirty="0"/>
              <a:t>ental account</a:t>
            </a:r>
          </a:p>
          <a:p>
            <a:pPr marL="179388" lvl="1" indent="-179388" defTabSz="422041">
              <a:lnSpc>
                <a:spcPct val="120000"/>
              </a:lnSpc>
              <a:buSzPct val="100000"/>
              <a:buFont typeface="Arial"/>
              <a:buChar char="•"/>
              <a:defRPr sz="1400"/>
            </a:pPr>
            <a:r>
              <a:rPr dirty="0"/>
              <a:t>Copies of all contracts and other documents relevant to </a:t>
            </a:r>
            <a:r>
              <a:rPr lang="en-GB" dirty="0"/>
              <a:t>ownership and leasing s</a:t>
            </a:r>
            <a:r>
              <a:rPr dirty="0"/>
              <a:t>olar </a:t>
            </a:r>
            <a:r>
              <a:rPr lang="en-GB" dirty="0"/>
              <a:t>c</a:t>
            </a:r>
            <a:r>
              <a:rPr dirty="0"/>
              <a:t>ells</a:t>
            </a:r>
          </a:p>
          <a:p>
            <a:pPr marL="179388" lvl="1" indent="-179388" defTabSz="422041">
              <a:lnSpc>
                <a:spcPct val="120000"/>
              </a:lnSpc>
              <a:buSzPct val="100000"/>
              <a:buFont typeface="Arial"/>
              <a:buChar char="•"/>
              <a:defRPr sz="1400"/>
            </a:pPr>
            <a:r>
              <a:rPr dirty="0"/>
              <a:t>Material information relating to service providers (EPC, O&amp;M, </a:t>
            </a:r>
            <a:r>
              <a:rPr lang="en-GB" dirty="0"/>
              <a:t>Luno</a:t>
            </a:r>
            <a:r>
              <a:rPr dirty="0"/>
              <a:t>, and others)</a:t>
            </a:r>
          </a:p>
          <a:p>
            <a:pPr marL="179388" lvl="1" indent="-179388" defTabSz="422041">
              <a:lnSpc>
                <a:spcPct val="120000"/>
              </a:lnSpc>
              <a:buSzPct val="100000"/>
              <a:buFont typeface="Arial"/>
              <a:buChar char="•"/>
              <a:defRPr sz="1400"/>
            </a:pPr>
            <a:r>
              <a:rPr lang="en-US" dirty="0"/>
              <a:t>Adjustments and escalations of l</a:t>
            </a:r>
            <a:r>
              <a:rPr dirty="0"/>
              <a:t>ease </a:t>
            </a:r>
            <a:r>
              <a:rPr lang="en-US" dirty="0"/>
              <a:t>r</a:t>
            </a:r>
            <a:r>
              <a:rPr dirty="0"/>
              <a:t>ental</a:t>
            </a:r>
            <a:r>
              <a:rPr lang="en-US" dirty="0"/>
              <a:t> rates, and system expenses</a:t>
            </a:r>
            <a:endParaRPr dirty="0"/>
          </a:p>
          <a:p>
            <a:pPr marL="179388" lvl="1" indent="-179388" defTabSz="422041">
              <a:lnSpc>
                <a:spcPct val="120000"/>
              </a:lnSpc>
              <a:buSzPct val="100000"/>
              <a:buFont typeface="Arial"/>
              <a:buChar char="•"/>
              <a:defRPr sz="1400"/>
            </a:pPr>
            <a:r>
              <a:rPr dirty="0"/>
              <a:t>Insurance </a:t>
            </a:r>
            <a:r>
              <a:rPr lang="en-US" dirty="0"/>
              <a:t>premiums, </a:t>
            </a:r>
            <a:r>
              <a:rPr dirty="0"/>
              <a:t>claims and payments</a:t>
            </a:r>
            <a:r>
              <a:rPr lang="en-US" dirty="0"/>
              <a:t>.  </a:t>
            </a:r>
            <a:r>
              <a:rPr dirty="0"/>
              <a:t>Changes in insurance </a:t>
            </a:r>
            <a:r>
              <a:rPr lang="en-US" dirty="0"/>
              <a:t>providers and terms</a:t>
            </a:r>
            <a:endParaRPr dirty="0"/>
          </a:p>
          <a:p>
            <a:pPr marL="179388" lvl="1" indent="-179388" defTabSz="422041">
              <a:lnSpc>
                <a:spcPct val="120000"/>
              </a:lnSpc>
              <a:buSzPct val="100000"/>
              <a:buFont typeface="Arial"/>
              <a:buChar char="•"/>
              <a:defRPr sz="1400"/>
            </a:pPr>
            <a:r>
              <a:rPr dirty="0"/>
              <a:t>Amendments to accounts and payment methods</a:t>
            </a:r>
          </a:p>
          <a:p>
            <a:pPr marL="179388" lvl="1" indent="-179388" defTabSz="422041">
              <a:lnSpc>
                <a:spcPct val="120000"/>
              </a:lnSpc>
              <a:buSzPct val="100000"/>
              <a:buFont typeface="Arial"/>
              <a:buChar char="•"/>
              <a:defRPr sz="1400"/>
            </a:pPr>
            <a:r>
              <a:rPr dirty="0"/>
              <a:t>When available, how to access information via the </a:t>
            </a:r>
            <a:r>
              <a:rPr dirty="0" err="1"/>
              <a:t>blockchain</a:t>
            </a:r>
            <a:endParaRPr dirty="0"/>
          </a:p>
          <a:p>
            <a:pPr marL="179388" lvl="1" indent="-179388" defTabSz="422041">
              <a:lnSpc>
                <a:spcPct val="120000"/>
              </a:lnSpc>
              <a:buSzPct val="100000"/>
              <a:buFont typeface="Arial"/>
              <a:buChar char="•"/>
              <a:defRPr sz="1400"/>
            </a:pPr>
            <a:r>
              <a:rPr dirty="0"/>
              <a:t>Other information </a:t>
            </a:r>
            <a:r>
              <a:rPr lang="en-US" dirty="0"/>
              <a:t>relevant </a:t>
            </a:r>
            <a:r>
              <a:rPr dirty="0"/>
              <a:t>to the </a:t>
            </a:r>
            <a:r>
              <a:rPr lang="en-GB" dirty="0"/>
              <a:t>s</a:t>
            </a:r>
            <a:r>
              <a:rPr dirty="0" err="1"/>
              <a:t>olar</a:t>
            </a:r>
            <a:r>
              <a:rPr dirty="0"/>
              <a:t> </a:t>
            </a:r>
            <a:r>
              <a:rPr lang="en-GB" dirty="0"/>
              <a:t>cells</a:t>
            </a:r>
            <a:endParaRPr dirty="0"/>
          </a:p>
          <a:p>
            <a:pPr defTabSz="422041">
              <a:lnSpc>
                <a:spcPct val="120000"/>
              </a:lnSpc>
              <a:defRPr sz="1400"/>
            </a:pPr>
            <a:endParaRPr dirty="0"/>
          </a:p>
        </p:txBody>
      </p:sp>
      <p:grpSp>
        <p:nvGrpSpPr>
          <p:cNvPr id="29" name="Group 28"/>
          <p:cNvGrpSpPr/>
          <p:nvPr/>
        </p:nvGrpSpPr>
        <p:grpSpPr>
          <a:xfrm>
            <a:off x="7804800" y="687600"/>
            <a:ext cx="900000" cy="900000"/>
            <a:chOff x="7804800" y="687600"/>
            <a:chExt cx="900000" cy="90000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
          <p:nvSpPr>
            <p:cNvPr id="7" name="Oval 6"/>
            <p:cNvSpPr/>
            <p:nvPr/>
          </p:nvSpPr>
          <p:spPr>
            <a:xfrm>
              <a:off x="7883152" y="761185"/>
              <a:ext cx="743472" cy="743472"/>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sp>
          <p:nvSpPr>
            <p:cNvPr id="4" name="TextBox 3"/>
            <p:cNvSpPr txBox="1"/>
            <p:nvPr/>
          </p:nvSpPr>
          <p:spPr>
            <a:xfrm>
              <a:off x="7935945" y="703852"/>
              <a:ext cx="641444" cy="7771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457200" rtl="0" fontAlgn="auto" latinLnBrk="0" hangingPunct="0">
                <a:lnSpc>
                  <a:spcPct val="100000"/>
                </a:lnSpc>
                <a:spcBef>
                  <a:spcPts val="300"/>
                </a:spcBef>
                <a:spcAft>
                  <a:spcPts val="0"/>
                </a:spcAft>
                <a:buClrTx/>
                <a:buSzTx/>
                <a:buFontTx/>
                <a:buNone/>
                <a:tabLst/>
              </a:pPr>
              <a:r>
                <a:rPr kumimoji="0" lang="en-US" sz="4800" b="1" i="0" u="none" strike="noStrike" cap="none" spc="0" normalizeH="0" baseline="0" dirty="0" err="1">
                  <a:ln>
                    <a:noFill/>
                  </a:ln>
                  <a:solidFill>
                    <a:schemeClr val="tx1">
                      <a:lumMod val="65000"/>
                      <a:lumOff val="35000"/>
                    </a:schemeClr>
                  </a:solidFill>
                  <a:effectLst/>
                  <a:uFillTx/>
                  <a:latin typeface="Times New Roman" panose="02020603050405020304" pitchFamily="18" charset="0"/>
                  <a:cs typeface="Times New Roman" panose="02020603050405020304" pitchFamily="18" charset="0"/>
                  <a:sym typeface="Montserrat Light"/>
                </a:rPr>
                <a:t>i</a:t>
              </a:r>
              <a:endParaRPr kumimoji="0" lang="en-US" sz="4800" b="1" i="0" u="none" strike="noStrike" cap="none" spc="0" normalizeH="0" baseline="0" dirty="0">
                <a:ln>
                  <a:noFill/>
                </a:ln>
                <a:solidFill>
                  <a:schemeClr val="tx1">
                    <a:lumMod val="65000"/>
                    <a:lumOff val="35000"/>
                  </a:schemeClr>
                </a:solidFill>
                <a:effectLst/>
                <a:uFillTx/>
                <a:latin typeface="Times New Roman" panose="02020603050405020304" pitchFamily="18" charset="0"/>
                <a:cs typeface="Times New Roman" panose="02020603050405020304" pitchFamily="18" charset="0"/>
                <a:sym typeface="Montserrat Light"/>
              </a:endParaRPr>
            </a:p>
          </p:txBody>
        </p:sp>
      </p:grpSp>
    </p:spTree>
    <p:extLst>
      <p:ext uri="{BB962C8B-B14F-4D97-AF65-F5344CB8AC3E}">
        <p14:creationId xmlns:p14="http://schemas.microsoft.com/office/powerpoint/2010/main" val="22622656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03125" y="687854"/>
            <a:ext cx="900000" cy="900000"/>
          </a:xfrm>
          <a:prstGeom prst="rect">
            <a:avLst/>
          </a:prstGeom>
        </p:spPr>
      </p:pic>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3</a:t>
            </a:fld>
            <a:r>
              <a:rPr lang="en-US" spc="-50" dirty="0">
                <a:solidFill>
                  <a:schemeClr val="bg1"/>
                </a:solidFill>
              </a:rPr>
              <a:t> ]</a:t>
            </a:r>
          </a:p>
        </p:txBody>
      </p:sp>
      <p:sp>
        <p:nvSpPr>
          <p:cNvPr id="3" name="Title 2"/>
          <p:cNvSpPr>
            <a:spLocks noGrp="1"/>
          </p:cNvSpPr>
          <p:nvPr>
            <p:ph type="title"/>
          </p:nvPr>
        </p:nvSpPr>
        <p:spPr/>
        <p:txBody>
          <a:bodyPr/>
          <a:lstStyle/>
          <a:p>
            <a:r>
              <a:rPr lang="en-GB" dirty="0"/>
              <a:t>OVERVIEW</a:t>
            </a:r>
            <a:endParaRPr lang="en-US" dirty="0"/>
          </a:p>
        </p:txBody>
      </p:sp>
      <p:sp>
        <p:nvSpPr>
          <p:cNvPr id="4" name="Shape 127"/>
          <p:cNvSpPr/>
          <p:nvPr/>
        </p:nvSpPr>
        <p:spPr>
          <a:xfrm>
            <a:off x="251802" y="1360276"/>
            <a:ext cx="7749027" cy="984885"/>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234950" marR="360735" lvl="1" indent="-6350" defTabSz="422041">
              <a:spcBef>
                <a:spcPts val="0"/>
              </a:spcBef>
              <a:defRPr>
                <a:latin typeface="Montserrat Semi Bold"/>
                <a:ea typeface="Montserrat Semi Bold"/>
                <a:cs typeface="Montserrat Semi Bold"/>
                <a:sym typeface="Montserrat Semi Bold"/>
              </a:defRPr>
            </a:pPr>
            <a:r>
              <a:rPr lang="en-US" sz="1600" dirty="0">
                <a:latin typeface="Montserrat" panose="00000500000000000000" pitchFamily="50" charset="0"/>
              </a:rPr>
              <a:t>This document describes how to purchase solar</a:t>
            </a:r>
            <a:r>
              <a:rPr lang="en-US" sz="1600" dirty="0">
                <a:latin typeface="Montserrat" panose="00000500000000000000" pitchFamily="50" charset="0"/>
                <a:ea typeface="Montserrat Semi Bold"/>
                <a:cs typeface="Montserrat Semi Bold"/>
              </a:rPr>
              <a:t> cells that will be installed onto Knysna Primary School</a:t>
            </a:r>
            <a:r>
              <a:rPr lang="en-US" sz="1600" dirty="0">
                <a:latin typeface="Montserrat" panose="00000500000000000000" pitchFamily="50" charset="0"/>
              </a:rPr>
              <a:t> and earn an estimated rental income equivalent to 11.53% IRR through a 20year lease. </a:t>
            </a:r>
            <a:endParaRPr sz="1600" dirty="0">
              <a:latin typeface="Montserrat" panose="00000500000000000000" pitchFamily="50" charset="0"/>
            </a:endParaRPr>
          </a:p>
          <a:p>
            <a:pPr marR="360735" lvl="1" indent="228600" defTabSz="422041">
              <a:spcBef>
                <a:spcPts val="0"/>
              </a:spcBef>
              <a:defRPr>
                <a:latin typeface="Montserrat Semi Bold"/>
                <a:ea typeface="Montserrat Semi Bold"/>
                <a:cs typeface="Montserrat Semi Bold"/>
                <a:sym typeface="Montserrat Semi Bold"/>
              </a:defRPr>
            </a:pPr>
            <a:endParaRPr sz="1600" dirty="0">
              <a:latin typeface="Montserrat" panose="00000500000000000000" pitchFamily="50" charset="0"/>
            </a:endParaRPr>
          </a:p>
        </p:txBody>
      </p:sp>
      <p:graphicFrame>
        <p:nvGraphicFramePr>
          <p:cNvPr id="6" name="Table 129"/>
          <p:cNvGraphicFramePr/>
          <p:nvPr>
            <p:extLst>
              <p:ext uri="{D42A27DB-BD31-4B8C-83A1-F6EECF244321}">
                <p14:modId xmlns:p14="http://schemas.microsoft.com/office/powerpoint/2010/main" val="2987108506"/>
              </p:ext>
            </p:extLst>
          </p:nvPr>
        </p:nvGraphicFramePr>
        <p:xfrm>
          <a:off x="430006" y="2249911"/>
          <a:ext cx="7162800" cy="3826871"/>
        </p:xfrm>
        <a:graphic>
          <a:graphicData uri="http://schemas.openxmlformats.org/drawingml/2006/table">
            <a:tbl>
              <a:tblPr bandRow="1">
                <a:tableStyleId>{4C3C2611-4C71-4FC5-86AE-919BDF0F9419}</a:tableStyleId>
              </a:tblPr>
              <a:tblGrid>
                <a:gridCol w="942982">
                  <a:extLst>
                    <a:ext uri="{9D8B030D-6E8A-4147-A177-3AD203B41FA5}">
                      <a16:colId xmlns:a16="http://schemas.microsoft.com/office/drawing/2014/main" val="20000"/>
                    </a:ext>
                  </a:extLst>
                </a:gridCol>
                <a:gridCol w="6219818">
                  <a:extLst>
                    <a:ext uri="{9D8B030D-6E8A-4147-A177-3AD203B41FA5}">
                      <a16:colId xmlns:a16="http://schemas.microsoft.com/office/drawing/2014/main" val="20001"/>
                    </a:ext>
                  </a:extLst>
                </a:gridCol>
              </a:tblGrid>
              <a:tr h="445880">
                <a:tc>
                  <a:txBody>
                    <a:bodyPr/>
                    <a:lstStyle/>
                    <a:p>
                      <a:pPr algn="l" defTabSz="422041">
                        <a:defRPr sz="1800"/>
                      </a:pPr>
                      <a:r>
                        <a:rPr lang="en-GB" sz="1200" b="1" dirty="0">
                          <a:latin typeface="Montserrat Light" panose="00000400000000000000" pitchFamily="50" charset="0"/>
                          <a:sym typeface="Calibri"/>
                        </a:rPr>
                        <a:t>Offer</a:t>
                      </a:r>
                      <a:endParaRPr sz="1200" b="1" dirty="0">
                        <a:latin typeface="Montserrat Light" panose="00000400000000000000" pitchFamily="50" charset="0"/>
                        <a:sym typeface="Calibri"/>
                      </a:endParaRPr>
                    </a:p>
                  </a:txBody>
                  <a:tcPr marL="0" marR="0" marT="0" marB="0" horzOverflow="overflow">
                    <a:lnL w="12700">
                      <a:miter lim="400000"/>
                    </a:lnL>
                    <a:lnT w="12700">
                      <a:miter lim="400000"/>
                    </a:lnT>
                    <a:noFill/>
                  </a:tcPr>
                </a:tc>
                <a:tc>
                  <a:txBody>
                    <a:bodyPr/>
                    <a:lstStyle/>
                    <a:p>
                      <a:pPr marL="253340" algn="l" defTabSz="422041">
                        <a:defRPr sz="1800"/>
                      </a:pPr>
                      <a:r>
                        <a:rPr sz="1200" dirty="0">
                          <a:latin typeface="Montserrat Light" panose="00000400000000000000" pitchFamily="50" charset="0"/>
                          <a:sym typeface="Calibri"/>
                        </a:rPr>
                        <a:t>Purchase silicon solar cell</a:t>
                      </a:r>
                      <a:r>
                        <a:rPr lang="en-GB" sz="1200" dirty="0">
                          <a:latin typeface="Montserrat Light" panose="00000400000000000000" pitchFamily="50" charset="0"/>
                          <a:sym typeface="Calibri"/>
                        </a:rPr>
                        <a:t>s</a:t>
                      </a:r>
                      <a:r>
                        <a:rPr sz="1200" dirty="0">
                          <a:latin typeface="Montserrat Light" panose="00000400000000000000" pitchFamily="50" charset="0"/>
                          <a:sym typeface="Calibri"/>
                        </a:rPr>
                        <a:t> </a:t>
                      </a:r>
                      <a:r>
                        <a:rPr lang="en-GB" sz="1200" dirty="0">
                          <a:latin typeface="Montserrat Light" panose="00000400000000000000" pitchFamily="50" charset="0"/>
                          <a:sym typeface="Calibri"/>
                        </a:rPr>
                        <a:t>to be installed in a complete solar</a:t>
                      </a:r>
                      <a:r>
                        <a:rPr lang="en-GB" sz="1200" baseline="0" dirty="0">
                          <a:latin typeface="Montserrat Light" panose="00000400000000000000" pitchFamily="50" charset="0"/>
                          <a:sym typeface="Calibri"/>
                        </a:rPr>
                        <a:t> </a:t>
                      </a:r>
                      <a:r>
                        <a:rPr lang="en-GB" sz="1200" dirty="0">
                          <a:latin typeface="Montserrat Light" panose="00000400000000000000" pitchFamily="50" charset="0"/>
                          <a:sym typeface="Calibri"/>
                        </a:rPr>
                        <a:t>system leased</a:t>
                      </a:r>
                      <a:r>
                        <a:rPr lang="en-GB" sz="1200" baseline="0" dirty="0">
                          <a:latin typeface="Montserrat Light" panose="00000400000000000000" pitchFamily="50" charset="0"/>
                          <a:sym typeface="Calibri"/>
                        </a:rPr>
                        <a:t> </a:t>
                      </a:r>
                      <a:r>
                        <a:rPr lang="en-US" sz="1200" dirty="0">
                          <a:latin typeface="Montserrat Light" panose="00000400000000000000" pitchFamily="50" charset="0"/>
                          <a:sym typeface="Calibri"/>
                        </a:rPr>
                        <a:t>via a special </a:t>
                      </a:r>
                      <a:r>
                        <a:rPr lang="en-US" sz="1200" dirty="0">
                          <a:solidFill>
                            <a:srgbClr val="000000"/>
                          </a:solidFill>
                          <a:latin typeface="Montserrat Light" panose="00000400000000000000" pitchFamily="50" charset="0"/>
                          <a:sym typeface="Calibri"/>
                        </a:rPr>
                        <a:t>purpose corporation for the Knysna Primary School Solar Project</a:t>
                      </a:r>
                      <a:r>
                        <a:rPr lang="en-GB" sz="1200" dirty="0">
                          <a:solidFill>
                            <a:srgbClr val="000000"/>
                          </a:solidFill>
                          <a:latin typeface="Montserrat Light" panose="00000400000000000000" pitchFamily="50" charset="0"/>
                          <a:sym typeface="Calibri"/>
                        </a:rPr>
                        <a:t>.</a:t>
                      </a:r>
                      <a:endParaRPr sz="1200" dirty="0">
                        <a:solidFill>
                          <a:srgbClr val="000000"/>
                        </a:solidFill>
                        <a:latin typeface="Montserrat Light" panose="00000400000000000000" pitchFamily="50" charset="0"/>
                        <a:sym typeface="Calibri"/>
                      </a:endParaRPr>
                    </a:p>
                  </a:txBody>
                  <a:tcPr marL="0" marR="0" marT="0" marB="0" horzOverflow="overflow">
                    <a:lnR w="12700">
                      <a:miter lim="400000"/>
                    </a:lnR>
                    <a:lnT w="12700">
                      <a:miter lim="400000"/>
                    </a:lnT>
                    <a:noFill/>
                  </a:tcPr>
                </a:tc>
                <a:extLst>
                  <a:ext uri="{0D108BD9-81ED-4DB2-BD59-A6C34878D82A}">
                    <a16:rowId xmlns:a16="http://schemas.microsoft.com/office/drawing/2014/main" val="10000"/>
                  </a:ext>
                </a:extLst>
              </a:tr>
              <a:tr h="283240">
                <a:tc>
                  <a:txBody>
                    <a:bodyPr/>
                    <a:lstStyle/>
                    <a:p>
                      <a:pPr marL="0" marR="0" indent="0" algn="l" defTabSz="422041" rtl="0" latinLnBrk="0">
                        <a:lnSpc>
                          <a:spcPct val="100000"/>
                        </a:lnSpc>
                        <a:spcBef>
                          <a:spcPts val="0"/>
                        </a:spcBef>
                        <a:spcAft>
                          <a:spcPts val="0"/>
                        </a:spcAft>
                        <a:buClrTx/>
                        <a:buSzTx/>
                        <a:buFontTx/>
                        <a:buNone/>
                        <a:tabLst/>
                        <a:defRPr sz="1800"/>
                      </a:pPr>
                      <a:r>
                        <a:rPr lang="en-US" sz="1200" b="1" dirty="0">
                          <a:latin typeface="Montserrat Light" panose="00000400000000000000" pitchFamily="50" charset="0"/>
                          <a:sym typeface="Calibri"/>
                        </a:rPr>
                        <a:t>Eligibility</a:t>
                      </a:r>
                      <a:endParaRPr sz="1200" b="1" dirty="0">
                        <a:latin typeface="Montserrat Light" panose="00000400000000000000" pitchFamily="50" charset="0"/>
                        <a:sym typeface="Calibri"/>
                      </a:endParaRPr>
                    </a:p>
                  </a:txBody>
                  <a:tcPr marL="0" marR="0" marT="0" marB="0" horzOverflow="overflow">
                    <a:lnL w="12700">
                      <a:miter lim="400000"/>
                    </a:lnL>
                    <a:noFill/>
                  </a:tcPr>
                </a:tc>
                <a:tc>
                  <a:txBody>
                    <a:bodyPr/>
                    <a:lstStyle/>
                    <a:p>
                      <a:pPr marL="253340" marR="0" indent="0" algn="l" defTabSz="422041" rtl="0" eaLnBrk="1" fontAlgn="auto" latinLnBrk="0" hangingPunct="1">
                        <a:lnSpc>
                          <a:spcPct val="100000"/>
                        </a:lnSpc>
                        <a:spcBef>
                          <a:spcPts val="300"/>
                        </a:spcBef>
                        <a:spcAft>
                          <a:spcPts val="0"/>
                        </a:spcAft>
                        <a:buClrTx/>
                        <a:buSzTx/>
                        <a:buFontTx/>
                        <a:buNone/>
                        <a:tabLst/>
                        <a:defRPr sz="1600">
                          <a:sym typeface="Calibri"/>
                        </a:defRPr>
                      </a:pPr>
                      <a:r>
                        <a:rPr lang="en-GB" sz="1200" dirty="0">
                          <a:latin typeface="Montserrat Light" panose="00000400000000000000" pitchFamily="50" charset="0"/>
                          <a:sym typeface="Calibri"/>
                        </a:rPr>
                        <a:t>Anyone</a:t>
                      </a:r>
                      <a:r>
                        <a:rPr lang="en-GB" sz="1200" baseline="0" dirty="0">
                          <a:latin typeface="Montserrat Light" panose="00000400000000000000" pitchFamily="50" charset="0"/>
                          <a:sym typeface="Calibri"/>
                        </a:rPr>
                        <a:t>, subject to identity verification, may purchase solar cells</a:t>
                      </a:r>
                    </a:p>
                  </a:txBody>
                  <a:tcPr marL="0" marR="0" marT="0" marB="0" horzOverflow="overflow">
                    <a:lnR w="12700">
                      <a:miter lim="400000"/>
                    </a:lnR>
                    <a:noFill/>
                  </a:tcPr>
                </a:tc>
                <a:extLst>
                  <a:ext uri="{0D108BD9-81ED-4DB2-BD59-A6C34878D82A}">
                    <a16:rowId xmlns:a16="http://schemas.microsoft.com/office/drawing/2014/main" val="10002"/>
                  </a:ext>
                </a:extLst>
              </a:tr>
              <a:tr h="382491">
                <a:tc>
                  <a:txBody>
                    <a:bodyPr/>
                    <a:lstStyle/>
                    <a:p>
                      <a:pPr algn="l" defTabSz="422041">
                        <a:defRPr sz="1800"/>
                      </a:pPr>
                      <a:r>
                        <a:rPr sz="1200" b="1" dirty="0">
                          <a:latin typeface="Montserrat Light" panose="00000400000000000000" pitchFamily="50" charset="0"/>
                          <a:sym typeface="Calibri"/>
                        </a:rPr>
                        <a:t>Price</a:t>
                      </a:r>
                    </a:p>
                  </a:txBody>
                  <a:tcPr marL="0" marR="0" marT="0" marB="0" horzOverflow="overflow">
                    <a:lnL w="12700">
                      <a:miter lim="400000"/>
                    </a:lnL>
                    <a:noFill/>
                  </a:tcPr>
                </a:tc>
                <a:tc>
                  <a:txBody>
                    <a:bodyPr/>
                    <a:lstStyle/>
                    <a:p>
                      <a:pPr marL="253340" algn="l" defTabSz="422041">
                        <a:spcBef>
                          <a:spcPts val="300"/>
                        </a:spcBef>
                        <a:defRPr sz="1600">
                          <a:sym typeface="Calibri"/>
                        </a:defRPr>
                      </a:pPr>
                      <a:r>
                        <a:rPr lang="en-GB" sz="1200" dirty="0">
                          <a:latin typeface="Montserrat Light" panose="00000400000000000000" pitchFamily="50" charset="0"/>
                        </a:rPr>
                        <a:t>Fixed at </a:t>
                      </a:r>
                      <a:r>
                        <a:rPr lang="en-US" sz="1200" dirty="0">
                          <a:latin typeface="Montserrat Light" panose="00000400000000000000" pitchFamily="50" charset="0"/>
                        </a:rPr>
                        <a:t>South Africa</a:t>
                      </a:r>
                      <a:r>
                        <a:rPr lang="en-US" sz="1200" baseline="0" dirty="0">
                          <a:latin typeface="Montserrat Light" panose="00000400000000000000" pitchFamily="50" charset="0"/>
                        </a:rPr>
                        <a:t> </a:t>
                      </a:r>
                      <a:r>
                        <a:rPr sz="1200" dirty="0">
                          <a:latin typeface="Montserrat Light" panose="00000400000000000000" pitchFamily="50" charset="0"/>
                        </a:rPr>
                        <a:t>Rand (ZAR) </a:t>
                      </a:r>
                      <a:r>
                        <a:rPr lang="en-GB" sz="1200" dirty="0">
                          <a:latin typeface="Montserrat Light" panose="00000400000000000000" pitchFamily="50" charset="0"/>
                        </a:rPr>
                        <a:t>67.00 per cell</a:t>
                      </a:r>
                      <a:r>
                        <a:rPr lang="en-GB" sz="1200" baseline="0" dirty="0">
                          <a:latin typeface="Montserrat Light" panose="00000400000000000000" pitchFamily="50" charset="0"/>
                        </a:rPr>
                        <a:t>.  </a:t>
                      </a:r>
                      <a:r>
                        <a:rPr lang="en-GB" sz="1200" b="0" i="0" u="none" strike="noStrike" cap="none" spc="0" baseline="0" dirty="0">
                          <a:ln>
                            <a:noFill/>
                          </a:ln>
                          <a:solidFill>
                            <a:srgbClr val="000000"/>
                          </a:solidFill>
                          <a:uFillTx/>
                          <a:latin typeface="Montserrat Light" panose="00000400000000000000" pitchFamily="50" charset="0"/>
                          <a:ea typeface="+mn-ea"/>
                          <a:cs typeface="+mn-cs"/>
                          <a:sym typeface="Montserrat Light"/>
                        </a:rPr>
                        <a:t>ZAR and BTC </a:t>
                      </a:r>
                      <a:r>
                        <a:rPr sz="1200" b="0" i="0" u="none" strike="noStrike" cap="none" spc="0" baseline="0" dirty="0">
                          <a:ln>
                            <a:noFill/>
                          </a:ln>
                          <a:solidFill>
                            <a:srgbClr val="000000"/>
                          </a:solidFill>
                          <a:uFillTx/>
                          <a:latin typeface="Montserrat Light" panose="00000400000000000000" pitchFamily="50" charset="0"/>
                          <a:ea typeface="+mn-ea"/>
                          <a:cs typeface="+mn-cs"/>
                          <a:sym typeface="Montserrat Light"/>
                        </a:rPr>
                        <a:t>accepted</a:t>
                      </a:r>
                      <a:r>
                        <a:rPr lang="en-US" sz="1200" b="0" i="0" u="none" strike="noStrike" cap="none" spc="0" baseline="0" dirty="0">
                          <a:ln>
                            <a:noFill/>
                          </a:ln>
                          <a:solidFill>
                            <a:srgbClr val="000000"/>
                          </a:solidFill>
                          <a:uFillTx/>
                          <a:latin typeface="Montserrat Light" panose="00000400000000000000" pitchFamily="50" charset="0"/>
                          <a:ea typeface="+mn-ea"/>
                          <a:cs typeface="+mn-cs"/>
                          <a:sym typeface="Montserrat Light"/>
                        </a:rPr>
                        <a:t>.</a:t>
                      </a:r>
                    </a:p>
                  </a:txBody>
                  <a:tcPr marL="0" marR="0" marT="0" marB="0" horzOverflow="overflow">
                    <a:lnR w="12700">
                      <a:miter lim="400000"/>
                    </a:lnR>
                    <a:noFill/>
                  </a:tcPr>
                </a:tc>
                <a:extLst>
                  <a:ext uri="{0D108BD9-81ED-4DB2-BD59-A6C34878D82A}">
                    <a16:rowId xmlns:a16="http://schemas.microsoft.com/office/drawing/2014/main" val="10001"/>
                  </a:ext>
                </a:extLst>
              </a:tr>
              <a:tr h="266700">
                <a:tc>
                  <a:txBody>
                    <a:bodyPr/>
                    <a:lstStyle/>
                    <a:p>
                      <a:pPr algn="l" defTabSz="422041">
                        <a:defRPr sz="1800"/>
                      </a:pPr>
                      <a:r>
                        <a:rPr lang="en-GB" sz="1200" b="1" dirty="0">
                          <a:latin typeface="Montserrat Light" panose="00000400000000000000" pitchFamily="50" charset="0"/>
                          <a:sym typeface="Calibri"/>
                        </a:rPr>
                        <a:t>Quantity</a:t>
                      </a:r>
                      <a:endParaRPr sz="1200" b="1" dirty="0">
                        <a:latin typeface="Montserrat Light" panose="00000400000000000000" pitchFamily="50" charset="0"/>
                        <a:sym typeface="Calibri"/>
                      </a:endParaRPr>
                    </a:p>
                  </a:txBody>
                  <a:tcPr marL="0" marR="0" marT="0" marB="0" horzOverflow="overflow">
                    <a:lnL w="12700">
                      <a:miter lim="400000"/>
                    </a:lnL>
                    <a:noFill/>
                  </a:tcPr>
                </a:tc>
                <a:tc>
                  <a:txBody>
                    <a:bodyPr/>
                    <a:lstStyle/>
                    <a:p>
                      <a:pPr marL="253340" algn="l" defTabSz="422041">
                        <a:spcBef>
                          <a:spcPts val="300"/>
                        </a:spcBef>
                        <a:defRPr sz="1600">
                          <a:sym typeface="Calibri"/>
                        </a:defRPr>
                      </a:pPr>
                      <a:r>
                        <a:rPr lang="en-US" sz="1200" dirty="0">
                          <a:latin typeface="Montserrat Light" panose="00000400000000000000" pitchFamily="50" charset="0"/>
                        </a:rPr>
                        <a:t>7776 cells </a:t>
                      </a:r>
                      <a:r>
                        <a:rPr lang="en-US" sz="1200" dirty="0">
                          <a:solidFill>
                            <a:srgbClr val="000000"/>
                          </a:solidFill>
                          <a:latin typeface="Montserrat Light" panose="00000400000000000000" pitchFamily="50" charset="0"/>
                        </a:rPr>
                        <a:t>available</a:t>
                      </a:r>
                      <a:r>
                        <a:rPr lang="en-US" sz="1200" baseline="0" dirty="0">
                          <a:solidFill>
                            <a:srgbClr val="000000"/>
                          </a:solidFill>
                          <a:latin typeface="Montserrat Light" panose="00000400000000000000" pitchFamily="50" charset="0"/>
                        </a:rPr>
                        <a:t> (~2.88 W per cell)</a:t>
                      </a:r>
                      <a:endParaRPr sz="1200" b="0" i="0" u="none" strike="noStrike" cap="none" spc="0" baseline="30000" dirty="0">
                        <a:ln>
                          <a:noFill/>
                        </a:ln>
                        <a:solidFill>
                          <a:srgbClr val="000000"/>
                        </a:solidFill>
                        <a:uFillTx/>
                        <a:latin typeface="Montserrat Light" panose="00000400000000000000" pitchFamily="50" charset="0"/>
                        <a:ea typeface="+mn-ea"/>
                        <a:cs typeface="+mn-cs"/>
                        <a:sym typeface="Montserrat Light"/>
                      </a:endParaRPr>
                    </a:p>
                  </a:txBody>
                  <a:tcPr marL="0" marR="0" marT="0" marB="0" horzOverflow="overflow">
                    <a:lnR w="12700">
                      <a:miter lim="400000"/>
                    </a:lnR>
                    <a:noFill/>
                  </a:tcPr>
                </a:tc>
                <a:extLst>
                  <a:ext uri="{0D108BD9-81ED-4DB2-BD59-A6C34878D82A}">
                    <a16:rowId xmlns:a16="http://schemas.microsoft.com/office/drawing/2014/main" val="3408647301"/>
                  </a:ext>
                </a:extLst>
              </a:tr>
              <a:tr h="254000">
                <a:tc>
                  <a:txBody>
                    <a:bodyPr/>
                    <a:lstStyle/>
                    <a:p>
                      <a:pPr algn="l" defTabSz="422041">
                        <a:defRPr sz="1800"/>
                      </a:pPr>
                      <a:r>
                        <a:rPr sz="1200" b="1" dirty="0">
                          <a:latin typeface="Montserrat Light" panose="00000400000000000000" pitchFamily="50" charset="0"/>
                          <a:sym typeface="Calibri"/>
                        </a:rPr>
                        <a:t>Lease </a:t>
                      </a:r>
                      <a:r>
                        <a:rPr lang="en-US" sz="1200" b="1" dirty="0">
                          <a:latin typeface="Montserrat Light" panose="00000400000000000000" pitchFamily="50" charset="0"/>
                          <a:sym typeface="Calibri"/>
                        </a:rPr>
                        <a:t>Term</a:t>
                      </a:r>
                      <a:endParaRPr sz="1200" b="1" dirty="0">
                        <a:latin typeface="Montserrat Light" panose="00000400000000000000" pitchFamily="50" charset="0"/>
                        <a:sym typeface="Calibri"/>
                      </a:endParaRPr>
                    </a:p>
                  </a:txBody>
                  <a:tcPr marL="0" marR="0" marT="0" marB="0" horzOverflow="overflow">
                    <a:lnL w="12700">
                      <a:miter lim="400000"/>
                    </a:lnL>
                    <a:noFill/>
                  </a:tcPr>
                </a:tc>
                <a:tc>
                  <a:txBody>
                    <a:bodyPr/>
                    <a:lstStyle/>
                    <a:p>
                      <a:pPr marL="253340" algn="l" defTabSz="422041">
                        <a:defRPr sz="1800"/>
                      </a:pPr>
                      <a:r>
                        <a:rPr lang="en-GB" sz="1200" dirty="0">
                          <a:latin typeface="Montserrat Light" panose="00000400000000000000" pitchFamily="50" charset="0"/>
                          <a:sym typeface="Calibri"/>
                        </a:rPr>
                        <a:t>20</a:t>
                      </a:r>
                      <a:r>
                        <a:rPr lang="en-GB" sz="1200" baseline="0" dirty="0">
                          <a:latin typeface="Montserrat Light" panose="00000400000000000000" pitchFamily="50" charset="0"/>
                          <a:sym typeface="Calibri"/>
                        </a:rPr>
                        <a:t> </a:t>
                      </a:r>
                      <a:r>
                        <a:rPr sz="1200" dirty="0">
                          <a:latin typeface="Montserrat Light" panose="00000400000000000000" pitchFamily="50" charset="0"/>
                          <a:sym typeface="Calibri"/>
                        </a:rPr>
                        <a:t>years</a:t>
                      </a:r>
                      <a:r>
                        <a:rPr lang="en-US" sz="1200" dirty="0">
                          <a:latin typeface="Montserrat Light" panose="00000400000000000000" pitchFamily="50" charset="0"/>
                          <a:sym typeface="Calibri"/>
                        </a:rPr>
                        <a:t> (2)</a:t>
                      </a:r>
                      <a:endParaRPr sz="1200" dirty="0">
                        <a:latin typeface="Montserrat Light" panose="00000400000000000000" pitchFamily="50" charset="0"/>
                        <a:sym typeface="Calibri"/>
                      </a:endParaRPr>
                    </a:p>
                  </a:txBody>
                  <a:tcPr marL="0" marR="0" marT="0" marB="0" horzOverflow="overflow">
                    <a:lnR w="12700">
                      <a:miter lim="400000"/>
                    </a:lnR>
                    <a:noFill/>
                  </a:tcPr>
                </a:tc>
                <a:extLst>
                  <a:ext uri="{0D108BD9-81ED-4DB2-BD59-A6C34878D82A}">
                    <a16:rowId xmlns:a16="http://schemas.microsoft.com/office/drawing/2014/main" val="10003"/>
                  </a:ext>
                </a:extLst>
              </a:tr>
              <a:tr h="444500">
                <a:tc>
                  <a:txBody>
                    <a:bodyPr/>
                    <a:lstStyle/>
                    <a:p>
                      <a:pPr marL="0" marR="0" indent="0" algn="l" defTabSz="422041" eaLnBrk="1" fontAlgn="auto" latinLnBrk="0" hangingPunct="1">
                        <a:lnSpc>
                          <a:spcPct val="100000"/>
                        </a:lnSpc>
                        <a:spcBef>
                          <a:spcPts val="0"/>
                        </a:spcBef>
                        <a:spcAft>
                          <a:spcPts val="0"/>
                        </a:spcAft>
                        <a:buClrTx/>
                        <a:buSzTx/>
                        <a:buFontTx/>
                        <a:buNone/>
                        <a:tabLst/>
                        <a:defRPr sz="1800"/>
                      </a:pPr>
                      <a:r>
                        <a:rPr lang="en-US" sz="1200" b="1" dirty="0">
                          <a:latin typeface="Montserrat Light" panose="00000400000000000000" pitchFamily="50" charset="0"/>
                          <a:sym typeface="Calibri"/>
                        </a:rPr>
                        <a:t>Lease</a:t>
                      </a:r>
                      <a:r>
                        <a:rPr lang="en-US" sz="1200" b="1" baseline="0" dirty="0">
                          <a:latin typeface="Montserrat Light" panose="00000400000000000000" pitchFamily="50" charset="0"/>
                          <a:sym typeface="Calibri"/>
                        </a:rPr>
                        <a:t> Rate</a:t>
                      </a:r>
                      <a:endParaRPr lang="en-US" sz="1200" b="1" dirty="0">
                        <a:latin typeface="Montserrat Light" panose="00000400000000000000" pitchFamily="50" charset="0"/>
                        <a:sym typeface="Calibri"/>
                      </a:endParaRPr>
                    </a:p>
                  </a:txBody>
                  <a:tcPr marL="0" marR="0" marT="0" marB="0" horzOverflow="overflow">
                    <a:lnL w="12700">
                      <a:miter lim="400000"/>
                    </a:lnL>
                    <a:lnB w="12700">
                      <a:miter lim="400000"/>
                    </a:lnB>
                    <a:noFill/>
                  </a:tcPr>
                </a:tc>
                <a:tc>
                  <a:txBody>
                    <a:bodyPr/>
                    <a:lstStyle/>
                    <a:p>
                      <a:pPr marL="253340" algn="l" defTabSz="422041">
                        <a:defRPr sz="1800"/>
                      </a:pPr>
                      <a:r>
                        <a:rPr lang="en-GB" sz="1200" dirty="0">
                          <a:latin typeface="Montserrat Light" panose="00000400000000000000" pitchFamily="50" charset="0"/>
                        </a:rPr>
                        <a:t>ZAR 1.5/ kWh to the energy consumer. After insurance and servicing fees, Cell Owners estimated</a:t>
                      </a:r>
                      <a:r>
                        <a:rPr lang="en-GB" sz="1200" baseline="0" dirty="0">
                          <a:latin typeface="Montserrat Light" panose="00000400000000000000" pitchFamily="50" charset="0"/>
                        </a:rPr>
                        <a:t> to receive </a:t>
                      </a:r>
                      <a:r>
                        <a:rPr lang="en-GB" sz="1200" dirty="0">
                          <a:latin typeface="Montserrat Light" panose="00000400000000000000" pitchFamily="50" charset="0"/>
                        </a:rPr>
                        <a:t>ZAR 1.25 / kWh, equivalent to a ZAR </a:t>
                      </a:r>
                      <a:r>
                        <a:rPr lang="en-GB" sz="1200" baseline="0" dirty="0">
                          <a:latin typeface="Montserrat Light" panose="00000400000000000000" pitchFamily="50" charset="0"/>
                        </a:rPr>
                        <a:t>linked 11.53%</a:t>
                      </a:r>
                      <a:r>
                        <a:rPr lang="en-GB" sz="1200" dirty="0">
                          <a:latin typeface="Montserrat Light" panose="00000400000000000000" pitchFamily="50" charset="0"/>
                        </a:rPr>
                        <a:t> Internal Rate of Return (IRR) for 20 years.  </a:t>
                      </a:r>
                    </a:p>
                    <a:p>
                      <a:pPr marL="253340" algn="l" defTabSz="422041">
                        <a:defRPr sz="1800"/>
                      </a:pPr>
                      <a:endParaRPr lang="en-GB" sz="1200" baseline="0" dirty="0">
                        <a:latin typeface="Montserrat Light" panose="00000400000000000000" pitchFamily="50" charset="0"/>
                        <a:sym typeface="Calibri"/>
                      </a:endParaRPr>
                    </a:p>
                    <a:p>
                      <a:pPr marL="253340" algn="l" defTabSz="422041">
                        <a:defRPr sz="1800"/>
                      </a:pPr>
                      <a:r>
                        <a:rPr lang="en-GB" sz="1200" i="1" dirty="0">
                          <a:latin typeface="Montserrat Light" panose="00000400000000000000" pitchFamily="50" charset="0"/>
                          <a:sym typeface="Calibri"/>
                        </a:rPr>
                        <a:t>Each nation and jurisdiction has its own laws and regulations governing the offering of financial and other products that enable a purchaser to earn income over time.  In the event we reasonably determine that the sale of solar cells and subsequent payment of lease rental to you in excess of your original purchase price would require us to register the sale as a securities offering, or obtain an exemption under securities laws or regulations in your jurisdiction, we have the option to not pay you rental income in excess of your original solar cells purchase price, and instead donate only those excess rental amounts received from Knysna Primary School to </a:t>
                      </a:r>
                      <a:r>
                        <a:rPr lang="en-GB" sz="1200" i="1" dirty="0">
                          <a:latin typeface="Montserrat Light" panose="00000400000000000000" pitchFamily="50" charset="0"/>
                          <a:sym typeface="Calibri"/>
                          <a:hlinkClick r:id="rId4" action="ppaction://hlinksldjump"/>
                        </a:rPr>
                        <a:t>the project’s </a:t>
                      </a:r>
                      <a:r>
                        <a:rPr lang="en-GB" sz="1200" i="1" dirty="0">
                          <a:latin typeface="Montserrat Light" panose="00000400000000000000" pitchFamily="50" charset="0"/>
                          <a:sym typeface="Calibri"/>
                          <a:hlinkClick r:id="rId5"/>
                        </a:rPr>
                        <a:t>designated charity</a:t>
                      </a:r>
                      <a:r>
                        <a:rPr lang="en-GB" sz="1200" i="1" dirty="0">
                          <a:latin typeface="Montserrat Light" panose="00000400000000000000" pitchFamily="50" charset="0"/>
                          <a:sym typeface="Calibri"/>
                        </a:rPr>
                        <a:t>. </a:t>
                      </a:r>
                      <a:endParaRPr sz="1200" i="1" dirty="0">
                        <a:latin typeface="Montserrat Light" panose="00000400000000000000" pitchFamily="50" charset="0"/>
                        <a:sym typeface="Calibri"/>
                      </a:endParaRPr>
                    </a:p>
                  </a:txBody>
                  <a:tcPr marL="0" marR="0" marT="0" marB="0" horzOverflow="overflow">
                    <a:lnR w="12700">
                      <a:miter lim="400000"/>
                    </a:lnR>
                    <a:lnB w="12700">
                      <a:miter lim="400000"/>
                    </a:lnB>
                    <a:noFill/>
                  </a:tcPr>
                </a:tc>
                <a:extLst>
                  <a:ext uri="{0D108BD9-81ED-4DB2-BD59-A6C34878D82A}">
                    <a16:rowId xmlns:a16="http://schemas.microsoft.com/office/drawing/2014/main" val="10004"/>
                  </a:ext>
                </a:extLst>
              </a:tr>
            </a:tbl>
          </a:graphicData>
        </a:graphic>
      </p:graphicFrame>
      <p:grpSp>
        <p:nvGrpSpPr>
          <p:cNvPr id="7" name="Group 132"/>
          <p:cNvGrpSpPr/>
          <p:nvPr/>
        </p:nvGrpSpPr>
        <p:grpSpPr>
          <a:xfrm>
            <a:off x="7734300" y="1656544"/>
            <a:ext cx="1263791" cy="810638"/>
            <a:chOff x="542998" y="120943"/>
            <a:chExt cx="1231688" cy="616068"/>
          </a:xfrm>
        </p:grpSpPr>
        <p:graphicFrame>
          <p:nvGraphicFramePr>
            <p:cNvPr id="8" name="Table 130"/>
            <p:cNvGraphicFramePr/>
            <p:nvPr>
              <p:extLst>
                <p:ext uri="{D42A27DB-BD31-4B8C-83A1-F6EECF244321}">
                  <p14:modId xmlns:p14="http://schemas.microsoft.com/office/powerpoint/2010/main" val="3310939949"/>
                </p:ext>
              </p:extLst>
            </p:nvPr>
          </p:nvGraphicFramePr>
          <p:xfrm>
            <a:off x="578774" y="317713"/>
            <a:ext cx="1157619" cy="419298"/>
          </p:xfrm>
          <a:graphic>
            <a:graphicData uri="http://schemas.openxmlformats.org/drawingml/2006/table">
              <a:tbl>
                <a:tblPr>
                  <a:tableStyleId>{4C3C2611-4C71-4FC5-86AE-919BDF0F9419}</a:tableStyleId>
                </a:tblPr>
                <a:tblGrid>
                  <a:gridCol w="530896">
                    <a:extLst>
                      <a:ext uri="{9D8B030D-6E8A-4147-A177-3AD203B41FA5}">
                        <a16:colId xmlns:a16="http://schemas.microsoft.com/office/drawing/2014/main" val="20000"/>
                      </a:ext>
                    </a:extLst>
                  </a:gridCol>
                  <a:gridCol w="656895">
                    <a:extLst>
                      <a:ext uri="{9D8B030D-6E8A-4147-A177-3AD203B41FA5}">
                        <a16:colId xmlns:a16="http://schemas.microsoft.com/office/drawing/2014/main" val="20001"/>
                      </a:ext>
                    </a:extLst>
                  </a:gridCol>
                </a:tblGrid>
                <a:tr h="184500">
                  <a:tc>
                    <a:txBody>
                      <a:bodyPr/>
                      <a:lstStyle/>
                      <a:p>
                        <a:r>
                          <a:rPr sz="1000" b="1" dirty="0">
                            <a:solidFill>
                              <a:schemeClr val="tx1"/>
                            </a:solidFill>
                            <a:latin typeface="Montserrat Light"/>
                            <a:ea typeface="Montserrat Light"/>
                            <a:cs typeface="Montserrat Light"/>
                          </a:rPr>
                          <a:t>ZAR</a:t>
                        </a:r>
                      </a:p>
                    </a:txBody>
                    <a:tcPr marL="0" marR="108000" marT="0" marB="0" anchor="ctr" horzOverflow="overflow">
                      <a:lnL w="0">
                        <a:miter lim="400000"/>
                      </a:lnL>
                      <a:lnR w="4445">
                        <a:solidFill>
                          <a:srgbClr val="7F7F7F"/>
                        </a:solidFill>
                        <a:miter lim="400000"/>
                      </a:lnR>
                      <a:lnT w="0">
                        <a:miter lim="400000"/>
                      </a:lnT>
                      <a:lnB w="4445">
                        <a:solidFill>
                          <a:srgbClr val="7F7F7F"/>
                        </a:solidFill>
                        <a:miter lim="400000"/>
                      </a:lnB>
                      <a:solidFill>
                        <a:srgbClr val="FAA70A"/>
                      </a:solidFill>
                    </a:tcPr>
                  </a:tc>
                  <a:tc>
                    <a:txBody>
                      <a:bodyPr/>
                      <a:lstStyle/>
                      <a:p>
                        <a:pPr algn="r"/>
                        <a:r>
                          <a:rPr lang="en-GB" sz="1000" b="1" dirty="0">
                            <a:solidFill>
                              <a:schemeClr val="tx1"/>
                            </a:solidFill>
                            <a:latin typeface="Montserrat Light"/>
                            <a:ea typeface="Montserrat Light"/>
                            <a:cs typeface="Montserrat Light"/>
                          </a:rPr>
                          <a:t>67.00</a:t>
                        </a:r>
                        <a:endParaRPr sz="1000" b="1" dirty="0">
                          <a:solidFill>
                            <a:schemeClr val="tx1"/>
                          </a:solidFill>
                          <a:latin typeface="Montserrat Light"/>
                          <a:ea typeface="Montserrat Light"/>
                          <a:cs typeface="Montserrat Light"/>
                        </a:endParaRPr>
                      </a:p>
                    </a:txBody>
                    <a:tcPr marL="0" marR="108000" marT="0" marB="0" anchor="ctr" horzOverflow="overflow">
                      <a:lnL w="4445">
                        <a:solidFill>
                          <a:srgbClr val="7F7F7F"/>
                        </a:solidFill>
                        <a:miter lim="400000"/>
                      </a:lnL>
                      <a:lnR w="0">
                        <a:miter lim="400000"/>
                      </a:lnR>
                      <a:lnT w="0">
                        <a:miter lim="400000"/>
                      </a:lnT>
                      <a:lnB w="4445">
                        <a:solidFill>
                          <a:srgbClr val="7F7F7F"/>
                        </a:solidFill>
                        <a:miter lim="400000"/>
                      </a:lnB>
                      <a:solidFill>
                        <a:srgbClr val="FAA70A"/>
                      </a:solidFill>
                    </a:tcPr>
                  </a:tc>
                  <a:extLst>
                    <a:ext uri="{0D108BD9-81ED-4DB2-BD59-A6C34878D82A}">
                      <a16:rowId xmlns:a16="http://schemas.microsoft.com/office/drawing/2014/main" val="10000"/>
                    </a:ext>
                  </a:extLst>
                </a:tr>
                <a:tr h="184500">
                  <a:tc>
                    <a:txBody>
                      <a:bodyPr/>
                      <a:lstStyle/>
                      <a:p>
                        <a:r>
                          <a:rPr sz="1000" b="1" dirty="0">
                            <a:solidFill>
                              <a:schemeClr val="tx1"/>
                            </a:solidFill>
                            <a:latin typeface="Montserrat Light"/>
                            <a:ea typeface="Montserrat Light"/>
                            <a:cs typeface="Montserrat Light"/>
                          </a:rPr>
                          <a:t>USD</a:t>
                        </a:r>
                      </a:p>
                    </a:txBody>
                    <a:tcPr marL="0" marR="108000" marT="0" marB="0" anchor="ctr" horzOverflow="overflow">
                      <a:lnL w="0">
                        <a:miter lim="400000"/>
                      </a:lnL>
                      <a:lnR w="4445">
                        <a:solidFill>
                          <a:srgbClr val="7F7F7F"/>
                        </a:solidFill>
                        <a:miter lim="400000"/>
                      </a:lnR>
                      <a:lnT w="4445">
                        <a:solidFill>
                          <a:srgbClr val="7F7F7F"/>
                        </a:solidFill>
                        <a:miter lim="400000"/>
                      </a:lnT>
                      <a:lnB w="0">
                        <a:miter lim="400000"/>
                      </a:lnB>
                      <a:solidFill>
                        <a:srgbClr val="FAA70A"/>
                      </a:solidFill>
                    </a:tcPr>
                  </a:tc>
                  <a:tc>
                    <a:txBody>
                      <a:bodyPr/>
                      <a:lstStyle/>
                      <a:p>
                        <a:pPr algn="r"/>
                        <a:r>
                          <a:rPr lang="en-GB" sz="1000" b="1" dirty="0">
                            <a:solidFill>
                              <a:schemeClr val="tx1"/>
                            </a:solidFill>
                            <a:latin typeface="Montserrat Light"/>
                            <a:ea typeface="Montserrat Light"/>
                            <a:cs typeface="Montserrat Light"/>
                          </a:rPr>
                          <a:t>~4.62</a:t>
                        </a:r>
                        <a:endParaRPr sz="1000" b="1" dirty="0">
                          <a:solidFill>
                            <a:schemeClr val="tx1"/>
                          </a:solidFill>
                          <a:latin typeface="Montserrat Light"/>
                          <a:ea typeface="Montserrat Light"/>
                          <a:cs typeface="Montserrat Light"/>
                        </a:endParaRPr>
                      </a:p>
                    </a:txBody>
                    <a:tcPr marL="0" marR="108000" marT="0" marB="0" anchor="ctr" horzOverflow="overflow">
                      <a:lnL w="4445">
                        <a:solidFill>
                          <a:srgbClr val="7F7F7F"/>
                        </a:solidFill>
                        <a:miter lim="400000"/>
                      </a:lnL>
                      <a:lnR w="0">
                        <a:miter lim="400000"/>
                      </a:lnR>
                      <a:lnT w="4445">
                        <a:solidFill>
                          <a:srgbClr val="7F7F7F"/>
                        </a:solidFill>
                        <a:miter lim="400000"/>
                      </a:lnT>
                      <a:lnB w="0">
                        <a:miter lim="400000"/>
                      </a:lnB>
                      <a:solidFill>
                        <a:srgbClr val="FAA70A"/>
                      </a:solidFill>
                    </a:tcPr>
                  </a:tc>
                  <a:extLst>
                    <a:ext uri="{0D108BD9-81ED-4DB2-BD59-A6C34878D82A}">
                      <a16:rowId xmlns:a16="http://schemas.microsoft.com/office/drawing/2014/main" val="10001"/>
                    </a:ext>
                  </a:extLst>
                </a:tr>
                <a:tr h="182723">
                  <a:tc>
                    <a:txBody>
                      <a:bodyPr/>
                      <a:lstStyle/>
                      <a:p>
                        <a:r>
                          <a:rPr sz="1000" b="1" dirty="0" err="1">
                            <a:solidFill>
                              <a:schemeClr val="tx1"/>
                            </a:solidFill>
                            <a:latin typeface="Montserrat Light"/>
                            <a:ea typeface="Montserrat Light"/>
                            <a:cs typeface="Montserrat Light"/>
                          </a:rPr>
                          <a:t>BTC</a:t>
                        </a:r>
                        <a:endParaRPr sz="1000" b="1" dirty="0">
                          <a:solidFill>
                            <a:schemeClr val="tx1"/>
                          </a:solidFill>
                          <a:latin typeface="Montserrat Light"/>
                          <a:ea typeface="Montserrat Light"/>
                          <a:cs typeface="Montserrat Light"/>
                        </a:endParaRPr>
                      </a:p>
                    </a:txBody>
                    <a:tcPr marL="0" marR="108000" marT="0" marB="0" anchor="ctr" horzOverflow="overflow">
                      <a:lnL w="0">
                        <a:miter lim="400000"/>
                      </a:lnL>
                      <a:lnR w="4445">
                        <a:solidFill>
                          <a:srgbClr val="7F7F7F"/>
                        </a:solidFill>
                        <a:miter lim="400000"/>
                      </a:lnR>
                      <a:lnT w="0">
                        <a:miter lim="400000"/>
                      </a:lnT>
                      <a:lnB w="0">
                        <a:miter lim="400000"/>
                      </a:lnB>
                      <a:solidFill>
                        <a:srgbClr val="FAA70A"/>
                      </a:solidFill>
                    </a:tcPr>
                  </a:tc>
                  <a:tc>
                    <a:txBody>
                      <a:bodyPr/>
                      <a:lstStyle/>
                      <a:p>
                        <a:pPr algn="r"/>
                        <a:r>
                          <a:rPr lang="is-IS" sz="1000" b="1" dirty="0">
                            <a:solidFill>
                              <a:schemeClr val="tx1"/>
                            </a:solidFill>
                            <a:latin typeface="Montserrat Light"/>
                            <a:ea typeface="Montserrat Light"/>
                            <a:cs typeface="Montserrat Light"/>
                          </a:rPr>
                          <a:t>~0.00008</a:t>
                        </a:r>
                        <a:endParaRPr sz="1000" b="1" dirty="0">
                          <a:solidFill>
                            <a:schemeClr val="tx1"/>
                          </a:solidFill>
                          <a:latin typeface="Montserrat Light"/>
                          <a:ea typeface="Montserrat Light"/>
                          <a:cs typeface="Montserrat Light"/>
                        </a:endParaRPr>
                      </a:p>
                    </a:txBody>
                    <a:tcPr marL="0" marR="108000" marT="0" marB="0" anchor="ctr" horzOverflow="overflow">
                      <a:lnL w="4445">
                        <a:solidFill>
                          <a:srgbClr val="7F7F7F"/>
                        </a:solidFill>
                        <a:miter lim="400000"/>
                      </a:lnL>
                      <a:lnR w="0">
                        <a:miter lim="400000"/>
                      </a:lnR>
                      <a:lnT w="0">
                        <a:miter lim="400000"/>
                      </a:lnT>
                      <a:lnB w="0">
                        <a:miter lim="400000"/>
                      </a:lnB>
                      <a:solidFill>
                        <a:srgbClr val="FAA70A"/>
                      </a:solidFill>
                    </a:tcPr>
                  </a:tc>
                  <a:extLst>
                    <a:ext uri="{0D108BD9-81ED-4DB2-BD59-A6C34878D82A}">
                      <a16:rowId xmlns:a16="http://schemas.microsoft.com/office/drawing/2014/main" val="10002"/>
                    </a:ext>
                  </a:extLst>
                </a:tr>
              </a:tbl>
            </a:graphicData>
          </a:graphic>
        </p:graphicFrame>
        <p:sp>
          <p:nvSpPr>
            <p:cNvPr id="9" name="Shape 131"/>
            <p:cNvSpPr/>
            <p:nvPr/>
          </p:nvSpPr>
          <p:spPr>
            <a:xfrm>
              <a:off x="542998" y="120943"/>
              <a:ext cx="1231688" cy="1962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p>
              <a:pPr algn="ctr">
                <a:defRPr sz="800"/>
              </a:pPr>
              <a:r>
                <a:rPr sz="1000" b="1" dirty="0"/>
                <a:t>Currency Guide</a:t>
              </a:r>
              <a:r>
                <a:rPr lang="en-US" sz="1000" b="1" dirty="0"/>
                <a:t> (1)</a:t>
              </a:r>
              <a:r>
                <a:rPr sz="1000" b="1" baseline="31999" dirty="0"/>
                <a:t> </a:t>
              </a:r>
            </a:p>
          </p:txBody>
        </p:sp>
      </p:grpSp>
    </p:spTree>
    <p:extLst>
      <p:ext uri="{BB962C8B-B14F-4D97-AF65-F5344CB8AC3E}">
        <p14:creationId xmlns:p14="http://schemas.microsoft.com/office/powerpoint/2010/main" val="241677368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30</a:t>
            </a:fld>
            <a:r>
              <a:rPr lang="en-US" spc="-50" dirty="0">
                <a:solidFill>
                  <a:schemeClr val="bg1"/>
                </a:solidFill>
              </a:rPr>
              <a:t> ]</a:t>
            </a:r>
          </a:p>
        </p:txBody>
      </p:sp>
      <p:sp>
        <p:nvSpPr>
          <p:cNvPr id="3" name="Title 2"/>
          <p:cNvSpPr>
            <a:spLocks noGrp="1"/>
          </p:cNvSpPr>
          <p:nvPr>
            <p:ph type="title"/>
          </p:nvPr>
        </p:nvSpPr>
        <p:spPr/>
        <p:txBody>
          <a:bodyPr/>
          <a:lstStyle/>
          <a:p>
            <a:r>
              <a:rPr lang="en-US" dirty="0"/>
              <a:t>SOLAR CELLS SUMMARY TERMS</a:t>
            </a:r>
          </a:p>
        </p:txBody>
      </p:sp>
      <p:graphicFrame>
        <p:nvGraphicFramePr>
          <p:cNvPr id="6" name="Table 412"/>
          <p:cNvGraphicFramePr/>
          <p:nvPr>
            <p:extLst>
              <p:ext uri="{D42A27DB-BD31-4B8C-83A1-F6EECF244321}">
                <p14:modId xmlns:p14="http://schemas.microsoft.com/office/powerpoint/2010/main" val="3207930871"/>
              </p:ext>
            </p:extLst>
          </p:nvPr>
        </p:nvGraphicFramePr>
        <p:xfrm>
          <a:off x="603246" y="1660425"/>
          <a:ext cx="7937507" cy="3713430"/>
        </p:xfrm>
        <a:graphic>
          <a:graphicData uri="http://schemas.openxmlformats.org/drawingml/2006/table">
            <a:tbl>
              <a:tblPr>
                <a:tableStyleId>{4C3C2611-4C71-4FC5-86AE-919BDF0F9419}</a:tableStyleId>
              </a:tblPr>
              <a:tblGrid>
                <a:gridCol w="2557177">
                  <a:extLst>
                    <a:ext uri="{9D8B030D-6E8A-4147-A177-3AD203B41FA5}">
                      <a16:colId xmlns:a16="http://schemas.microsoft.com/office/drawing/2014/main" val="20000"/>
                    </a:ext>
                  </a:extLst>
                </a:gridCol>
                <a:gridCol w="5380330">
                  <a:extLst>
                    <a:ext uri="{9D8B030D-6E8A-4147-A177-3AD203B41FA5}">
                      <a16:colId xmlns:a16="http://schemas.microsoft.com/office/drawing/2014/main" val="20001"/>
                    </a:ext>
                  </a:extLst>
                </a:gridCol>
              </a:tblGrid>
              <a:tr h="591229">
                <a:tc>
                  <a:txBody>
                    <a:bodyPr/>
                    <a:lstStyle/>
                    <a:p>
                      <a:pPr algn="l">
                        <a:lnSpc>
                          <a:spcPct val="125000"/>
                        </a:lnSpc>
                        <a:spcBef>
                          <a:spcPts val="600"/>
                        </a:spcBef>
                        <a:defRPr sz="1800"/>
                      </a:pPr>
                      <a:r>
                        <a:rPr sz="1150" b="1" dirty="0">
                          <a:latin typeface="Montserrat Semi Bold" panose="00000700000000000000" pitchFamily="50" charset="0"/>
                          <a:ea typeface="Montserrat Light"/>
                          <a:cs typeface="Montserrat Light"/>
                        </a:rPr>
                        <a:t>Product </a:t>
                      </a:r>
                      <a:r>
                        <a:rPr lang="en-US" sz="1150" b="1" dirty="0">
                          <a:latin typeface="Montserrat Semi Bold" panose="00000700000000000000" pitchFamily="50" charset="0"/>
                          <a:ea typeface="Montserrat Light"/>
                          <a:cs typeface="Montserrat Light"/>
                        </a:rPr>
                        <a:t>offered</a:t>
                      </a:r>
                      <a:r>
                        <a:rPr sz="1150" b="1" dirty="0">
                          <a:latin typeface="Montserrat Semi Bold" panose="00000700000000000000" pitchFamily="50" charset="0"/>
                          <a:ea typeface="Montserrat Light"/>
                          <a:cs typeface="Montserrat Light"/>
                        </a:rPr>
                        <a:t>:</a:t>
                      </a:r>
                    </a:p>
                  </a:txBody>
                  <a:tcPr marL="12700" marR="12700" marT="12700" marB="12700" horzOverflow="overflow">
                    <a:lnL w="3175">
                      <a:solidFill>
                        <a:srgbClr val="FFFFFF"/>
                      </a:solidFill>
                    </a:lnL>
                    <a:lnR w="3175">
                      <a:solidFill>
                        <a:srgbClr val="FFFFFF"/>
                      </a:solidFill>
                    </a:lnR>
                    <a:lnT w="3175">
                      <a:solidFill>
                        <a:srgbClr val="FFFFFF"/>
                      </a:solidFill>
                    </a:lnT>
                    <a:lnB w="3175" cap="flat" cmpd="sng" algn="ctr">
                      <a:solidFill>
                        <a:srgbClr val="FFFFFF"/>
                      </a:solidFill>
                      <a:prstDash val="solid"/>
                      <a:round/>
                      <a:headEnd type="none" w="med" len="med"/>
                      <a:tailEnd type="none" w="med" len="med"/>
                    </a:lnB>
                    <a:noFill/>
                  </a:tcPr>
                </a:tc>
                <a:tc>
                  <a:txBody>
                    <a:bodyPr/>
                    <a:lstStyle/>
                    <a:p>
                      <a:pPr algn="l">
                        <a:lnSpc>
                          <a:spcPct val="125000"/>
                        </a:lnSpc>
                        <a:spcBef>
                          <a:spcPts val="600"/>
                        </a:spcBef>
                        <a:defRPr sz="1800"/>
                      </a:pPr>
                      <a:r>
                        <a:rPr lang="en-GB" sz="1150" dirty="0">
                          <a:latin typeface="Montserrat Light"/>
                          <a:ea typeface="Montserrat Light"/>
                          <a:cs typeface="Montserrat Light"/>
                        </a:rPr>
                        <a:t>Solar cells. </a:t>
                      </a:r>
                      <a:r>
                        <a:rPr lang="en-US" sz="1150" dirty="0">
                          <a:latin typeface="Montserrat Light"/>
                          <a:ea typeface="Montserrat Light"/>
                          <a:cs typeface="Montserrat Light"/>
                        </a:rPr>
                        <a:t>Each solar cell is one crystalline</a:t>
                      </a:r>
                      <a:r>
                        <a:rPr lang="en-US" sz="1150" baseline="0" dirty="0">
                          <a:latin typeface="Montserrat Light"/>
                          <a:ea typeface="Montserrat Light"/>
                          <a:cs typeface="Montserrat Light"/>
                        </a:rPr>
                        <a:t> </a:t>
                      </a:r>
                      <a:r>
                        <a:rPr lang="en-US" sz="1150" dirty="0">
                          <a:latin typeface="Montserrat Light"/>
                          <a:ea typeface="Montserrat Light"/>
                          <a:cs typeface="Montserrat Light"/>
                        </a:rPr>
                        <a:t>silicon cell, with unique identifier,</a:t>
                      </a:r>
                      <a:r>
                        <a:rPr lang="en-US" sz="1150" baseline="0" dirty="0">
                          <a:latin typeface="Montserrat Light"/>
                          <a:ea typeface="Montserrat Light"/>
                          <a:cs typeface="Montserrat Light"/>
                        </a:rPr>
                        <a:t> </a:t>
                      </a:r>
                      <a:r>
                        <a:rPr lang="en-US" sz="1150" dirty="0">
                          <a:latin typeface="Montserrat Light"/>
                          <a:ea typeface="Montserrat Light"/>
                          <a:cs typeface="Montserrat Light"/>
                        </a:rPr>
                        <a:t>with the technical specifications described in this product information document</a:t>
                      </a:r>
                      <a:endParaRPr sz="1150" dirty="0">
                        <a:latin typeface="Montserrat Light"/>
                        <a:ea typeface="Montserrat Light"/>
                        <a:cs typeface="Montserrat Light"/>
                      </a:endParaRPr>
                    </a:p>
                  </a:txBody>
                  <a:tcPr marL="12700" marR="12700" marT="12700" marB="12700" horzOverflow="overflow">
                    <a:lnL w="3175">
                      <a:solidFill>
                        <a:srgbClr val="FFFFFF"/>
                      </a:solidFill>
                    </a:lnL>
                    <a:lnR w="3175">
                      <a:solidFill>
                        <a:srgbClr val="FFFFFF"/>
                      </a:solidFill>
                    </a:lnR>
                    <a:lnT w="3175">
                      <a:solidFill>
                        <a:srgbClr val="FFFFFF"/>
                      </a:solidFill>
                    </a:lnT>
                    <a:lnB w="3175"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0"/>
                  </a:ext>
                </a:extLst>
              </a:tr>
              <a:tr h="317634">
                <a:tc>
                  <a:txBody>
                    <a:bodyPr/>
                    <a:lstStyle/>
                    <a:p>
                      <a:pPr algn="l">
                        <a:lnSpc>
                          <a:spcPct val="125000"/>
                        </a:lnSpc>
                        <a:spcBef>
                          <a:spcPts val="600"/>
                        </a:spcBef>
                        <a:defRPr sz="1800"/>
                      </a:pPr>
                      <a:r>
                        <a:rPr lang="en-GB" sz="1150" b="1" i="0" u="none" strike="noStrike" cap="none" spc="0" baseline="0" dirty="0">
                          <a:ln>
                            <a:noFill/>
                          </a:ln>
                          <a:solidFill>
                            <a:srgbClr val="000000"/>
                          </a:solidFill>
                          <a:uFillTx/>
                          <a:latin typeface="Montserrat Light"/>
                          <a:ea typeface="Montserrat Light"/>
                          <a:cs typeface="Montserrat Light"/>
                          <a:sym typeface="Montserrat Light"/>
                        </a:rPr>
                        <a:t>Unit</a:t>
                      </a:r>
                      <a:r>
                        <a:rPr sz="1150" b="1" i="0" u="none" strike="noStrike" cap="none" spc="0" baseline="0" dirty="0">
                          <a:ln>
                            <a:noFill/>
                          </a:ln>
                          <a:solidFill>
                            <a:srgbClr val="000000"/>
                          </a:solidFill>
                          <a:uFillTx/>
                          <a:latin typeface="Montserrat Light"/>
                          <a:ea typeface="Montserrat Light"/>
                          <a:cs typeface="Montserrat Light"/>
                          <a:sym typeface="Montserrat Light"/>
                        </a:rPr>
                        <a:t> Price:</a:t>
                      </a:r>
                    </a:p>
                  </a:txBody>
                  <a:tcPr marL="12700" marR="12700" marT="12700" marB="12700" horzOverflow="overflow">
                    <a:lnL w="3175">
                      <a:solidFill>
                        <a:srgbClr val="FFFFFF"/>
                      </a:solidFill>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a:solidFill>
                        <a:srgbClr val="FFFFFF"/>
                      </a:solidFill>
                    </a:lnB>
                    <a:noFill/>
                  </a:tcPr>
                </a:tc>
                <a:tc>
                  <a:txBody>
                    <a:bodyPr/>
                    <a:lstStyle/>
                    <a:p>
                      <a:pPr algn="l">
                        <a:lnSpc>
                          <a:spcPct val="125000"/>
                        </a:lnSpc>
                        <a:spcBef>
                          <a:spcPts val="600"/>
                        </a:spcBef>
                        <a:defRPr sz="1800"/>
                      </a:pPr>
                      <a:r>
                        <a:rPr sz="1150" b="0" i="0" u="none" strike="noStrike" cap="none" spc="0" baseline="0" dirty="0">
                          <a:ln>
                            <a:noFill/>
                          </a:ln>
                          <a:solidFill>
                            <a:srgbClr val="000000"/>
                          </a:solidFill>
                          <a:uFillTx/>
                          <a:latin typeface="Montserrat Light"/>
                          <a:ea typeface="Montserrat Light"/>
                          <a:cs typeface="Montserrat Light"/>
                          <a:sym typeface="Montserrat Light"/>
                        </a:rPr>
                        <a:t>ZAR </a:t>
                      </a:r>
                      <a:r>
                        <a:rPr lang="en-GB" sz="1150" b="0" i="0" u="none" strike="noStrike" cap="none" spc="0" baseline="0" dirty="0">
                          <a:ln>
                            <a:noFill/>
                          </a:ln>
                          <a:solidFill>
                            <a:srgbClr val="000000"/>
                          </a:solidFill>
                          <a:uFillTx/>
                          <a:latin typeface="Montserrat Light"/>
                          <a:ea typeface="Montserrat Light"/>
                          <a:cs typeface="Montserrat Light"/>
                          <a:sym typeface="Montserrat Light"/>
                        </a:rPr>
                        <a:t>67.00</a:t>
                      </a:r>
                      <a:r>
                        <a:rPr sz="1150" b="0" i="0" u="none" strike="noStrike" cap="none" spc="0" baseline="0" dirty="0">
                          <a:ln>
                            <a:noFill/>
                          </a:ln>
                          <a:solidFill>
                            <a:srgbClr val="000000"/>
                          </a:solidFill>
                          <a:uFillTx/>
                          <a:latin typeface="Montserrat Light"/>
                          <a:ea typeface="Montserrat Light"/>
                          <a:cs typeface="Montserrat Light"/>
                          <a:sym typeface="Montserrat Light"/>
                        </a:rPr>
                        <a:t> per </a:t>
                      </a:r>
                      <a:r>
                        <a:rPr lang="en-US" sz="1150" b="0" i="0" u="none" strike="noStrike" cap="none" spc="0" baseline="0" dirty="0">
                          <a:ln>
                            <a:noFill/>
                          </a:ln>
                          <a:solidFill>
                            <a:srgbClr val="000000"/>
                          </a:solidFill>
                          <a:uFillTx/>
                          <a:latin typeface="Montserrat Light"/>
                          <a:ea typeface="Montserrat Light"/>
                          <a:cs typeface="Montserrat Light"/>
                          <a:sym typeface="Montserrat Light"/>
                        </a:rPr>
                        <a:t>s</a:t>
                      </a:r>
                      <a:r>
                        <a:rPr sz="1150" b="0" i="0" u="none" strike="noStrike" cap="none" spc="0" baseline="0" dirty="0">
                          <a:ln>
                            <a:noFill/>
                          </a:ln>
                          <a:solidFill>
                            <a:srgbClr val="000000"/>
                          </a:solidFill>
                          <a:uFillTx/>
                          <a:latin typeface="Montserrat Light"/>
                          <a:ea typeface="Montserrat Light"/>
                          <a:cs typeface="Montserrat Light"/>
                          <a:sym typeface="Montserrat Light"/>
                        </a:rPr>
                        <a:t>olar </a:t>
                      </a:r>
                      <a:r>
                        <a:rPr lang="en-US" sz="1150" b="0" i="0" u="none" strike="noStrike" cap="none" spc="0" baseline="0" dirty="0">
                          <a:ln>
                            <a:noFill/>
                          </a:ln>
                          <a:solidFill>
                            <a:srgbClr val="000000"/>
                          </a:solidFill>
                          <a:uFillTx/>
                          <a:latin typeface="Montserrat Light"/>
                          <a:ea typeface="Montserrat Light"/>
                          <a:cs typeface="Montserrat Light"/>
                          <a:sym typeface="Montserrat Light"/>
                        </a:rPr>
                        <a:t>c</a:t>
                      </a:r>
                      <a:r>
                        <a:rPr sz="1150" b="0" i="0" u="none" strike="noStrike" cap="none" spc="0" baseline="0" dirty="0">
                          <a:ln>
                            <a:noFill/>
                          </a:ln>
                          <a:solidFill>
                            <a:srgbClr val="000000"/>
                          </a:solidFill>
                          <a:uFillTx/>
                          <a:latin typeface="Montserrat Light"/>
                          <a:ea typeface="Montserrat Light"/>
                          <a:cs typeface="Montserrat Light"/>
                          <a:sym typeface="Montserrat Light"/>
                        </a:rPr>
                        <a:t>ell</a:t>
                      </a:r>
                    </a:p>
                  </a:txBody>
                  <a:tcPr marL="12700" marR="12700" marT="12700" marB="12700" horzOverflow="overflow">
                    <a:lnL w="3175" cap="flat" cmpd="sng" algn="ctr">
                      <a:solidFill>
                        <a:srgbClr val="FFFFFF"/>
                      </a:solidFill>
                      <a:prstDash val="solid"/>
                      <a:round/>
                      <a:headEnd type="none" w="med" len="med"/>
                      <a:tailEnd type="none" w="med" len="med"/>
                    </a:lnL>
                    <a:lnR w="3175">
                      <a:solidFill>
                        <a:srgbClr val="FFFFFF"/>
                      </a:solidFill>
                    </a:lnR>
                    <a:lnT w="3175" cap="flat" cmpd="sng" algn="ctr">
                      <a:solidFill>
                        <a:srgbClr val="FFFFFF"/>
                      </a:solidFill>
                      <a:prstDash val="solid"/>
                      <a:round/>
                      <a:headEnd type="none" w="med" len="med"/>
                      <a:tailEnd type="none" w="med" len="med"/>
                    </a:lnT>
                    <a:lnB w="3175">
                      <a:solidFill>
                        <a:srgbClr val="FFFFFF"/>
                      </a:solidFill>
                    </a:lnB>
                    <a:noFill/>
                  </a:tcPr>
                </a:tc>
                <a:extLst>
                  <a:ext uri="{0D108BD9-81ED-4DB2-BD59-A6C34878D82A}">
                    <a16:rowId xmlns:a16="http://schemas.microsoft.com/office/drawing/2014/main" val="10003"/>
                  </a:ext>
                </a:extLst>
              </a:tr>
              <a:tr h="344351">
                <a:tc>
                  <a:txBody>
                    <a:bodyPr/>
                    <a:lstStyle/>
                    <a:p>
                      <a:pPr algn="l">
                        <a:lnSpc>
                          <a:spcPct val="125000"/>
                        </a:lnSpc>
                        <a:spcBef>
                          <a:spcPts val="0"/>
                        </a:spcBef>
                        <a:defRPr sz="1800"/>
                      </a:pPr>
                      <a:r>
                        <a:rPr lang="en-US" sz="1150" b="1" dirty="0">
                          <a:latin typeface="Montserrat Semi Bold" panose="00000700000000000000" pitchFamily="50" charset="0"/>
                          <a:ea typeface="Montserrat Light"/>
                          <a:cs typeface="Montserrat Light"/>
                        </a:rPr>
                        <a:t>Payment Currencies:</a:t>
                      </a:r>
                    </a:p>
                  </a:txBody>
                  <a:tcPr marL="12700" marR="12700" marT="12700" marB="12700" horzOverflow="overflow">
                    <a:lnL w="3175">
                      <a:solidFill>
                        <a:srgbClr val="FFFFFF"/>
                      </a:solidFill>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tc>
                  <a:txBody>
                    <a:bodyPr/>
                    <a:lstStyle/>
                    <a:p>
                      <a:pPr algn="l">
                        <a:lnSpc>
                          <a:spcPct val="125000"/>
                        </a:lnSpc>
                        <a:spcBef>
                          <a:spcPts val="0"/>
                        </a:spcBef>
                        <a:defRPr sz="1800"/>
                      </a:pPr>
                      <a:r>
                        <a:rPr lang="en-GB" sz="1150" baseline="0" dirty="0">
                          <a:latin typeface="Montserrat Light"/>
                          <a:ea typeface="Montserrat Light"/>
                          <a:cs typeface="Montserrat Light"/>
                        </a:rPr>
                        <a:t>South Africa Rand (ZAR) and Bitcoin (BTC)</a:t>
                      </a:r>
                    </a:p>
                  </a:txBody>
                  <a:tcPr marL="12700" marR="12700" marT="12700" marB="12700" horzOverflow="overflow">
                    <a:lnL w="3175" cap="flat" cmpd="sng" algn="ctr">
                      <a:solidFill>
                        <a:srgbClr val="FFFFFF"/>
                      </a:solidFill>
                      <a:prstDash val="solid"/>
                      <a:round/>
                      <a:headEnd type="none" w="med" len="med"/>
                      <a:tailEnd type="none" w="med" len="med"/>
                    </a:lnL>
                    <a:lnR w="3175">
                      <a:solidFill>
                        <a:srgbClr val="FFFFFF"/>
                      </a:solidFill>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2"/>
                  </a:ext>
                </a:extLst>
              </a:tr>
              <a:tr h="531091">
                <a:tc>
                  <a:txBody>
                    <a:bodyPr/>
                    <a:lstStyle/>
                    <a:p>
                      <a:pPr algn="l">
                        <a:lnSpc>
                          <a:spcPct val="125000"/>
                        </a:lnSpc>
                        <a:spcBef>
                          <a:spcPts val="0"/>
                        </a:spcBef>
                        <a:defRPr sz="1800"/>
                      </a:pPr>
                      <a:r>
                        <a:rPr lang="en-US" sz="1150" b="1" dirty="0">
                          <a:latin typeface="Montserrat Semi Bold" panose="00000700000000000000" pitchFamily="50" charset="0"/>
                          <a:ea typeface="Montserrat Light"/>
                          <a:cs typeface="Montserrat Light"/>
                        </a:rPr>
                        <a:t>Sale </a:t>
                      </a:r>
                      <a:r>
                        <a:rPr sz="1150" b="1" dirty="0">
                          <a:latin typeface="Montserrat Semi Bold" panose="00000700000000000000" pitchFamily="50" charset="0"/>
                          <a:ea typeface="Montserrat Light"/>
                          <a:cs typeface="Montserrat Light"/>
                        </a:rPr>
                        <a:t>Period:</a:t>
                      </a:r>
                      <a:endParaRPr lang="en-GB" sz="1150" b="1" dirty="0">
                        <a:latin typeface="Montserrat Semi Bold" panose="00000700000000000000" pitchFamily="50" charset="0"/>
                        <a:ea typeface="Montserrat Light"/>
                        <a:cs typeface="Montserrat Light"/>
                      </a:endParaRPr>
                    </a:p>
                    <a:p>
                      <a:pPr algn="l">
                        <a:lnSpc>
                          <a:spcPct val="125000"/>
                        </a:lnSpc>
                        <a:spcBef>
                          <a:spcPts val="0"/>
                        </a:spcBef>
                        <a:defRPr sz="1800"/>
                      </a:pPr>
                      <a:endParaRPr lang="en-US" sz="1150" b="1" dirty="0">
                        <a:latin typeface="Montserrat Semi Bold" panose="00000700000000000000" pitchFamily="50" charset="0"/>
                        <a:ea typeface="Montserrat Light"/>
                        <a:cs typeface="Montserrat Light"/>
                      </a:endParaRPr>
                    </a:p>
                  </a:txBody>
                  <a:tcPr marL="12700" marR="12700" marT="12700" marB="12700" horzOverflow="overflow">
                    <a:lnL w="3175">
                      <a:solidFill>
                        <a:srgbClr val="FFFFFF"/>
                      </a:solidFill>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tc>
                  <a:txBody>
                    <a:bodyPr/>
                    <a:lstStyle/>
                    <a:p>
                      <a:pPr algn="l">
                        <a:lnSpc>
                          <a:spcPct val="125000"/>
                        </a:lnSpc>
                        <a:spcBef>
                          <a:spcPts val="0"/>
                        </a:spcBef>
                        <a:defRPr sz="1800"/>
                      </a:pPr>
                      <a:r>
                        <a:rPr sz="1150" b="0" i="0" u="none" strike="noStrike" cap="none" spc="0" baseline="0" dirty="0">
                          <a:ln>
                            <a:noFill/>
                          </a:ln>
                          <a:solidFill>
                            <a:srgbClr val="000000"/>
                          </a:solidFill>
                          <a:uFillTx/>
                          <a:latin typeface="Montserrat Light"/>
                          <a:ea typeface="Montserrat Light"/>
                          <a:cs typeface="Montserrat Light"/>
                          <a:sym typeface="Montserrat Light"/>
                        </a:rPr>
                        <a:t>Beginning</a:t>
                      </a:r>
                      <a:r>
                        <a:rPr lang="en-GB" sz="1150" b="0" i="0" u="none" strike="noStrike" cap="none" spc="0" baseline="0" dirty="0">
                          <a:ln>
                            <a:noFill/>
                          </a:ln>
                          <a:solidFill>
                            <a:srgbClr val="000000"/>
                          </a:solidFill>
                          <a:uFillTx/>
                          <a:latin typeface="Montserrat Light"/>
                          <a:ea typeface="Montserrat Light"/>
                          <a:cs typeface="Montserrat Light"/>
                          <a:sym typeface="Montserrat Light"/>
                        </a:rPr>
                        <a:t> </a:t>
                      </a:r>
                      <a:r>
                        <a:rPr lang="en-US" sz="1150" b="0" i="0" u="none" strike="noStrike" cap="none" spc="0" baseline="0" dirty="0">
                          <a:ln>
                            <a:noFill/>
                          </a:ln>
                          <a:solidFill>
                            <a:srgbClr val="000000"/>
                          </a:solidFill>
                          <a:uFillTx/>
                          <a:latin typeface="Montserrat Light"/>
                          <a:ea typeface="Montserrat Light"/>
                          <a:cs typeface="Montserrat Light"/>
                          <a:sym typeface="Montserrat Light"/>
                        </a:rPr>
                        <a:t>upon the announcement </a:t>
                      </a:r>
                      <a:r>
                        <a:rPr sz="1150" dirty="0">
                          <a:latin typeface="Montserrat Light"/>
                          <a:ea typeface="Montserrat Light"/>
                          <a:cs typeface="Montserrat Light"/>
                        </a:rPr>
                        <a:t>and ending when </a:t>
                      </a:r>
                      <a:r>
                        <a:rPr lang="en-US" sz="1150" dirty="0">
                          <a:latin typeface="Montserrat Light"/>
                          <a:ea typeface="Montserrat Light"/>
                          <a:cs typeface="Montserrat Light"/>
                        </a:rPr>
                        <a:t>total</a:t>
                      </a:r>
                      <a:r>
                        <a:rPr lang="en-US" sz="1150" baseline="0" dirty="0">
                          <a:latin typeface="Montserrat Light"/>
                          <a:ea typeface="Montserrat Light"/>
                          <a:cs typeface="Montserrat Light"/>
                        </a:rPr>
                        <a:t> purchases reach the</a:t>
                      </a:r>
                      <a:r>
                        <a:rPr sz="1150" dirty="0">
                          <a:latin typeface="Montserrat Light"/>
                          <a:ea typeface="Montserrat Light"/>
                          <a:cs typeface="Montserrat Light"/>
                        </a:rPr>
                        <a:t> Target </a:t>
                      </a:r>
                      <a:r>
                        <a:rPr lang="en-US" sz="1150" dirty="0">
                          <a:latin typeface="Montserrat Light"/>
                          <a:ea typeface="Montserrat Light"/>
                          <a:cs typeface="Montserrat Light"/>
                        </a:rPr>
                        <a:t>Cells </a:t>
                      </a:r>
                      <a:r>
                        <a:rPr sz="1150" dirty="0">
                          <a:latin typeface="Montserrat Light"/>
                          <a:ea typeface="Montserrat Light"/>
                          <a:cs typeface="Montserrat Light"/>
                        </a:rPr>
                        <a:t>Amount</a:t>
                      </a:r>
                      <a:r>
                        <a:rPr lang="en-US" sz="1150" dirty="0">
                          <a:latin typeface="Montserrat Light"/>
                          <a:ea typeface="Montserrat Light"/>
                          <a:cs typeface="Montserrat Light"/>
                        </a:rPr>
                        <a:t>,</a:t>
                      </a:r>
                      <a:r>
                        <a:rPr lang="en-GB" sz="1150" dirty="0">
                          <a:latin typeface="Montserrat Light"/>
                          <a:ea typeface="Montserrat Light"/>
                          <a:cs typeface="Montserrat Light"/>
                        </a:rPr>
                        <a:t> or after</a:t>
                      </a:r>
                      <a:r>
                        <a:rPr lang="en-GB" sz="1150" baseline="0" dirty="0">
                          <a:latin typeface="Montserrat Light"/>
                          <a:ea typeface="Montserrat Light"/>
                          <a:cs typeface="Montserrat Light"/>
                        </a:rPr>
                        <a:t> 30 days, which ever is sooner</a:t>
                      </a:r>
                    </a:p>
                  </a:txBody>
                  <a:tcPr marL="12700" marR="12700" marT="12700" marB="12700" horzOverflow="overflow">
                    <a:lnL w="3175" cap="flat" cmpd="sng" algn="ctr">
                      <a:solidFill>
                        <a:srgbClr val="FFFFFF"/>
                      </a:solidFill>
                      <a:prstDash val="solid"/>
                      <a:round/>
                      <a:headEnd type="none" w="med" len="med"/>
                      <a:tailEnd type="none" w="med" len="med"/>
                    </a:lnL>
                    <a:lnR w="3175">
                      <a:solidFill>
                        <a:srgbClr val="FFFFFF"/>
                      </a:solidFill>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10"/>
                  </a:ext>
                </a:extLst>
              </a:tr>
              <a:tr h="314173">
                <a:tc>
                  <a:txBody>
                    <a:bodyPr/>
                    <a:lstStyle/>
                    <a:p>
                      <a:pPr marL="0" marR="0" indent="0" algn="l" defTabSz="457200" eaLnBrk="1" fontAlgn="auto" latinLnBrk="0" hangingPunct="1">
                        <a:lnSpc>
                          <a:spcPct val="130000"/>
                        </a:lnSpc>
                        <a:spcBef>
                          <a:spcPts val="0"/>
                        </a:spcBef>
                        <a:spcAft>
                          <a:spcPts val="0"/>
                        </a:spcAft>
                        <a:buClrTx/>
                        <a:buSzTx/>
                        <a:buFontTx/>
                        <a:buNone/>
                        <a:tabLst/>
                        <a:defRPr sz="1800"/>
                      </a:pPr>
                      <a:r>
                        <a:rPr lang="en-US" sz="1150" b="1" dirty="0">
                          <a:latin typeface="Montserrat Semi Bold" panose="00000700000000000000" pitchFamily="50" charset="0"/>
                          <a:ea typeface="Montserrat Light"/>
                          <a:cs typeface="Montserrat Light"/>
                        </a:rPr>
                        <a:t>Sale Period Extension:</a:t>
                      </a:r>
                    </a:p>
                  </a:txBody>
                  <a:tcPr marL="12700" marR="12700" marT="12700" marB="12700" horzOverflow="overflow">
                    <a:lnL w="3175">
                      <a:solidFill>
                        <a:srgbClr val="FFFFFF"/>
                      </a:solidFill>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tc>
                  <a:txBody>
                    <a:bodyPr/>
                    <a:lstStyle/>
                    <a:p>
                      <a:pPr marL="0" marR="0" indent="0" algn="l" defTabSz="457200" eaLnBrk="1" fontAlgn="auto" latinLnBrk="0" hangingPunct="1">
                        <a:lnSpc>
                          <a:spcPct val="130000"/>
                        </a:lnSpc>
                        <a:spcBef>
                          <a:spcPts val="0"/>
                        </a:spcBef>
                        <a:spcAft>
                          <a:spcPts val="0"/>
                        </a:spcAft>
                        <a:buClrTx/>
                        <a:buSzTx/>
                        <a:buFontTx/>
                        <a:buNone/>
                        <a:tabLst/>
                        <a:defRPr sz="1800"/>
                      </a:pPr>
                      <a:r>
                        <a:rPr lang="en-US" sz="1150" baseline="0" dirty="0">
                          <a:latin typeface="Montserrat Light"/>
                          <a:ea typeface="Montserrat Light"/>
                          <a:cs typeface="Montserrat Light"/>
                        </a:rPr>
                        <a:t>The Sun Exchange reserves the right to extend the sale period up to an additional 60 days</a:t>
                      </a:r>
                      <a:endParaRPr lang="en-US" sz="1150" dirty="0">
                        <a:latin typeface="Montserrat Light"/>
                        <a:ea typeface="Montserrat Light"/>
                        <a:cs typeface="Montserrat Light"/>
                      </a:endParaRPr>
                    </a:p>
                  </a:txBody>
                  <a:tcPr marL="12700" marR="12700" marT="12700" marB="12700" horzOverflow="overflow">
                    <a:lnL w="3175" cap="flat" cmpd="sng" algn="ctr">
                      <a:solidFill>
                        <a:srgbClr val="FFFFFF"/>
                      </a:solidFill>
                      <a:prstDash val="solid"/>
                      <a:round/>
                      <a:headEnd type="none" w="med" len="med"/>
                      <a:tailEnd type="none" w="med" len="med"/>
                    </a:lnL>
                    <a:lnR w="3175">
                      <a:solidFill>
                        <a:srgbClr val="FFFFFF"/>
                      </a:solidFill>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4"/>
                  </a:ext>
                </a:extLst>
              </a:tr>
              <a:tr h="495209">
                <a:tc>
                  <a:txBody>
                    <a:bodyPr/>
                    <a:lstStyle/>
                    <a:p>
                      <a:pPr algn="l">
                        <a:lnSpc>
                          <a:spcPct val="130000"/>
                        </a:lnSpc>
                        <a:spcBef>
                          <a:spcPts val="0"/>
                        </a:spcBef>
                        <a:defRPr sz="1800"/>
                      </a:pPr>
                      <a:r>
                        <a:rPr sz="1150" b="1" dirty="0">
                          <a:latin typeface="Montserrat Semi Bold" panose="00000700000000000000" pitchFamily="50" charset="0"/>
                          <a:ea typeface="Montserrat Light"/>
                          <a:cs typeface="Montserrat Light"/>
                        </a:rPr>
                        <a:t>Pro-User Bonus</a:t>
                      </a:r>
                      <a:r>
                        <a:rPr lang="en-US" sz="1150" b="1" dirty="0">
                          <a:latin typeface="Montserrat Semi Bold" panose="00000700000000000000" pitchFamily="50" charset="0"/>
                          <a:ea typeface="Montserrat Light"/>
                          <a:cs typeface="Montserrat Light"/>
                        </a:rPr>
                        <a:t>:</a:t>
                      </a:r>
                      <a:endParaRPr sz="1150" b="1" dirty="0">
                        <a:latin typeface="Montserrat Semi Bold" panose="00000700000000000000" pitchFamily="50" charset="0"/>
                        <a:ea typeface="Montserrat Light"/>
                        <a:cs typeface="Montserrat Light"/>
                      </a:endParaRPr>
                    </a:p>
                  </a:txBody>
                  <a:tcPr marL="12700" marR="12700" marT="12700" marB="12700" horzOverflow="overflow">
                    <a:lnL w="3175">
                      <a:solidFill>
                        <a:srgbClr val="FFFFFF"/>
                      </a:solidFill>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tc>
                  <a:txBody>
                    <a:bodyPr/>
                    <a:lstStyle/>
                    <a:p>
                      <a:pPr algn="l">
                        <a:lnSpc>
                          <a:spcPct val="130000"/>
                        </a:lnSpc>
                        <a:spcBef>
                          <a:spcPts val="0"/>
                        </a:spcBef>
                        <a:defRPr sz="1800"/>
                      </a:pPr>
                      <a:r>
                        <a:rPr sz="1150" dirty="0">
                          <a:latin typeface="Montserrat Light"/>
                          <a:ea typeface="Montserrat Light"/>
                          <a:cs typeface="Montserrat Light"/>
                        </a:rPr>
                        <a:t>Payable </a:t>
                      </a:r>
                      <a:r>
                        <a:rPr lang="en-GB" sz="1150" dirty="0">
                          <a:latin typeface="Montserrat Light"/>
                          <a:ea typeface="Montserrat Light"/>
                          <a:cs typeface="Montserrat Light"/>
                        </a:rPr>
                        <a:t>to</a:t>
                      </a:r>
                      <a:r>
                        <a:rPr lang="en-GB" sz="1150" baseline="0" dirty="0">
                          <a:latin typeface="Montserrat Light"/>
                          <a:ea typeface="Montserrat Light"/>
                          <a:cs typeface="Montserrat Light"/>
                        </a:rPr>
                        <a:t> </a:t>
                      </a:r>
                      <a:r>
                        <a:rPr sz="1150" dirty="0">
                          <a:latin typeface="Montserrat Light"/>
                          <a:ea typeface="Montserrat Light"/>
                          <a:cs typeface="Montserrat Light"/>
                        </a:rPr>
                        <a:t>The Sun Exchange</a:t>
                      </a:r>
                      <a:r>
                        <a:rPr lang="en-GB" sz="1150" baseline="0" dirty="0">
                          <a:latin typeface="Montserrat Light"/>
                          <a:ea typeface="Montserrat Light"/>
                          <a:cs typeface="Montserrat Light"/>
                        </a:rPr>
                        <a:t> (SunEx) supporters that backed our Indiegogo Campaign. Bonus payments and others </a:t>
                      </a:r>
                      <a:r>
                        <a:rPr lang="en-GB" sz="1150" u="sng" baseline="0" dirty="0">
                          <a:solidFill>
                            <a:schemeClr val="tx1"/>
                          </a:solidFill>
                          <a:latin typeface="Montserrat Light"/>
                          <a:ea typeface="Montserrat Light"/>
                          <a:cs typeface="Montserrat Light"/>
                        </a:rPr>
                        <a:t>available</a:t>
                      </a:r>
                      <a:endParaRPr sz="1150" u="sng" dirty="0">
                        <a:solidFill>
                          <a:schemeClr val="tx1"/>
                        </a:solidFill>
                        <a:latin typeface="Montserrat Light"/>
                        <a:ea typeface="Montserrat Light"/>
                        <a:cs typeface="Montserrat Light"/>
                      </a:endParaRPr>
                    </a:p>
                  </a:txBody>
                  <a:tcPr marL="12700" marR="12700" marT="12700" marB="12700" horzOverflow="overflow">
                    <a:lnL w="3175" cap="flat" cmpd="sng" algn="ctr">
                      <a:solidFill>
                        <a:srgbClr val="FFFFFF"/>
                      </a:solidFill>
                      <a:prstDash val="solid"/>
                      <a:round/>
                      <a:headEnd type="none" w="med" len="med"/>
                      <a:tailEnd type="none" w="med" len="med"/>
                    </a:lnL>
                    <a:lnR w="3175">
                      <a:solidFill>
                        <a:srgbClr val="FFFFFF"/>
                      </a:solidFill>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5"/>
                  </a:ext>
                </a:extLst>
              </a:tr>
              <a:tr h="385737">
                <a:tc>
                  <a:txBody>
                    <a:bodyPr/>
                    <a:lstStyle/>
                    <a:p>
                      <a:pPr algn="l">
                        <a:lnSpc>
                          <a:spcPct val="130000"/>
                        </a:lnSpc>
                        <a:spcBef>
                          <a:spcPts val="0"/>
                        </a:spcBef>
                        <a:defRPr sz="1800"/>
                      </a:pPr>
                      <a:r>
                        <a:rPr lang="en-US" sz="1150" b="1" dirty="0">
                          <a:latin typeface="Montserrat Semi Bold" panose="00000700000000000000" pitchFamily="50" charset="0"/>
                          <a:ea typeface="Montserrat Light"/>
                          <a:cs typeface="Montserrat Light"/>
                        </a:rPr>
                        <a:t>Payment </a:t>
                      </a:r>
                      <a:r>
                        <a:rPr sz="1150" b="1" dirty="0">
                          <a:latin typeface="Montserrat Semi Bold" panose="00000700000000000000" pitchFamily="50" charset="0"/>
                          <a:ea typeface="Montserrat Light"/>
                          <a:cs typeface="Montserrat Light"/>
                        </a:rPr>
                        <a:t>Accounts</a:t>
                      </a:r>
                      <a:r>
                        <a:rPr lang="en-US" sz="1150" b="1" dirty="0">
                          <a:latin typeface="Montserrat Semi Bold" panose="00000700000000000000" pitchFamily="50" charset="0"/>
                          <a:ea typeface="Montserrat Light"/>
                          <a:cs typeface="Montserrat Light"/>
                        </a:rPr>
                        <a:t>:</a:t>
                      </a:r>
                      <a:endParaRPr sz="1150" b="1" dirty="0">
                        <a:latin typeface="Montserrat Semi Bold" panose="00000700000000000000" pitchFamily="50" charset="0"/>
                        <a:ea typeface="Montserrat Light"/>
                        <a:cs typeface="Montserrat Light"/>
                      </a:endParaRPr>
                    </a:p>
                  </a:txBody>
                  <a:tcPr marL="12700" marR="12700" marT="12700" marB="12700" horzOverflow="overflow">
                    <a:lnL w="3175">
                      <a:solidFill>
                        <a:srgbClr val="FFFFFF"/>
                      </a:solidFill>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tc>
                  <a:txBody>
                    <a:bodyPr/>
                    <a:lstStyle/>
                    <a:p>
                      <a:pPr algn="l">
                        <a:lnSpc>
                          <a:spcPct val="130000"/>
                        </a:lnSpc>
                        <a:spcBef>
                          <a:spcPts val="0"/>
                        </a:spcBef>
                        <a:defRPr sz="1100">
                          <a:latin typeface="Montserrat Light"/>
                          <a:ea typeface="Montserrat Light"/>
                          <a:cs typeface="Montserrat Light"/>
                        </a:defRPr>
                      </a:pPr>
                      <a:r>
                        <a:rPr lang="en-US" sz="1150" dirty="0"/>
                        <a:t>ZAR</a:t>
                      </a:r>
                      <a:r>
                        <a:rPr sz="1150" dirty="0"/>
                        <a:t> </a:t>
                      </a:r>
                      <a:r>
                        <a:rPr lang="en-US" sz="1150" dirty="0"/>
                        <a:t>trust </a:t>
                      </a:r>
                      <a:r>
                        <a:rPr sz="1150" dirty="0"/>
                        <a:t>account, </a:t>
                      </a:r>
                      <a:r>
                        <a:rPr lang="en-US" sz="1150" dirty="0"/>
                        <a:t>and digital</a:t>
                      </a:r>
                      <a:r>
                        <a:rPr lang="en-US" sz="1150" baseline="0" dirty="0"/>
                        <a:t> </a:t>
                      </a:r>
                      <a:r>
                        <a:rPr lang="en-US" sz="1150" dirty="0"/>
                        <a:t>wallet at </a:t>
                      </a:r>
                      <a:r>
                        <a:rPr lang="en-GB" sz="1150" dirty="0"/>
                        <a:t>Luno</a:t>
                      </a:r>
                      <a:r>
                        <a:rPr sz="1150" dirty="0"/>
                        <a:t>, </a:t>
                      </a:r>
                      <a:r>
                        <a:rPr lang="en-US" sz="1150" dirty="0"/>
                        <a:t>as indicated </a:t>
                      </a:r>
                      <a:r>
                        <a:rPr lang="en-US" sz="1150"/>
                        <a:t>on</a:t>
                      </a:r>
                      <a:r>
                        <a:rPr lang="en-US" sz="1150" baseline="0"/>
                        <a:t> </a:t>
                      </a:r>
                      <a:r>
                        <a:rPr lang="en-US" sz="1150" baseline="0">
                          <a:hlinkClick r:id="rId3"/>
                        </a:rPr>
                        <a:t>www.</a:t>
                      </a:r>
                      <a:r>
                        <a:rPr lang="en-US" sz="1150" baseline="0" dirty="0">
                          <a:hlinkClick r:id="rId3"/>
                        </a:rPr>
                        <a:t>thesunexchange.com</a:t>
                      </a:r>
                      <a:endParaRPr sz="1150" dirty="0"/>
                    </a:p>
                  </a:txBody>
                  <a:tcPr marL="12700" marR="12700" marT="12700" marB="12700" horzOverflow="overflow">
                    <a:lnL w="3175" cap="flat" cmpd="sng" algn="ctr">
                      <a:solidFill>
                        <a:srgbClr val="FFFFFF"/>
                      </a:solidFill>
                      <a:prstDash val="solid"/>
                      <a:round/>
                      <a:headEnd type="none" w="med" len="med"/>
                      <a:tailEnd type="none" w="med" len="med"/>
                    </a:lnL>
                    <a:lnR w="3175">
                      <a:solidFill>
                        <a:srgbClr val="FFFFFF"/>
                      </a:solidFill>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6"/>
                  </a:ext>
                </a:extLst>
              </a:tr>
              <a:tr h="734006">
                <a:tc>
                  <a:txBody>
                    <a:bodyPr/>
                    <a:lstStyle/>
                    <a:p>
                      <a:pPr algn="l">
                        <a:lnSpc>
                          <a:spcPct val="130000"/>
                        </a:lnSpc>
                        <a:defRPr sz="1800"/>
                      </a:pPr>
                      <a:r>
                        <a:rPr lang="en-US" sz="1150" b="1" dirty="0">
                          <a:latin typeface="Montserrat Semi Bold" panose="00000700000000000000" pitchFamily="50" charset="0"/>
                          <a:ea typeface="Montserrat Light"/>
                          <a:cs typeface="Montserrat Light"/>
                        </a:rPr>
                        <a:t>Total </a:t>
                      </a:r>
                      <a:r>
                        <a:rPr lang="en-US" sz="1150" b="1" baseline="0" dirty="0">
                          <a:latin typeface="Montserrat Semi Bold" panose="00000700000000000000" pitchFamily="50" charset="0"/>
                          <a:ea typeface="Montserrat Light"/>
                          <a:cs typeface="Montserrat Light"/>
                        </a:rPr>
                        <a:t>Cells </a:t>
                      </a:r>
                      <a:r>
                        <a:rPr sz="1150" b="1" dirty="0">
                          <a:latin typeface="Montserrat Semi Bold" panose="00000700000000000000" pitchFamily="50" charset="0"/>
                          <a:ea typeface="Montserrat Light"/>
                          <a:cs typeface="Montserrat Light"/>
                        </a:rPr>
                        <a:t>A</a:t>
                      </a:r>
                      <a:r>
                        <a:rPr lang="en-US" sz="1150" b="1" dirty="0">
                          <a:latin typeface="Montserrat Semi Bold" panose="00000700000000000000" pitchFamily="50" charset="0"/>
                          <a:ea typeface="Montserrat Light"/>
                          <a:cs typeface="Montserrat Light"/>
                        </a:rPr>
                        <a:t>vailable</a:t>
                      </a:r>
                      <a:r>
                        <a:rPr sz="1150" b="1" dirty="0">
                          <a:latin typeface="Montserrat Semi Bold" panose="00000700000000000000" pitchFamily="50" charset="0"/>
                          <a:ea typeface="Montserrat Light"/>
                          <a:cs typeface="Montserrat Light"/>
                        </a:rPr>
                        <a:t>:</a:t>
                      </a:r>
                    </a:p>
                  </a:txBody>
                  <a:tcPr marL="12700" marR="12700" marT="12700" marB="12700" horzOverflow="overflow">
                    <a:lnL w="3175">
                      <a:solidFill>
                        <a:srgbClr val="FFFFFF"/>
                      </a:solidFill>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tc>
                  <a:txBody>
                    <a:bodyPr/>
                    <a:lstStyle/>
                    <a:p>
                      <a:pPr algn="l">
                        <a:lnSpc>
                          <a:spcPct val="130000"/>
                        </a:lnSpc>
                        <a:defRPr sz="1800"/>
                      </a:pPr>
                      <a:r>
                        <a:rPr lang="en-US" sz="1150" baseline="0" dirty="0">
                          <a:latin typeface="Montserrat Light"/>
                          <a:ea typeface="Montserrat Light"/>
                          <a:cs typeface="Montserrat Light"/>
                        </a:rPr>
                        <a:t>As listed on the crowdsale webpage</a:t>
                      </a:r>
                      <a:r>
                        <a:rPr lang="en-US" sz="1150" dirty="0">
                          <a:latin typeface="Montserrat Light"/>
                          <a:ea typeface="Montserrat Light"/>
                          <a:cs typeface="Montserrat Light"/>
                        </a:rPr>
                        <a:t>. If fewer are sold</a:t>
                      </a:r>
                      <a:r>
                        <a:rPr sz="1150" dirty="0">
                          <a:latin typeface="Montserrat Light"/>
                          <a:ea typeface="Montserrat Light"/>
                          <a:cs typeface="Montserrat Light"/>
                        </a:rPr>
                        <a:t>, </a:t>
                      </a:r>
                      <a:r>
                        <a:rPr lang="en-US" sz="1150" dirty="0">
                          <a:latin typeface="Montserrat Light"/>
                          <a:ea typeface="Montserrat Light"/>
                          <a:cs typeface="Montserrat Light"/>
                        </a:rPr>
                        <a:t>SunEx </a:t>
                      </a:r>
                      <a:r>
                        <a:rPr sz="1150" dirty="0">
                          <a:latin typeface="Montserrat Light"/>
                          <a:ea typeface="Montserrat Light"/>
                          <a:cs typeface="Montserrat Light"/>
                        </a:rPr>
                        <a:t>will cancel the </a:t>
                      </a:r>
                      <a:r>
                        <a:rPr lang="en-US" sz="1150" dirty="0">
                          <a:latin typeface="Montserrat Light"/>
                          <a:ea typeface="Montserrat Light"/>
                          <a:cs typeface="Montserrat Light"/>
                        </a:rPr>
                        <a:t>sale</a:t>
                      </a:r>
                      <a:r>
                        <a:rPr sz="1150" dirty="0">
                          <a:latin typeface="Montserrat Light"/>
                          <a:ea typeface="Montserrat Light"/>
                          <a:cs typeface="Montserrat Light"/>
                        </a:rPr>
                        <a:t>, and </a:t>
                      </a:r>
                      <a:r>
                        <a:rPr lang="en-US" sz="1150" dirty="0">
                          <a:latin typeface="Montserrat Light"/>
                          <a:ea typeface="Montserrat Light"/>
                          <a:cs typeface="Montserrat Light"/>
                        </a:rPr>
                        <a:t>return money in the payment currencies</a:t>
                      </a:r>
                      <a:r>
                        <a:rPr sz="1150" dirty="0">
                          <a:latin typeface="Montserrat Light"/>
                          <a:ea typeface="Montserrat Light"/>
                          <a:cs typeface="Montserrat Light"/>
                        </a:rPr>
                        <a:t>. </a:t>
                      </a:r>
                      <a:r>
                        <a:rPr lang="en-US" sz="1150" dirty="0">
                          <a:latin typeface="Montserrat Light"/>
                          <a:ea typeface="Montserrat Light"/>
                          <a:cs typeface="Montserrat Light"/>
                        </a:rPr>
                        <a:t>SunEx </a:t>
                      </a:r>
                      <a:r>
                        <a:rPr sz="1150" dirty="0">
                          <a:latin typeface="Montserrat Light"/>
                          <a:ea typeface="Montserrat Light"/>
                          <a:cs typeface="Montserrat Light"/>
                        </a:rPr>
                        <a:t>may reduce the </a:t>
                      </a:r>
                      <a:r>
                        <a:rPr lang="en-US" sz="1150" dirty="0">
                          <a:latin typeface="Montserrat Light"/>
                          <a:ea typeface="Montserrat Light"/>
                          <a:cs typeface="Montserrat Light"/>
                        </a:rPr>
                        <a:t>Target</a:t>
                      </a:r>
                      <a:r>
                        <a:rPr lang="en-US" sz="1150" baseline="0" dirty="0">
                          <a:latin typeface="Montserrat Light"/>
                          <a:ea typeface="Montserrat Light"/>
                          <a:cs typeface="Montserrat Light"/>
                        </a:rPr>
                        <a:t> Cells Amount</a:t>
                      </a:r>
                      <a:r>
                        <a:rPr sz="1150" dirty="0">
                          <a:latin typeface="Montserrat Light"/>
                          <a:ea typeface="Montserrat Light"/>
                          <a:cs typeface="Montserrat Light"/>
                        </a:rPr>
                        <a:t> at its discretion</a:t>
                      </a:r>
                    </a:p>
                  </a:txBody>
                  <a:tcPr marL="12700" marR="12700" marT="12700" marB="12700" horzOverflow="overflow">
                    <a:lnL w="3175" cap="flat" cmpd="sng" algn="ctr">
                      <a:solidFill>
                        <a:srgbClr val="FFFFFF"/>
                      </a:solidFill>
                      <a:prstDash val="solid"/>
                      <a:round/>
                      <a:headEnd type="none" w="med" len="med"/>
                      <a:tailEnd type="none" w="med" len="med"/>
                    </a:lnL>
                    <a:lnR w="3175">
                      <a:solidFill>
                        <a:srgbClr val="FFFFFF"/>
                      </a:solidFill>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8" name="Shape 416"/>
          <p:cNvSpPr/>
          <p:nvPr/>
        </p:nvSpPr>
        <p:spPr>
          <a:xfrm>
            <a:off x="320548" y="6273437"/>
            <a:ext cx="7992559" cy="15741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defTabSz="288000">
              <a:lnSpc>
                <a:spcPct val="130000"/>
              </a:lnSpc>
              <a:spcBef>
                <a:spcPts val="200"/>
              </a:spcBef>
              <a:defRPr sz="800"/>
            </a:pPr>
            <a:r>
              <a:rPr lang="en-US" sz="900" dirty="0"/>
              <a:t>Please refer to the Glossary and Terms of Service for definitions. Contact SUNEX with questions at </a:t>
            </a:r>
            <a:r>
              <a:rPr lang="en-US" sz="900" u="sng" dirty="0">
                <a:uFill>
                  <a:solidFill>
                    <a:srgbClr val="000000"/>
                  </a:solidFill>
                </a:uFill>
              </a:rPr>
              <a:t>hello</a:t>
            </a:r>
            <a:r>
              <a:rPr lang="en-US" sz="900" u="sng" dirty="0">
                <a:uFill>
                  <a:solidFill>
                    <a:srgbClr val="000000"/>
                  </a:solidFill>
                </a:uFill>
                <a:hlinkClick r:id="rId4"/>
              </a:rPr>
              <a:t>@thesunexchange.com</a:t>
            </a:r>
            <a:endParaRPr lang="en-US" sz="900" u="sng" dirty="0">
              <a:uFill>
                <a:solidFill>
                  <a:srgbClr val="000000"/>
                </a:solidFill>
              </a:uFill>
              <a:hlinkClick r:id="rId5"/>
            </a:endParaRPr>
          </a:p>
        </p:txBody>
      </p:sp>
      <p:pic>
        <p:nvPicPr>
          <p:cNvPr id="9" name="Picture 8"/>
          <p:cNvPicPr>
            <a:picLocks noChangeAspect="1"/>
          </p:cNvPicPr>
          <p:nvPr/>
        </p:nvPicPr>
        <p:blipFill>
          <a:blip r:embed="rId6" cstate="emai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Tree>
    <p:extLst>
      <p:ext uri="{BB962C8B-B14F-4D97-AF65-F5344CB8AC3E}">
        <p14:creationId xmlns:p14="http://schemas.microsoft.com/office/powerpoint/2010/main" val="312540575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31</a:t>
            </a:fld>
            <a:r>
              <a:rPr lang="en-US" spc="-50" dirty="0">
                <a:solidFill>
                  <a:schemeClr val="bg1"/>
                </a:solidFill>
              </a:rPr>
              <a:t> ]</a:t>
            </a:r>
          </a:p>
        </p:txBody>
      </p:sp>
      <p:sp>
        <p:nvSpPr>
          <p:cNvPr id="3" name="Title 2"/>
          <p:cNvSpPr>
            <a:spLocks noGrp="1"/>
          </p:cNvSpPr>
          <p:nvPr>
            <p:ph type="title"/>
          </p:nvPr>
        </p:nvSpPr>
        <p:spPr/>
        <p:txBody>
          <a:bodyPr/>
          <a:lstStyle/>
          <a:p>
            <a:r>
              <a:rPr lang="en-US" dirty="0"/>
              <a:t>SOLAR CELLS SUMMARY TERMS</a:t>
            </a:r>
          </a:p>
        </p:txBody>
      </p:sp>
      <p:pic>
        <p:nvPicPr>
          <p:cNvPr id="9" name="Picture 8"/>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565601637"/>
              </p:ext>
            </p:extLst>
          </p:nvPr>
        </p:nvGraphicFramePr>
        <p:xfrm>
          <a:off x="365890" y="1689924"/>
          <a:ext cx="7998882" cy="4090989"/>
        </p:xfrm>
        <a:graphic>
          <a:graphicData uri="http://schemas.openxmlformats.org/drawingml/2006/table">
            <a:tbl>
              <a:tblPr>
                <a:tableStyleId>{4C3C2611-4C71-4FC5-86AE-919BDF0F9419}</a:tableStyleId>
              </a:tblPr>
              <a:tblGrid>
                <a:gridCol w="2576950">
                  <a:extLst>
                    <a:ext uri="{9D8B030D-6E8A-4147-A177-3AD203B41FA5}">
                      <a16:colId xmlns:a16="http://schemas.microsoft.com/office/drawing/2014/main" val="20000"/>
                    </a:ext>
                  </a:extLst>
                </a:gridCol>
                <a:gridCol w="5421932">
                  <a:extLst>
                    <a:ext uri="{9D8B030D-6E8A-4147-A177-3AD203B41FA5}">
                      <a16:colId xmlns:a16="http://schemas.microsoft.com/office/drawing/2014/main" val="20001"/>
                    </a:ext>
                  </a:extLst>
                </a:gridCol>
              </a:tblGrid>
              <a:tr h="913576">
                <a:tc>
                  <a:txBody>
                    <a:bodyPr/>
                    <a:lstStyle/>
                    <a:p>
                      <a:pPr algn="l">
                        <a:lnSpc>
                          <a:spcPct val="130000"/>
                        </a:lnSpc>
                        <a:defRPr sz="1800"/>
                      </a:pPr>
                      <a:r>
                        <a:rPr lang="en-GB" sz="1150" b="1" dirty="0">
                          <a:latin typeface="Montserrat Semi Bold" panose="00000700000000000000" pitchFamily="50" charset="0"/>
                          <a:ea typeface="Montserrat Light"/>
                          <a:cs typeface="Montserrat Light"/>
                        </a:rPr>
                        <a:t>Bitcoin Payment</a:t>
                      </a:r>
                      <a:endParaRPr sz="1150" b="1" dirty="0">
                        <a:latin typeface="Montserrat Semi Bold" panose="00000700000000000000" pitchFamily="50" charset="0"/>
                        <a:ea typeface="Montserrat Light"/>
                        <a:cs typeface="Montserrat Light"/>
                      </a:endParaRPr>
                    </a:p>
                  </a:txBody>
                  <a:tcPr marL="12700" marR="12700" marT="12700" marB="12700" horzOverflow="overflow">
                    <a:lnL w="3175">
                      <a:solidFill>
                        <a:srgbClr val="FFFFFF"/>
                      </a:solidFill>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tc>
                  <a:txBody>
                    <a:bodyPr/>
                    <a:lstStyle/>
                    <a:p>
                      <a:pPr algn="l">
                        <a:lnSpc>
                          <a:spcPct val="130000"/>
                        </a:lnSpc>
                        <a:defRPr sz="1800"/>
                      </a:pPr>
                      <a:r>
                        <a:rPr lang="en-GB" sz="1150" dirty="0">
                          <a:latin typeface="Montserrat Light"/>
                          <a:ea typeface="Montserrat Light"/>
                          <a:cs typeface="Montserrat Light"/>
                        </a:rPr>
                        <a:t>Account holders</a:t>
                      </a:r>
                      <a:r>
                        <a:rPr lang="en-GB" sz="1150" baseline="0" dirty="0">
                          <a:latin typeface="Montserrat Light"/>
                          <a:ea typeface="Montserrat Light"/>
                          <a:cs typeface="Montserrat Light"/>
                        </a:rPr>
                        <a:t> </a:t>
                      </a:r>
                      <a:r>
                        <a:rPr lang="en-GB" sz="1150" dirty="0">
                          <a:latin typeface="Montserrat Light"/>
                          <a:ea typeface="Montserrat Light"/>
                          <a:cs typeface="Montserrat Light"/>
                        </a:rPr>
                        <a:t>purchasing in Bitcoin</a:t>
                      </a:r>
                      <a:r>
                        <a:rPr lang="en-GB" sz="1150" baseline="0" dirty="0">
                          <a:latin typeface="Montserrat Light"/>
                          <a:ea typeface="Montserrat Light"/>
                          <a:cs typeface="Montserrat Light"/>
                        </a:rPr>
                        <a:t> outside South Africa will secure the number of cells afforded by the value of BTC at the time the sale ends. Any BTC excess payments will be returned to the account holder in full in ZAR equivalent. </a:t>
                      </a:r>
                      <a:endParaRPr sz="1150" dirty="0">
                        <a:latin typeface="Montserrat Light"/>
                        <a:ea typeface="Montserrat Light"/>
                        <a:cs typeface="Montserrat Light"/>
                      </a:endParaRPr>
                    </a:p>
                  </a:txBody>
                  <a:tcPr marL="12700" marR="12700" marT="12700" marB="12700" horzOverflow="overflow">
                    <a:lnL w="3175" cap="flat" cmpd="sng" algn="ctr">
                      <a:solidFill>
                        <a:srgbClr val="FFFFFF"/>
                      </a:solidFill>
                      <a:prstDash val="solid"/>
                      <a:round/>
                      <a:headEnd type="none" w="med" len="med"/>
                      <a:tailEnd type="none" w="med" len="med"/>
                    </a:lnL>
                    <a:lnR w="3175">
                      <a:solidFill>
                        <a:srgbClr val="FFFFFF"/>
                      </a:solidFill>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0"/>
                  </a:ext>
                </a:extLst>
              </a:tr>
              <a:tr h="647700">
                <a:tc>
                  <a:txBody>
                    <a:bodyPr/>
                    <a:lstStyle/>
                    <a:p>
                      <a:pPr algn="l">
                        <a:lnSpc>
                          <a:spcPct val="130000"/>
                        </a:lnSpc>
                        <a:defRPr sz="1800"/>
                      </a:pPr>
                      <a:r>
                        <a:rPr sz="1150" b="1" dirty="0">
                          <a:latin typeface="Montserrat Semi Bold" panose="00000700000000000000" pitchFamily="50" charset="0"/>
                          <a:ea typeface="Montserrat Light"/>
                          <a:cs typeface="Montserrat Light"/>
                        </a:rPr>
                        <a:t>Allocation Method:</a:t>
                      </a:r>
                    </a:p>
                  </a:txBody>
                  <a:tcPr marL="12700" marR="12700" marT="12700" marB="12700" horzOverflow="overflow">
                    <a:lnL w="3175">
                      <a:solidFill>
                        <a:srgbClr val="FFFFFF"/>
                      </a:solidFill>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tc>
                  <a:txBody>
                    <a:bodyPr/>
                    <a:lstStyle/>
                    <a:p>
                      <a:pPr algn="l">
                        <a:lnSpc>
                          <a:spcPct val="130000"/>
                        </a:lnSpc>
                        <a:defRPr sz="1800"/>
                      </a:pPr>
                      <a:r>
                        <a:rPr sz="1150" dirty="0">
                          <a:latin typeface="Montserrat Light"/>
                          <a:ea typeface="Montserrat Light"/>
                          <a:cs typeface="Montserrat Light"/>
                        </a:rPr>
                        <a:t>First come first served, </a:t>
                      </a:r>
                      <a:r>
                        <a:rPr lang="en-US" sz="1150" dirty="0">
                          <a:latin typeface="Montserrat Light"/>
                          <a:ea typeface="Montserrat Light"/>
                          <a:cs typeface="Montserrat Light"/>
                        </a:rPr>
                        <a:t>with consideration for</a:t>
                      </a:r>
                      <a:r>
                        <a:rPr lang="en-US" sz="1150" baseline="0" dirty="0">
                          <a:latin typeface="Montserrat Light"/>
                          <a:ea typeface="Montserrat Light"/>
                          <a:cs typeface="Montserrat Light"/>
                        </a:rPr>
                        <a:t> the number of cells to be deployed into the system, as monitored by Sun Exchange</a:t>
                      </a:r>
                      <a:endParaRPr sz="1150" dirty="0">
                        <a:latin typeface="Montserrat Light"/>
                        <a:ea typeface="Montserrat Light"/>
                        <a:cs typeface="Montserrat Light"/>
                      </a:endParaRPr>
                    </a:p>
                  </a:txBody>
                  <a:tcPr marL="12700" marR="12700" marT="12700" marB="12700" horzOverflow="overflow">
                    <a:lnL w="3175" cap="flat" cmpd="sng" algn="ctr">
                      <a:solidFill>
                        <a:srgbClr val="FFFFFF"/>
                      </a:solidFill>
                      <a:prstDash val="solid"/>
                      <a:round/>
                      <a:headEnd type="none" w="med" len="med"/>
                      <a:tailEnd type="none" w="med" len="med"/>
                    </a:lnL>
                    <a:lnR w="3175">
                      <a:solidFill>
                        <a:srgbClr val="FFFFFF"/>
                      </a:solidFill>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1"/>
                  </a:ext>
                </a:extLst>
              </a:tr>
              <a:tr h="1155700">
                <a:tc>
                  <a:txBody>
                    <a:bodyPr/>
                    <a:lstStyle/>
                    <a:p>
                      <a:pPr algn="l">
                        <a:lnSpc>
                          <a:spcPct val="130000"/>
                        </a:lnSpc>
                        <a:defRPr sz="1800"/>
                      </a:pPr>
                      <a:r>
                        <a:rPr lang="en-US" sz="1150" b="1" dirty="0">
                          <a:latin typeface="Montserrat Semi Bold" panose="00000700000000000000" pitchFamily="50" charset="0"/>
                          <a:ea typeface="Montserrat Light"/>
                          <a:cs typeface="Montserrat Light"/>
                        </a:rPr>
                        <a:t>Purchase </a:t>
                      </a:r>
                      <a:r>
                        <a:rPr sz="1150" b="1" dirty="0">
                          <a:latin typeface="Montserrat Semi Bold" panose="00000700000000000000" pitchFamily="50" charset="0"/>
                          <a:ea typeface="Montserrat Light"/>
                          <a:cs typeface="Montserrat Light"/>
                        </a:rPr>
                        <a:t>Method</a:t>
                      </a:r>
                      <a:r>
                        <a:rPr lang="en-GB" sz="1150" b="1" dirty="0">
                          <a:latin typeface="Montserrat Semi Bold" panose="00000700000000000000" pitchFamily="50" charset="0"/>
                          <a:ea typeface="Montserrat Light"/>
                          <a:cs typeface="Montserrat Light"/>
                        </a:rPr>
                        <a:t>:</a:t>
                      </a:r>
                      <a:endParaRPr sz="1150" b="1" dirty="0">
                        <a:latin typeface="Montserrat Semi Bold" panose="00000700000000000000" pitchFamily="50" charset="0"/>
                        <a:ea typeface="Montserrat Light"/>
                        <a:cs typeface="Montserrat Light"/>
                      </a:endParaRPr>
                    </a:p>
                  </a:txBody>
                  <a:tcPr marL="12700" marR="12700" marT="12700" marB="12700" horzOverflow="overflow">
                    <a:lnL w="3175">
                      <a:solidFill>
                        <a:srgbClr val="FFFFFF"/>
                      </a:solidFill>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tc>
                  <a:txBody>
                    <a:bodyPr/>
                    <a:lstStyle/>
                    <a:p>
                      <a:pPr algn="l">
                        <a:lnSpc>
                          <a:spcPct val="130000"/>
                        </a:lnSpc>
                        <a:defRPr sz="1800"/>
                      </a:pPr>
                      <a:r>
                        <a:rPr lang="en-US" sz="1150" baseline="0" dirty="0">
                          <a:latin typeface="Montserrat Light"/>
                          <a:ea typeface="Montserrat Light"/>
                          <a:cs typeface="Montserrat Light"/>
                        </a:rPr>
                        <a:t>Users that have successfully completed the sign-up process for a Sun Exchange account </a:t>
                      </a:r>
                      <a:r>
                        <a:rPr lang="en-US" sz="1150" baseline="0">
                          <a:latin typeface="Montserrat Light"/>
                          <a:ea typeface="Montserrat Light"/>
                          <a:cs typeface="Montserrat Light"/>
                        </a:rPr>
                        <a:t>on </a:t>
                      </a:r>
                      <a:r>
                        <a:rPr lang="en-US" sz="1150" baseline="0">
                          <a:latin typeface="Montserrat Light"/>
                          <a:ea typeface="Montserrat Light"/>
                          <a:cs typeface="Montserrat Light"/>
                          <a:hlinkClick r:id="rId5"/>
                        </a:rPr>
                        <a:t>www.</a:t>
                      </a:r>
                      <a:r>
                        <a:rPr lang="en-US" sz="1150" baseline="0" dirty="0">
                          <a:latin typeface="Montserrat Light"/>
                          <a:ea typeface="Montserrat Light"/>
                          <a:cs typeface="Montserrat Light"/>
                          <a:hlinkClick r:id="rId5"/>
                        </a:rPr>
                        <a:t>thesunexchange.com</a:t>
                      </a:r>
                      <a:r>
                        <a:rPr lang="en-US" sz="1150" baseline="0" dirty="0">
                          <a:latin typeface="Montserrat Light"/>
                          <a:ea typeface="Montserrat Light"/>
                          <a:cs typeface="Montserrat Light"/>
                        </a:rPr>
                        <a:t> may review solar cell purchase and lease terms </a:t>
                      </a:r>
                      <a:r>
                        <a:rPr lang="en-GB" sz="1150" baseline="0" dirty="0">
                          <a:latin typeface="Montserrat Light"/>
                          <a:ea typeface="Montserrat Light"/>
                          <a:cs typeface="Montserrat Light"/>
                        </a:rPr>
                        <a:t>and at the time of ordering cells may choose either to take physical possession of solar cells or lease cells within the solar system.</a:t>
                      </a:r>
                      <a:endParaRPr sz="1150" dirty="0">
                        <a:latin typeface="Montserrat Light"/>
                        <a:ea typeface="Montserrat Light"/>
                        <a:cs typeface="Montserrat Light"/>
                      </a:endParaRPr>
                    </a:p>
                  </a:txBody>
                  <a:tcPr marL="12700" marR="12700" marT="12700" marB="12700" horzOverflow="overflow">
                    <a:lnL w="3175" cap="flat" cmpd="sng" algn="ctr">
                      <a:solidFill>
                        <a:srgbClr val="FFFFFF"/>
                      </a:solidFill>
                      <a:prstDash val="solid"/>
                      <a:round/>
                      <a:headEnd type="none" w="med" len="med"/>
                      <a:tailEnd type="none" w="med" len="med"/>
                    </a:lnL>
                    <a:lnR w="3175">
                      <a:solidFill>
                        <a:srgbClr val="FFFFFF"/>
                      </a:solidFill>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2"/>
                  </a:ext>
                </a:extLst>
              </a:tr>
              <a:tr h="760611">
                <a:tc>
                  <a:txBody>
                    <a:bodyPr/>
                    <a:lstStyle/>
                    <a:p>
                      <a:pPr algn="l">
                        <a:lnSpc>
                          <a:spcPct val="130000"/>
                        </a:lnSpc>
                        <a:spcBef>
                          <a:spcPts val="0"/>
                        </a:spcBef>
                        <a:defRPr sz="1800"/>
                      </a:pPr>
                      <a:r>
                        <a:rPr sz="1150" b="1" dirty="0">
                          <a:latin typeface="Montserrat Semi Bold" panose="00000700000000000000" pitchFamily="50" charset="0"/>
                          <a:ea typeface="Montserrat Light"/>
                          <a:cs typeface="Montserrat Light"/>
                        </a:rPr>
                        <a:t>The Sun Exchange </a:t>
                      </a:r>
                      <a:br>
                        <a:rPr lang="en-US" sz="1150" b="1" dirty="0">
                          <a:latin typeface="Montserrat Semi Bold" panose="00000700000000000000" pitchFamily="50" charset="0"/>
                          <a:ea typeface="Montserrat Light"/>
                          <a:cs typeface="Montserrat Light"/>
                        </a:rPr>
                      </a:br>
                      <a:r>
                        <a:rPr lang="en-US" sz="1150" b="1" dirty="0">
                          <a:latin typeface="Montserrat Semi Bold" panose="00000700000000000000" pitchFamily="50" charset="0"/>
                          <a:ea typeface="Montserrat Light"/>
                          <a:cs typeface="Montserrat Light"/>
                        </a:rPr>
                        <a:t>Remuneration:</a:t>
                      </a:r>
                      <a:endParaRPr sz="1150" b="1" dirty="0">
                        <a:latin typeface="Montserrat Semi Bold" panose="00000700000000000000" pitchFamily="50" charset="0"/>
                        <a:ea typeface="Montserrat Light"/>
                        <a:cs typeface="Montserrat Light"/>
                      </a:endParaRPr>
                    </a:p>
                  </a:txBody>
                  <a:tcPr marL="12700" marR="12700" marT="12700" marB="12700" horzOverflow="overflow">
                    <a:lnL w="3175">
                      <a:solidFill>
                        <a:srgbClr val="FFFFFF"/>
                      </a:solidFill>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tc>
                  <a:txBody>
                    <a:bodyPr/>
                    <a:lstStyle/>
                    <a:p>
                      <a:pPr marL="209550" indent="-209550" algn="l">
                        <a:lnSpc>
                          <a:spcPct val="130000"/>
                        </a:lnSpc>
                        <a:spcBef>
                          <a:spcPts val="0"/>
                        </a:spcBef>
                        <a:buSzPct val="100000"/>
                        <a:buAutoNum type="arabicPeriod"/>
                        <a:defRPr sz="1100">
                          <a:latin typeface="Montserrat Light"/>
                          <a:ea typeface="Montserrat Light"/>
                          <a:cs typeface="Montserrat Light"/>
                        </a:defRPr>
                      </a:pPr>
                      <a:r>
                        <a:rPr lang="en-US" sz="1150" dirty="0"/>
                        <a:t>Dealer Markup</a:t>
                      </a:r>
                      <a:r>
                        <a:rPr sz="1150" dirty="0"/>
                        <a:t>, which is </a:t>
                      </a:r>
                      <a:r>
                        <a:rPr lang="en-ZA" sz="1150" dirty="0"/>
                        <a:t>22%</a:t>
                      </a:r>
                      <a:r>
                        <a:rPr sz="1150" dirty="0"/>
                        <a:t> of the</a:t>
                      </a:r>
                      <a:r>
                        <a:rPr lang="en-US" sz="1150" baseline="0" dirty="0"/>
                        <a:t> system cost including installation</a:t>
                      </a:r>
                    </a:p>
                    <a:p>
                      <a:pPr marL="209550" indent="-209550" algn="l">
                        <a:lnSpc>
                          <a:spcPct val="130000"/>
                        </a:lnSpc>
                        <a:spcBef>
                          <a:spcPts val="0"/>
                        </a:spcBef>
                        <a:buSzPct val="100000"/>
                        <a:buAutoNum type="arabicPeriod"/>
                        <a:defRPr sz="1100">
                          <a:latin typeface="Montserrat Light"/>
                          <a:ea typeface="Montserrat Light"/>
                          <a:cs typeface="Montserrat Light"/>
                        </a:defRPr>
                      </a:pPr>
                      <a:r>
                        <a:rPr lang="en-US" sz="1150" baseline="0" dirty="0"/>
                        <a:t>Service Fee, which is </a:t>
                      </a:r>
                      <a:r>
                        <a:rPr lang="en-ZA" sz="1150" baseline="0" dirty="0"/>
                        <a:t>16.51</a:t>
                      </a:r>
                      <a:r>
                        <a:rPr lang="en-ZA" sz="1150" dirty="0"/>
                        <a:t>% </a:t>
                      </a:r>
                      <a:r>
                        <a:rPr lang="en-US" sz="1150" baseline="0" dirty="0"/>
                        <a:t>of the gross rental revenue which covers insurance costs, operations and maintenance and contributions to a maintenance reserve fund. </a:t>
                      </a:r>
                      <a:endParaRPr sz="1150" dirty="0"/>
                    </a:p>
                    <a:p>
                      <a:pPr marL="209550" indent="-209550" algn="l">
                        <a:lnSpc>
                          <a:spcPct val="130000"/>
                        </a:lnSpc>
                        <a:spcBef>
                          <a:spcPts val="0"/>
                        </a:spcBef>
                        <a:buSzPct val="100000"/>
                        <a:buAutoNum type="arabicPeriod"/>
                        <a:defRPr sz="1100">
                          <a:latin typeface="Montserrat Light"/>
                          <a:ea typeface="Montserrat Light"/>
                          <a:cs typeface="Montserrat Light"/>
                        </a:defRPr>
                      </a:pPr>
                      <a:r>
                        <a:rPr lang="en-GB" sz="1150" dirty="0"/>
                        <a:t>G</a:t>
                      </a:r>
                      <a:r>
                        <a:rPr sz="1150" dirty="0"/>
                        <a:t>rant</a:t>
                      </a:r>
                      <a:r>
                        <a:rPr lang="en-US" sz="1150" dirty="0"/>
                        <a:t> </a:t>
                      </a:r>
                      <a:r>
                        <a:rPr sz="1150" dirty="0"/>
                        <a:t>of </a:t>
                      </a:r>
                      <a:r>
                        <a:rPr lang="en-US" sz="1150" dirty="0"/>
                        <a:t>certain related balance</a:t>
                      </a:r>
                      <a:r>
                        <a:rPr lang="en-US" sz="1150" baseline="0" dirty="0"/>
                        <a:t> of system </a:t>
                      </a:r>
                      <a:r>
                        <a:rPr lang="en-US" sz="1150" dirty="0"/>
                        <a:t>equipment to The Sun Exchange (Pty) Ltd.</a:t>
                      </a:r>
                    </a:p>
                    <a:p>
                      <a:pPr marL="0" indent="0" algn="l">
                        <a:lnSpc>
                          <a:spcPct val="130000"/>
                        </a:lnSpc>
                        <a:spcBef>
                          <a:spcPts val="0"/>
                        </a:spcBef>
                        <a:buSzPct val="100000"/>
                        <a:buNone/>
                        <a:defRPr sz="1100">
                          <a:latin typeface="Montserrat Light"/>
                          <a:ea typeface="Montserrat Light"/>
                          <a:cs typeface="Montserrat Light"/>
                        </a:defRPr>
                      </a:pPr>
                      <a:r>
                        <a:rPr lang="en-US" sz="1150" dirty="0"/>
                        <a:t>(note: all forecast IRR figures are net of Dealer Markup, service costs, insurance and maintenance)</a:t>
                      </a:r>
                      <a:endParaRPr sz="1150" dirty="0"/>
                    </a:p>
                  </a:txBody>
                  <a:tcPr marL="12700" marR="12700" marT="12700" marB="12700" horzOverflow="overflow">
                    <a:lnL w="3175" cap="flat" cmpd="sng" algn="ctr">
                      <a:solidFill>
                        <a:srgbClr val="FFFFFF"/>
                      </a:solidFill>
                      <a:prstDash val="solid"/>
                      <a:round/>
                      <a:headEnd type="none" w="med" len="med"/>
                      <a:tailEnd type="none" w="med" len="med"/>
                    </a:lnL>
                    <a:lnR w="3175">
                      <a:solidFill>
                        <a:srgbClr val="FFFFFF"/>
                      </a:solidFill>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5" name="TextBox 4"/>
          <p:cNvSpPr txBox="1"/>
          <p:nvPr/>
        </p:nvSpPr>
        <p:spPr>
          <a:xfrm>
            <a:off x="344488" y="6474762"/>
            <a:ext cx="7356330" cy="315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kumimoji="0" lang="en-US" sz="900" b="0" i="0" u="none" strike="noStrike" cap="none" spc="0" normalizeH="0" baseline="0" dirty="0">
                <a:ln>
                  <a:noFill/>
                </a:ln>
                <a:solidFill>
                  <a:srgbClr val="000000"/>
                </a:solidFill>
                <a:effectLst/>
                <a:uFillTx/>
                <a:latin typeface="Montserrat Light"/>
                <a:ea typeface="Montserrat Light"/>
                <a:cs typeface="Montserrat Light"/>
                <a:sym typeface="Montserrat Light"/>
              </a:rPr>
              <a:t>Please see</a:t>
            </a:r>
            <a:r>
              <a:rPr kumimoji="0" lang="en-US" sz="900" b="0" i="0" u="none" strike="noStrike" cap="none" spc="0" normalizeH="0" dirty="0">
                <a:ln>
                  <a:noFill/>
                </a:ln>
                <a:solidFill>
                  <a:srgbClr val="000000"/>
                </a:solidFill>
                <a:effectLst/>
                <a:uFillTx/>
                <a:latin typeface="Montserrat Light"/>
                <a:ea typeface="Montserrat Light"/>
                <a:cs typeface="Montserrat Light"/>
                <a:sym typeface="Montserrat Light"/>
              </a:rPr>
              <a:t> SunEx’s Terms of Service, Solar Cell Owners Lease Agreement, and Glossary for more information. </a:t>
            </a:r>
            <a:br>
              <a:rPr kumimoji="0" lang="en-US" sz="900" b="0" i="0" u="none" strike="noStrike" cap="none" spc="0" normalizeH="0" dirty="0">
                <a:ln>
                  <a:noFill/>
                </a:ln>
                <a:solidFill>
                  <a:srgbClr val="000000"/>
                </a:solidFill>
                <a:effectLst/>
                <a:uFillTx/>
                <a:latin typeface="Montserrat Light"/>
                <a:ea typeface="Montserrat Light"/>
                <a:cs typeface="Montserrat Light"/>
                <a:sym typeface="Montserrat Light"/>
              </a:rPr>
            </a:br>
            <a:r>
              <a:rPr lang="en-US" sz="900" dirty="0"/>
              <a:t>Contact SunEx with questions at </a:t>
            </a:r>
            <a:r>
              <a:rPr lang="en-US" sz="900" u="sng" dirty="0">
                <a:uFill>
                  <a:solidFill>
                    <a:srgbClr val="000000"/>
                  </a:solidFill>
                </a:uFill>
                <a:hlinkClick r:id="rId6"/>
              </a:rPr>
              <a:t>hello@thesunexchange.com</a:t>
            </a:r>
            <a:endParaRPr kumimoji="0" lang="en-US" sz="900" b="0" i="0" u="none" strike="noStrike" cap="none" spc="0" normalizeH="0" baseline="0" dirty="0">
              <a:ln>
                <a:noFill/>
              </a:ln>
              <a:solidFill>
                <a:srgbClr val="000000"/>
              </a:solidFill>
              <a:effectLst/>
              <a:uFillTx/>
              <a:latin typeface="Montserrat Light"/>
              <a:ea typeface="Montserrat Light"/>
              <a:cs typeface="Montserrat Light"/>
              <a:sym typeface="Montserrat Light"/>
            </a:endParaRPr>
          </a:p>
        </p:txBody>
      </p:sp>
    </p:spTree>
    <p:extLst>
      <p:ext uri="{BB962C8B-B14F-4D97-AF65-F5344CB8AC3E}">
        <p14:creationId xmlns:p14="http://schemas.microsoft.com/office/powerpoint/2010/main" val="133572803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32</a:t>
            </a:fld>
            <a:r>
              <a:rPr lang="en-US" spc="-50" dirty="0">
                <a:solidFill>
                  <a:schemeClr val="bg1"/>
                </a:solidFill>
              </a:rPr>
              <a:t> ]</a:t>
            </a:r>
          </a:p>
        </p:txBody>
      </p:sp>
      <p:sp>
        <p:nvSpPr>
          <p:cNvPr id="3" name="Title 2"/>
          <p:cNvSpPr>
            <a:spLocks noGrp="1"/>
          </p:cNvSpPr>
          <p:nvPr>
            <p:ph type="title"/>
          </p:nvPr>
        </p:nvSpPr>
        <p:spPr/>
        <p:txBody>
          <a:bodyPr/>
          <a:lstStyle/>
          <a:p>
            <a:r>
              <a:rPr lang="en-US" dirty="0"/>
              <a:t>OWNER LEASE SUMMARY TERMS</a:t>
            </a:r>
          </a:p>
        </p:txBody>
      </p:sp>
      <p:graphicFrame>
        <p:nvGraphicFramePr>
          <p:cNvPr id="8" name="Table 419"/>
          <p:cNvGraphicFramePr/>
          <p:nvPr>
            <p:extLst>
              <p:ext uri="{D42A27DB-BD31-4B8C-83A1-F6EECF244321}">
                <p14:modId xmlns:p14="http://schemas.microsoft.com/office/powerpoint/2010/main" val="2840838154"/>
              </p:ext>
            </p:extLst>
          </p:nvPr>
        </p:nvGraphicFramePr>
        <p:xfrm>
          <a:off x="241840" y="1429706"/>
          <a:ext cx="8462959" cy="4471993"/>
        </p:xfrm>
        <a:graphic>
          <a:graphicData uri="http://schemas.openxmlformats.org/drawingml/2006/table">
            <a:tbl>
              <a:tblPr firstRow="1" bandRow="1">
                <a:tableStyleId>{4C3C2611-4C71-4FC5-86AE-919BDF0F9419}</a:tableStyleId>
              </a:tblPr>
              <a:tblGrid>
                <a:gridCol w="2702542">
                  <a:extLst>
                    <a:ext uri="{9D8B030D-6E8A-4147-A177-3AD203B41FA5}">
                      <a16:colId xmlns:a16="http://schemas.microsoft.com/office/drawing/2014/main" val="20000"/>
                    </a:ext>
                  </a:extLst>
                </a:gridCol>
                <a:gridCol w="5760417">
                  <a:extLst>
                    <a:ext uri="{9D8B030D-6E8A-4147-A177-3AD203B41FA5}">
                      <a16:colId xmlns:a16="http://schemas.microsoft.com/office/drawing/2014/main" val="20001"/>
                    </a:ext>
                  </a:extLst>
                </a:gridCol>
              </a:tblGrid>
              <a:tr h="1120775">
                <a:tc>
                  <a:txBody>
                    <a:bodyPr/>
                    <a:lstStyle/>
                    <a:p>
                      <a:pPr algn="l">
                        <a:lnSpc>
                          <a:spcPct val="125000"/>
                        </a:lnSpc>
                        <a:spcBef>
                          <a:spcPts val="600"/>
                        </a:spcBef>
                        <a:defRPr sz="1800"/>
                      </a:pPr>
                      <a:r>
                        <a:rPr lang="en-US" sz="1150" b="1" dirty="0">
                          <a:solidFill>
                            <a:srgbClr val="000000"/>
                          </a:solidFill>
                          <a:latin typeface="Montserrat Semi Bold" panose="00000700000000000000" pitchFamily="50" charset="0"/>
                          <a:ea typeface="Montserrat Light"/>
                          <a:cs typeface="Montserrat Light"/>
                        </a:rPr>
                        <a:t>Option</a:t>
                      </a:r>
                      <a:r>
                        <a:rPr lang="en-US" sz="1150" b="1" baseline="0" dirty="0">
                          <a:solidFill>
                            <a:srgbClr val="000000"/>
                          </a:solidFill>
                          <a:latin typeface="Montserrat Semi Bold" panose="00000700000000000000" pitchFamily="50" charset="0"/>
                          <a:ea typeface="Montserrat Light"/>
                          <a:cs typeface="Montserrat Light"/>
                        </a:rPr>
                        <a:t> To Lease:</a:t>
                      </a:r>
                      <a:endParaRPr sz="1150" b="1" dirty="0">
                        <a:solidFill>
                          <a:srgbClr val="000000"/>
                        </a:solidFill>
                        <a:latin typeface="Montserrat Semi Bold" panose="00000700000000000000" pitchFamily="50" charset="0"/>
                        <a:ea typeface="Montserrat Light"/>
                        <a:cs typeface="Montserrat Light"/>
                      </a:endParaRPr>
                    </a:p>
                  </a:txBody>
                  <a:tcPr marL="12700" marR="12700" marT="12700" marB="12700" horzOverflow="overflow">
                    <a:lnL w="3175">
                      <a:solidFill>
                        <a:srgbClr val="FFFFFF"/>
                      </a:solidFill>
                    </a:lnL>
                    <a:lnR w="317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noFill/>
                  </a:tcPr>
                </a:tc>
                <a:tc>
                  <a:txBody>
                    <a:bodyPr/>
                    <a:lstStyle/>
                    <a:p>
                      <a:pPr algn="l">
                        <a:lnSpc>
                          <a:spcPct val="125000"/>
                        </a:lnSpc>
                        <a:spcBef>
                          <a:spcPts val="600"/>
                        </a:spcBef>
                        <a:defRPr sz="1800"/>
                      </a:pPr>
                      <a:r>
                        <a:rPr lang="en-US" sz="1150" b="0" dirty="0">
                          <a:solidFill>
                            <a:srgbClr val="000000"/>
                          </a:solidFill>
                          <a:latin typeface="Montserrat Light"/>
                          <a:ea typeface="Montserrat Light"/>
                          <a:cs typeface="Montserrat Light"/>
                        </a:rPr>
                        <a:t>SunEx</a:t>
                      </a:r>
                      <a:r>
                        <a:rPr lang="en-US" sz="1150" b="0" baseline="0" dirty="0">
                          <a:solidFill>
                            <a:srgbClr val="000000"/>
                          </a:solidFill>
                          <a:latin typeface="Montserrat Light"/>
                          <a:ea typeface="Montserrat Light"/>
                          <a:cs typeface="Montserrat Light"/>
                        </a:rPr>
                        <a:t> account holders that purchase solar cells via this sale have the opportunity to opt out of the lease their cells to a Special Purpose Corp (the “SPC”) established by </a:t>
                      </a:r>
                      <a:r>
                        <a:rPr lang="en-US" sz="1150" b="0" baseline="0" dirty="0" err="1">
                          <a:solidFill>
                            <a:srgbClr val="000000"/>
                          </a:solidFill>
                          <a:latin typeface="Montserrat Light"/>
                          <a:ea typeface="Montserrat Light"/>
                          <a:cs typeface="Montserrat Light"/>
                        </a:rPr>
                        <a:t>SunEx</a:t>
                      </a:r>
                      <a:r>
                        <a:rPr lang="en-US" sz="1150" b="0" baseline="0" dirty="0">
                          <a:solidFill>
                            <a:srgbClr val="000000"/>
                          </a:solidFill>
                          <a:latin typeface="Montserrat Light"/>
                          <a:ea typeface="Montserrat Light"/>
                          <a:cs typeface="Montserrat Light"/>
                        </a:rPr>
                        <a:t>.  The SPC will otherwise deploy those purchased cells together with other solar equipment into the system described in this product information document. The operating lease terms can be found in the Owner Lease. </a:t>
                      </a:r>
                      <a:endParaRPr sz="1150" b="0" dirty="0">
                        <a:solidFill>
                          <a:srgbClr val="000000"/>
                        </a:solidFill>
                        <a:latin typeface="Montserrat Light"/>
                        <a:ea typeface="Montserrat Light"/>
                        <a:cs typeface="Montserrat Light"/>
                      </a:endParaRPr>
                    </a:p>
                  </a:txBody>
                  <a:tcPr marL="12700" marR="12700" marT="12700" marB="12700" horzOverflow="overflow">
                    <a:lnL w="3175" cap="flat" cmpd="sng" algn="ctr">
                      <a:solidFill>
                        <a:srgbClr val="FFFFFF"/>
                      </a:solidFill>
                      <a:prstDash val="solid"/>
                      <a:round/>
                      <a:headEnd type="none" w="med" len="med"/>
                      <a:tailEnd type="none" w="med" len="med"/>
                    </a:lnL>
                    <a:lnR w="3175">
                      <a:solidFill>
                        <a:srgbClr val="FFFFFF"/>
                      </a:solid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1"/>
                  </a:ext>
                </a:extLst>
              </a:tr>
              <a:tr h="504243">
                <a:tc>
                  <a:txBody>
                    <a:bodyPr/>
                    <a:lstStyle/>
                    <a:p>
                      <a:pPr algn="l">
                        <a:lnSpc>
                          <a:spcPct val="125000"/>
                        </a:lnSpc>
                        <a:spcBef>
                          <a:spcPts val="600"/>
                        </a:spcBef>
                        <a:defRPr sz="1800"/>
                      </a:pPr>
                      <a:r>
                        <a:rPr sz="1150" b="1" dirty="0">
                          <a:solidFill>
                            <a:srgbClr val="000000"/>
                          </a:solidFill>
                          <a:latin typeface="Montserrat Semi Bold" panose="00000700000000000000" pitchFamily="50" charset="0"/>
                          <a:ea typeface="Montserrat Light"/>
                          <a:cs typeface="Montserrat Light"/>
                        </a:rPr>
                        <a:t>Lessors:</a:t>
                      </a:r>
                    </a:p>
                  </a:txBody>
                  <a:tcPr marL="12700" marR="12700" marT="12700" marB="12700" horzOverflow="overflow">
                    <a:lnL w="3175">
                      <a:solidFill>
                        <a:srgbClr val="FFFFFF"/>
                      </a:solidFill>
                    </a:lnL>
                    <a:lnR w="317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noFill/>
                  </a:tcPr>
                </a:tc>
                <a:tc>
                  <a:txBody>
                    <a:bodyPr/>
                    <a:lstStyle/>
                    <a:p>
                      <a:pPr algn="l">
                        <a:lnSpc>
                          <a:spcPct val="125000"/>
                        </a:lnSpc>
                        <a:spcBef>
                          <a:spcPts val="600"/>
                        </a:spcBef>
                        <a:defRPr sz="1800"/>
                      </a:pPr>
                      <a:r>
                        <a:rPr lang="en-GB" sz="1150" b="0" dirty="0">
                          <a:solidFill>
                            <a:srgbClr val="000000"/>
                          </a:solidFill>
                          <a:latin typeface="Montserrat Light"/>
                          <a:ea typeface="Montserrat Light"/>
                          <a:cs typeface="Montserrat Light"/>
                        </a:rPr>
                        <a:t>Solar Cell</a:t>
                      </a:r>
                      <a:r>
                        <a:rPr lang="en-GB" sz="1150" b="0" baseline="0" dirty="0">
                          <a:solidFill>
                            <a:srgbClr val="000000"/>
                          </a:solidFill>
                          <a:latin typeface="Montserrat Light"/>
                          <a:ea typeface="Montserrat Light"/>
                          <a:cs typeface="Montserrat Light"/>
                        </a:rPr>
                        <a:t> Owners who</a:t>
                      </a:r>
                      <a:r>
                        <a:rPr lang="en-GB" sz="1150" b="0" dirty="0">
                          <a:solidFill>
                            <a:srgbClr val="000000"/>
                          </a:solidFill>
                          <a:latin typeface="Montserrat Light"/>
                          <a:ea typeface="Montserrat Light"/>
                          <a:cs typeface="Montserrat Light"/>
                        </a:rPr>
                        <a:t> </a:t>
                      </a:r>
                      <a:r>
                        <a:rPr lang="en-GB" sz="1150" b="0" baseline="0" dirty="0">
                          <a:solidFill>
                            <a:srgbClr val="000000"/>
                          </a:solidFill>
                          <a:latin typeface="Montserrat Light"/>
                          <a:ea typeface="Montserrat Light"/>
                          <a:cs typeface="Montserrat Light"/>
                        </a:rPr>
                        <a:t>elect to enter the Solar Cells Owner Lease Agreement (Owner Lease) </a:t>
                      </a:r>
                      <a:endParaRPr sz="1150" b="0" dirty="0">
                        <a:solidFill>
                          <a:srgbClr val="000000"/>
                        </a:solidFill>
                        <a:latin typeface="Montserrat Light"/>
                        <a:ea typeface="Montserrat Light"/>
                        <a:cs typeface="Montserrat Light"/>
                      </a:endParaRPr>
                    </a:p>
                  </a:txBody>
                  <a:tcPr marL="12700" marR="12700" marT="12700" marB="12700" horzOverflow="overflow">
                    <a:lnL w="3175" cap="flat" cmpd="sng" algn="ctr">
                      <a:solidFill>
                        <a:srgbClr val="FFFFFF"/>
                      </a:solidFill>
                      <a:prstDash val="solid"/>
                      <a:round/>
                      <a:headEnd type="none" w="med" len="med"/>
                      <a:tailEnd type="none" w="med" len="med"/>
                    </a:lnL>
                    <a:lnR w="3175">
                      <a:solidFill>
                        <a:srgbClr val="FFFFFF"/>
                      </a:solid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2"/>
                  </a:ext>
                </a:extLst>
              </a:tr>
              <a:tr h="314573">
                <a:tc>
                  <a:txBody>
                    <a:bodyPr/>
                    <a:lstStyle/>
                    <a:p>
                      <a:pPr algn="l">
                        <a:lnSpc>
                          <a:spcPct val="125000"/>
                        </a:lnSpc>
                        <a:spcBef>
                          <a:spcPts val="600"/>
                        </a:spcBef>
                        <a:defRPr sz="1800"/>
                      </a:pPr>
                      <a:r>
                        <a:rPr sz="1150" b="1" dirty="0">
                          <a:solidFill>
                            <a:srgbClr val="000000"/>
                          </a:solidFill>
                          <a:latin typeface="Montserrat Semi Bold" panose="00000700000000000000" pitchFamily="50" charset="0"/>
                          <a:ea typeface="Montserrat Light"/>
                          <a:cs typeface="Montserrat Light"/>
                        </a:rPr>
                        <a:t>Lessee:</a:t>
                      </a:r>
                    </a:p>
                  </a:txBody>
                  <a:tcPr marL="12700" marR="12700" marT="12700" marB="12700" horzOverflow="overflow">
                    <a:lnL w="3175">
                      <a:solidFill>
                        <a:srgbClr val="FFFFFF"/>
                      </a:solidFill>
                    </a:lnL>
                    <a:lnR w="317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noFill/>
                  </a:tcPr>
                </a:tc>
                <a:tc>
                  <a:txBody>
                    <a:bodyPr/>
                    <a:lstStyle/>
                    <a:p>
                      <a:pPr algn="l">
                        <a:lnSpc>
                          <a:spcPct val="125000"/>
                        </a:lnSpc>
                        <a:spcBef>
                          <a:spcPts val="600"/>
                        </a:spcBef>
                        <a:defRPr sz="1800"/>
                      </a:pPr>
                      <a:r>
                        <a:rPr lang="en-US" sz="1150" dirty="0">
                          <a:solidFill>
                            <a:srgbClr val="000000"/>
                          </a:solidFill>
                          <a:latin typeface="Montserrat Light"/>
                          <a:ea typeface="Montserrat Light"/>
                          <a:cs typeface="Montserrat Light"/>
                        </a:rPr>
                        <a:t>A Special Purpose Corp (SPC) established by </a:t>
                      </a:r>
                      <a:r>
                        <a:rPr lang="en-US" sz="1150" dirty="0" err="1">
                          <a:solidFill>
                            <a:srgbClr val="000000"/>
                          </a:solidFill>
                          <a:latin typeface="Montserrat Light"/>
                          <a:ea typeface="Montserrat Light"/>
                          <a:cs typeface="Montserrat Light"/>
                        </a:rPr>
                        <a:t>SunEx</a:t>
                      </a:r>
                      <a:endParaRPr lang="en-US" sz="1150" baseline="0" dirty="0">
                        <a:solidFill>
                          <a:srgbClr val="000000"/>
                        </a:solidFill>
                        <a:latin typeface="Montserrat Light"/>
                        <a:ea typeface="Montserrat Light"/>
                        <a:cs typeface="Montserrat Light"/>
                      </a:endParaRPr>
                    </a:p>
                  </a:txBody>
                  <a:tcPr marL="12700" marR="12700" marT="12700" marB="12700" horzOverflow="overflow">
                    <a:lnL w="3175" cap="flat" cmpd="sng" algn="ctr">
                      <a:solidFill>
                        <a:srgbClr val="FFFFFF"/>
                      </a:solidFill>
                      <a:prstDash val="solid"/>
                      <a:round/>
                      <a:headEnd type="none" w="med" len="med"/>
                      <a:tailEnd type="none" w="med" len="med"/>
                    </a:lnL>
                    <a:lnR w="3175">
                      <a:solidFill>
                        <a:srgbClr val="FFFFFF"/>
                      </a:solid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4"/>
                  </a:ext>
                </a:extLst>
              </a:tr>
              <a:tr h="532002">
                <a:tc>
                  <a:txBody>
                    <a:bodyPr/>
                    <a:lstStyle/>
                    <a:p>
                      <a:pPr algn="l">
                        <a:lnSpc>
                          <a:spcPct val="130000"/>
                        </a:lnSpc>
                        <a:spcBef>
                          <a:spcPts val="0"/>
                        </a:spcBef>
                        <a:defRPr sz="1800" b="0">
                          <a:solidFill>
                            <a:srgbClr val="000000"/>
                          </a:solidFill>
                        </a:defRPr>
                      </a:pPr>
                      <a:r>
                        <a:rPr lang="en-US" sz="1150" b="1" dirty="0">
                          <a:solidFill>
                            <a:srgbClr val="000000"/>
                          </a:solidFill>
                          <a:latin typeface="Montserrat Semi Bold" panose="00000700000000000000" pitchFamily="50" charset="0"/>
                          <a:ea typeface="Montserrat Light"/>
                          <a:cs typeface="Montserrat Light"/>
                        </a:rPr>
                        <a:t>Authority To</a:t>
                      </a:r>
                      <a:r>
                        <a:rPr lang="en-US" sz="1150" b="1" baseline="0" dirty="0">
                          <a:solidFill>
                            <a:srgbClr val="000000"/>
                          </a:solidFill>
                          <a:latin typeface="Montserrat Semi Bold" panose="00000700000000000000" pitchFamily="50" charset="0"/>
                          <a:ea typeface="Montserrat Light"/>
                          <a:cs typeface="Montserrat Light"/>
                        </a:rPr>
                        <a:t> Sub-Lease</a:t>
                      </a:r>
                      <a:endParaRPr sz="1150" b="1" dirty="0">
                        <a:solidFill>
                          <a:srgbClr val="000000"/>
                        </a:solidFill>
                        <a:latin typeface="Montserrat Semi Bold" panose="00000700000000000000" pitchFamily="50" charset="0"/>
                        <a:ea typeface="Montserrat Light"/>
                        <a:cs typeface="Montserrat Light"/>
                      </a:endParaRPr>
                    </a:p>
                  </a:txBody>
                  <a:tcPr marL="12700" marR="12700" marT="12700" marB="12700" horzOverflow="overflow">
                    <a:lnL w="3175">
                      <a:solidFill>
                        <a:srgbClr val="FFFFFF"/>
                      </a:solidFill>
                    </a:lnL>
                    <a:lnR w="317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noFill/>
                  </a:tcPr>
                </a:tc>
                <a:tc>
                  <a:txBody>
                    <a:bodyPr/>
                    <a:lstStyle/>
                    <a:p>
                      <a:pPr algn="l">
                        <a:lnSpc>
                          <a:spcPct val="130000"/>
                        </a:lnSpc>
                        <a:spcBef>
                          <a:spcPts val="0"/>
                        </a:spcBef>
                        <a:defRPr sz="1100" b="0">
                          <a:solidFill>
                            <a:srgbClr val="000000"/>
                          </a:solidFill>
                          <a:latin typeface="Montserrat Light"/>
                          <a:ea typeface="Montserrat Light"/>
                          <a:cs typeface="Montserrat Light"/>
                        </a:defRPr>
                      </a:pPr>
                      <a:r>
                        <a:rPr lang="en-US" sz="1150" baseline="0" dirty="0">
                          <a:solidFill>
                            <a:srgbClr val="000000"/>
                          </a:solidFill>
                          <a:latin typeface="Montserrat Light"/>
                          <a:ea typeface="Montserrat Light"/>
                          <a:cs typeface="Montserrat Light"/>
                        </a:rPr>
                        <a:t>SPC will lease the entire solar system to </a:t>
                      </a:r>
                      <a:r>
                        <a:rPr lang="en-GB" sz="1200" baseline="0" dirty="0">
                          <a:solidFill>
                            <a:schemeClr val="tx1"/>
                          </a:solidFill>
                          <a:latin typeface="Montserrat Light" panose="00000400000000000000" pitchFamily="2" charset="0"/>
                          <a:ea typeface="Montserrat Light"/>
                          <a:cs typeface="Montserrat Light"/>
                        </a:rPr>
                        <a:t>Knysna Primary School</a:t>
                      </a:r>
                      <a:r>
                        <a:rPr lang="en-US" sz="1150" baseline="0" dirty="0">
                          <a:solidFill>
                            <a:srgbClr val="000000"/>
                          </a:solidFill>
                          <a:latin typeface="Montserrat Light"/>
                          <a:ea typeface="Montserrat Light"/>
                          <a:cs typeface="Montserrat Light"/>
                        </a:rPr>
                        <a:t>, including the solar cells, under the terms of a SunEx Lease</a:t>
                      </a:r>
                      <a:endParaRPr sz="1150" dirty="0">
                        <a:solidFill>
                          <a:srgbClr val="000000"/>
                        </a:solidFill>
                      </a:endParaRPr>
                    </a:p>
                  </a:txBody>
                  <a:tcPr marL="12700" marR="12700" marT="12700" marB="12700" horzOverflow="overflow">
                    <a:lnL w="3175" cap="flat" cmpd="sng" algn="ctr">
                      <a:solidFill>
                        <a:srgbClr val="FFFFFF"/>
                      </a:solidFill>
                      <a:prstDash val="solid"/>
                      <a:round/>
                      <a:headEnd type="none" w="med" len="med"/>
                      <a:tailEnd type="none" w="med" len="med"/>
                    </a:lnL>
                    <a:lnR w="3175">
                      <a:solidFill>
                        <a:srgbClr val="FFFFFF"/>
                      </a:solid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7"/>
                  </a:ext>
                </a:extLst>
              </a:tr>
              <a:tr h="565727">
                <a:tc>
                  <a:txBody>
                    <a:bodyPr/>
                    <a:lstStyle/>
                    <a:p>
                      <a:pPr algn="l">
                        <a:lnSpc>
                          <a:spcPct val="130000"/>
                        </a:lnSpc>
                        <a:spcBef>
                          <a:spcPts val="0"/>
                        </a:spcBef>
                        <a:defRPr sz="1800" b="0">
                          <a:solidFill>
                            <a:srgbClr val="000000"/>
                          </a:solidFill>
                        </a:defRPr>
                      </a:pPr>
                      <a:r>
                        <a:rPr sz="1150" b="1" dirty="0">
                          <a:solidFill>
                            <a:srgbClr val="000000"/>
                          </a:solidFill>
                          <a:latin typeface="Montserrat Semi Bold" panose="00000700000000000000" pitchFamily="50" charset="0"/>
                          <a:ea typeface="Montserrat Light"/>
                          <a:cs typeface="Montserrat Light"/>
                        </a:rPr>
                        <a:t>Lease Rental </a:t>
                      </a:r>
                      <a:br>
                        <a:rPr lang="en-US" sz="1150" b="1" dirty="0">
                          <a:solidFill>
                            <a:srgbClr val="000000"/>
                          </a:solidFill>
                          <a:latin typeface="Montserrat Semi Bold" panose="00000700000000000000" pitchFamily="50" charset="0"/>
                          <a:ea typeface="Montserrat Light"/>
                          <a:cs typeface="Montserrat Light"/>
                        </a:rPr>
                      </a:br>
                      <a:r>
                        <a:rPr sz="1150" b="1" dirty="0">
                          <a:solidFill>
                            <a:srgbClr val="000000"/>
                          </a:solidFill>
                          <a:latin typeface="Montserrat Semi Bold" panose="00000700000000000000" pitchFamily="50" charset="0"/>
                          <a:ea typeface="Montserrat Light"/>
                          <a:cs typeface="Montserrat Light"/>
                        </a:rPr>
                        <a:t>Commencement Date</a:t>
                      </a:r>
                      <a:r>
                        <a:rPr lang="en-US" sz="1150" b="1" dirty="0">
                          <a:solidFill>
                            <a:srgbClr val="000000"/>
                          </a:solidFill>
                          <a:latin typeface="Montserrat Semi Bold" panose="00000700000000000000" pitchFamily="50" charset="0"/>
                          <a:ea typeface="Montserrat Light"/>
                          <a:cs typeface="Montserrat Light"/>
                        </a:rPr>
                        <a:t>:</a:t>
                      </a:r>
                      <a:endParaRPr sz="1150" b="1" dirty="0">
                        <a:solidFill>
                          <a:srgbClr val="000000"/>
                        </a:solidFill>
                        <a:latin typeface="Montserrat Semi Bold" panose="00000700000000000000" pitchFamily="50" charset="0"/>
                        <a:ea typeface="Montserrat Light"/>
                        <a:cs typeface="Montserrat Light"/>
                      </a:endParaRPr>
                    </a:p>
                  </a:txBody>
                  <a:tcPr marL="12700" marR="12700" marT="12700" marB="12700" horzOverflow="overflow">
                    <a:lnL w="3175">
                      <a:solidFill>
                        <a:srgbClr val="FFFFFF"/>
                      </a:solidFill>
                    </a:lnL>
                    <a:lnR w="3175">
                      <a:solidFill>
                        <a:srgbClr val="FFFFFF"/>
                      </a:solidFill>
                    </a:lnR>
                    <a:lnT w="25400" cap="flat" cmpd="sng" algn="ctr">
                      <a:solidFill>
                        <a:srgbClr val="FFFFFF"/>
                      </a:solidFill>
                      <a:prstDash val="solid"/>
                      <a:round/>
                      <a:headEnd type="none" w="med" len="med"/>
                      <a:tailEnd type="none" w="med" len="med"/>
                    </a:lnT>
                    <a:lnB w="25400">
                      <a:solidFill>
                        <a:srgbClr val="FFFFFF"/>
                      </a:solidFill>
                    </a:lnB>
                    <a:noFill/>
                  </a:tcPr>
                </a:tc>
                <a:tc>
                  <a:txBody>
                    <a:bodyPr/>
                    <a:lstStyle/>
                    <a:p>
                      <a:pPr algn="l">
                        <a:lnSpc>
                          <a:spcPct val="130000"/>
                        </a:lnSpc>
                        <a:spcBef>
                          <a:spcPts val="0"/>
                        </a:spcBef>
                        <a:defRPr sz="1100" b="0">
                          <a:solidFill>
                            <a:srgbClr val="000000"/>
                          </a:solidFill>
                          <a:latin typeface="Montserrat Light"/>
                          <a:ea typeface="Montserrat Light"/>
                          <a:cs typeface="Montserrat Light"/>
                        </a:defRPr>
                      </a:pPr>
                      <a:r>
                        <a:rPr lang="en-US" sz="1150" dirty="0">
                          <a:solidFill>
                            <a:srgbClr val="000000"/>
                          </a:solidFill>
                        </a:rPr>
                        <a:t>T</a:t>
                      </a:r>
                      <a:r>
                        <a:rPr sz="1150" dirty="0">
                          <a:solidFill>
                            <a:srgbClr val="000000"/>
                          </a:solidFill>
                        </a:rPr>
                        <a:t>he Commercial Operation Date</a:t>
                      </a:r>
                      <a:r>
                        <a:rPr lang="en-US" sz="1150" dirty="0">
                          <a:solidFill>
                            <a:srgbClr val="000000"/>
                          </a:solidFill>
                        </a:rPr>
                        <a:t> (COD)</a:t>
                      </a:r>
                      <a:r>
                        <a:rPr sz="1150" dirty="0">
                          <a:solidFill>
                            <a:srgbClr val="000000"/>
                          </a:solidFill>
                        </a:rPr>
                        <a:t>. Your money</a:t>
                      </a:r>
                      <a:r>
                        <a:rPr lang="en-US" sz="1150" baseline="0" dirty="0">
                          <a:solidFill>
                            <a:srgbClr val="000000"/>
                          </a:solidFill>
                        </a:rPr>
                        <a:t> </a:t>
                      </a:r>
                      <a:r>
                        <a:rPr sz="1150" dirty="0">
                          <a:solidFill>
                            <a:srgbClr val="000000"/>
                          </a:solidFill>
                        </a:rPr>
                        <a:t>will not accrue </a:t>
                      </a:r>
                      <a:r>
                        <a:rPr lang="en-US" sz="1150" dirty="0">
                          <a:solidFill>
                            <a:srgbClr val="000000"/>
                          </a:solidFill>
                        </a:rPr>
                        <a:t>lease rental</a:t>
                      </a:r>
                      <a:r>
                        <a:rPr sz="1150" dirty="0">
                          <a:solidFill>
                            <a:srgbClr val="000000"/>
                          </a:solidFill>
                        </a:rPr>
                        <a:t> prior to this date, including during the </a:t>
                      </a:r>
                      <a:r>
                        <a:rPr lang="en-US" sz="1150" dirty="0">
                          <a:solidFill>
                            <a:srgbClr val="000000"/>
                          </a:solidFill>
                        </a:rPr>
                        <a:t>sale period</a:t>
                      </a:r>
                      <a:endParaRPr sz="1150" dirty="0">
                        <a:solidFill>
                          <a:srgbClr val="000000"/>
                        </a:solidFill>
                      </a:endParaRPr>
                    </a:p>
                  </a:txBody>
                  <a:tcPr marL="12700" marR="12700" marT="12700" marB="12700" horzOverflow="overflow">
                    <a:lnL w="3175">
                      <a:solidFill>
                        <a:srgbClr val="FFFFFF"/>
                      </a:solidFill>
                    </a:lnL>
                    <a:lnR w="3175">
                      <a:solidFill>
                        <a:srgbClr val="FFFFFF"/>
                      </a:solidFill>
                    </a:lnR>
                    <a:lnT w="25400" cap="flat" cmpd="sng" algn="ctr">
                      <a:solidFill>
                        <a:srgbClr val="FFFFFF"/>
                      </a:solidFill>
                      <a:prstDash val="solid"/>
                      <a:round/>
                      <a:headEnd type="none" w="med" len="med"/>
                      <a:tailEnd type="none" w="med" len="med"/>
                    </a:lnT>
                    <a:lnB w="25400">
                      <a:solidFill>
                        <a:srgbClr val="FFFFFF"/>
                      </a:solidFill>
                    </a:lnB>
                    <a:noFill/>
                  </a:tcPr>
                </a:tc>
                <a:extLst>
                  <a:ext uri="{0D108BD9-81ED-4DB2-BD59-A6C34878D82A}">
                    <a16:rowId xmlns:a16="http://schemas.microsoft.com/office/drawing/2014/main" val="10000"/>
                  </a:ext>
                </a:extLst>
              </a:tr>
              <a:tr h="796637">
                <a:tc>
                  <a:txBody>
                    <a:bodyPr/>
                    <a:lstStyle/>
                    <a:p>
                      <a:pPr algn="l">
                        <a:lnSpc>
                          <a:spcPct val="130000"/>
                        </a:lnSpc>
                        <a:spcBef>
                          <a:spcPts val="0"/>
                        </a:spcBef>
                        <a:defRPr sz="1800"/>
                      </a:pPr>
                      <a:r>
                        <a:rPr sz="1150" b="1" dirty="0">
                          <a:solidFill>
                            <a:srgbClr val="000000"/>
                          </a:solidFill>
                          <a:latin typeface="Montserrat Semi Bold" panose="00000700000000000000" pitchFamily="50" charset="0"/>
                          <a:ea typeface="Montserrat Light"/>
                          <a:cs typeface="Montserrat Light"/>
                        </a:rPr>
                        <a:t>Events of Default</a:t>
                      </a:r>
                      <a:r>
                        <a:rPr lang="en-US" sz="1150" b="1" dirty="0">
                          <a:solidFill>
                            <a:srgbClr val="000000"/>
                          </a:solidFill>
                          <a:latin typeface="Montserrat Semi Bold" panose="00000700000000000000" pitchFamily="50" charset="0"/>
                          <a:ea typeface="Montserrat Light"/>
                          <a:cs typeface="Montserrat Light"/>
                        </a:rPr>
                        <a:t>:</a:t>
                      </a:r>
                      <a:endParaRPr sz="1150" b="1" dirty="0">
                        <a:solidFill>
                          <a:srgbClr val="000000"/>
                        </a:solidFill>
                        <a:latin typeface="Montserrat Semi Bold" panose="00000700000000000000" pitchFamily="50" charset="0"/>
                        <a:ea typeface="Montserrat Light"/>
                        <a:cs typeface="Montserrat Light"/>
                      </a:endParaRPr>
                    </a:p>
                  </a:txBody>
                  <a:tcPr marL="12700" marR="12700" marT="12700" marB="12700" horzOverflow="overflow">
                    <a:lnL w="3175">
                      <a:solidFill>
                        <a:srgbClr val="FFFFFF"/>
                      </a:solidFill>
                    </a:lnL>
                    <a:lnR w="317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3175">
                      <a:solidFill>
                        <a:srgbClr val="FFFFFF"/>
                      </a:solidFill>
                    </a:lnB>
                    <a:noFill/>
                  </a:tcPr>
                </a:tc>
                <a:tc>
                  <a:txBody>
                    <a:bodyPr/>
                    <a:lstStyle/>
                    <a:p>
                      <a:pPr algn="l">
                        <a:lnSpc>
                          <a:spcPct val="130000"/>
                        </a:lnSpc>
                        <a:spcBef>
                          <a:spcPts val="0"/>
                        </a:spcBef>
                        <a:defRPr sz="1800"/>
                      </a:pPr>
                      <a:r>
                        <a:rPr sz="1150" dirty="0">
                          <a:solidFill>
                            <a:srgbClr val="000000"/>
                          </a:solidFill>
                          <a:latin typeface="Montserrat Light"/>
                          <a:ea typeface="Montserrat Light"/>
                          <a:cs typeface="Montserrat Light"/>
                        </a:rPr>
                        <a:t>Failure to pay amounts payable within 30 days, </a:t>
                      </a:r>
                      <a:r>
                        <a:rPr lang="en-US" sz="1150" dirty="0">
                          <a:solidFill>
                            <a:srgbClr val="000000"/>
                          </a:solidFill>
                          <a:latin typeface="Montserrat Light"/>
                          <a:ea typeface="Montserrat Light"/>
                          <a:cs typeface="Montserrat Light"/>
                        </a:rPr>
                        <a:t>b</a:t>
                      </a:r>
                      <a:r>
                        <a:rPr sz="1150" dirty="0">
                          <a:solidFill>
                            <a:srgbClr val="000000"/>
                          </a:solidFill>
                          <a:latin typeface="Montserrat Light"/>
                          <a:ea typeface="Montserrat Light"/>
                          <a:cs typeface="Montserrat Light"/>
                        </a:rPr>
                        <a:t>reach of other terms of the Lease and other agreements not remedied within 30 days, insolvency or analogous event, cessation of business, e</a:t>
                      </a:r>
                      <a:r>
                        <a:rPr lang="en-US" sz="1150" dirty="0">
                          <a:solidFill>
                            <a:srgbClr val="000000"/>
                          </a:solidFill>
                          <a:latin typeface="Montserrat Light"/>
                          <a:ea typeface="Montserrat Light"/>
                          <a:cs typeface="Montserrat Light"/>
                        </a:rPr>
                        <a:t>tc</a:t>
                      </a:r>
                      <a:endParaRPr sz="1150" dirty="0">
                        <a:solidFill>
                          <a:srgbClr val="000000"/>
                        </a:solidFill>
                        <a:latin typeface="Montserrat Light"/>
                        <a:ea typeface="Montserrat Light"/>
                        <a:cs typeface="Montserrat Light"/>
                      </a:endParaRPr>
                    </a:p>
                  </a:txBody>
                  <a:tcPr marL="12700" marR="12700" marT="12700" marB="12700" horzOverflow="overflow">
                    <a:lnL w="3175" cap="flat" cmpd="sng" algn="ctr">
                      <a:solidFill>
                        <a:srgbClr val="FFFFFF"/>
                      </a:solidFill>
                      <a:prstDash val="solid"/>
                      <a:round/>
                      <a:headEnd type="none" w="med" len="med"/>
                      <a:tailEnd type="none" w="med" len="med"/>
                    </a:lnL>
                    <a:lnR w="3175">
                      <a:solidFill>
                        <a:srgbClr val="FFFFFF"/>
                      </a:solidFill>
                    </a:lnR>
                    <a:lnT w="25400" cap="flat" cmpd="sng" algn="ctr">
                      <a:solidFill>
                        <a:srgbClr val="FFFFFF"/>
                      </a:solidFill>
                      <a:prstDash val="solid"/>
                      <a:round/>
                      <a:headEnd type="none" w="med" len="med"/>
                      <a:tailEnd type="none" w="med" len="med"/>
                    </a:lnT>
                    <a:lnB w="3175">
                      <a:solidFill>
                        <a:srgbClr val="FFFFFF"/>
                      </a:solidFill>
                    </a:lnB>
                    <a:noFill/>
                  </a:tcPr>
                </a:tc>
                <a:extLst>
                  <a:ext uri="{0D108BD9-81ED-4DB2-BD59-A6C34878D82A}">
                    <a16:rowId xmlns:a16="http://schemas.microsoft.com/office/drawing/2014/main" val="10003"/>
                  </a:ext>
                </a:extLst>
              </a:tr>
              <a:tr h="323272">
                <a:tc>
                  <a:txBody>
                    <a:bodyPr/>
                    <a:lstStyle/>
                    <a:p>
                      <a:pPr algn="l">
                        <a:lnSpc>
                          <a:spcPct val="130000"/>
                        </a:lnSpc>
                        <a:spcBef>
                          <a:spcPts val="0"/>
                        </a:spcBef>
                        <a:defRPr sz="1800"/>
                      </a:pPr>
                      <a:r>
                        <a:rPr sz="1150" b="1" dirty="0">
                          <a:solidFill>
                            <a:srgbClr val="000000"/>
                          </a:solidFill>
                          <a:latin typeface="Montserrat Semi Bold" panose="00000700000000000000" pitchFamily="50" charset="0"/>
                          <a:ea typeface="Montserrat Light"/>
                          <a:cs typeface="Montserrat Light"/>
                        </a:rPr>
                        <a:t>Lease Rental Accounts</a:t>
                      </a:r>
                      <a:r>
                        <a:rPr lang="en-US" sz="1150" b="1" dirty="0">
                          <a:solidFill>
                            <a:srgbClr val="000000"/>
                          </a:solidFill>
                          <a:latin typeface="Montserrat Semi Bold" panose="00000700000000000000" pitchFamily="50" charset="0"/>
                          <a:ea typeface="Montserrat Light"/>
                          <a:cs typeface="Montserrat Light"/>
                        </a:rPr>
                        <a:t>:</a:t>
                      </a:r>
                      <a:endParaRPr sz="1150" b="1" dirty="0">
                        <a:solidFill>
                          <a:srgbClr val="000000"/>
                        </a:solidFill>
                        <a:latin typeface="Montserrat Semi Bold" panose="00000700000000000000" pitchFamily="50" charset="0"/>
                        <a:ea typeface="Montserrat Light"/>
                        <a:cs typeface="Montserrat Light"/>
                      </a:endParaRPr>
                    </a:p>
                  </a:txBody>
                  <a:tcPr marL="12700" marR="12700" marT="12700" marB="12700" horzOverflow="overflow">
                    <a:lnL w="3175">
                      <a:solidFill>
                        <a:srgbClr val="FFFFFF"/>
                      </a:solidFill>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a:solidFill>
                        <a:srgbClr val="FFFFFF"/>
                      </a:solidFill>
                    </a:lnB>
                    <a:noFill/>
                  </a:tcPr>
                </a:tc>
                <a:tc>
                  <a:txBody>
                    <a:bodyPr/>
                    <a:lstStyle/>
                    <a:p>
                      <a:pPr algn="l">
                        <a:lnSpc>
                          <a:spcPct val="130000"/>
                        </a:lnSpc>
                        <a:spcBef>
                          <a:spcPts val="0"/>
                        </a:spcBef>
                        <a:defRPr sz="1100">
                          <a:latin typeface="Montserrat Light"/>
                          <a:ea typeface="Montserrat Light"/>
                          <a:cs typeface="Montserrat Light"/>
                        </a:defRPr>
                      </a:pPr>
                      <a:r>
                        <a:rPr lang="en-US" sz="1150" dirty="0">
                          <a:solidFill>
                            <a:srgbClr val="000000"/>
                          </a:solidFill>
                        </a:rPr>
                        <a:t>A</a:t>
                      </a:r>
                      <a:r>
                        <a:rPr sz="1150" dirty="0">
                          <a:solidFill>
                            <a:srgbClr val="000000"/>
                          </a:solidFill>
                        </a:rPr>
                        <a:t>ccounts for escrow of </a:t>
                      </a:r>
                      <a:r>
                        <a:rPr lang="en-US" sz="1150" dirty="0">
                          <a:solidFill>
                            <a:srgbClr val="000000"/>
                          </a:solidFill>
                        </a:rPr>
                        <a:t>l</a:t>
                      </a:r>
                      <a:r>
                        <a:rPr sz="1150" dirty="0">
                          <a:solidFill>
                            <a:srgbClr val="000000"/>
                          </a:solidFill>
                        </a:rPr>
                        <a:t>ease </a:t>
                      </a:r>
                      <a:r>
                        <a:rPr lang="en-US" sz="1150" dirty="0">
                          <a:solidFill>
                            <a:srgbClr val="000000"/>
                          </a:solidFill>
                        </a:rPr>
                        <a:t>r</a:t>
                      </a:r>
                      <a:r>
                        <a:rPr sz="1150" dirty="0">
                          <a:solidFill>
                            <a:srgbClr val="000000"/>
                          </a:solidFill>
                        </a:rPr>
                        <a:t>ental paid by </a:t>
                      </a:r>
                      <a:r>
                        <a:rPr lang="en-US" sz="1150" dirty="0">
                          <a:solidFill>
                            <a:srgbClr val="000000"/>
                          </a:solidFill>
                        </a:rPr>
                        <a:t>the SPC</a:t>
                      </a:r>
                      <a:endParaRPr sz="1150" dirty="0">
                        <a:solidFill>
                          <a:srgbClr val="000000"/>
                        </a:solidFill>
                      </a:endParaRPr>
                    </a:p>
                  </a:txBody>
                  <a:tcPr marL="12700" marR="12700" marT="12700" marB="12700" horzOverflow="overflow">
                    <a:lnL w="3175" cap="flat" cmpd="sng" algn="ctr">
                      <a:solidFill>
                        <a:srgbClr val="FFFFFF"/>
                      </a:solidFill>
                      <a:prstDash val="solid"/>
                      <a:round/>
                      <a:headEnd type="none" w="med" len="med"/>
                      <a:tailEnd type="none" w="med" len="med"/>
                    </a:lnL>
                    <a:lnR w="3175">
                      <a:solidFill>
                        <a:srgbClr val="FFFFFF"/>
                      </a:solidFill>
                    </a:lnR>
                    <a:lnT w="3175" cap="flat" cmpd="sng" algn="ctr">
                      <a:solidFill>
                        <a:srgbClr val="FFFFFF"/>
                      </a:solidFill>
                      <a:prstDash val="solid"/>
                      <a:round/>
                      <a:headEnd type="none" w="med" len="med"/>
                      <a:tailEnd type="none" w="med" len="med"/>
                    </a:lnT>
                    <a:lnB w="3175">
                      <a:solidFill>
                        <a:srgbClr val="FFFFFF"/>
                      </a:solidFill>
                    </a:lnB>
                    <a:noFill/>
                  </a:tcPr>
                </a:tc>
                <a:extLst>
                  <a:ext uri="{0D108BD9-81ED-4DB2-BD59-A6C34878D82A}">
                    <a16:rowId xmlns:a16="http://schemas.microsoft.com/office/drawing/2014/main" val="10005"/>
                  </a:ext>
                </a:extLst>
              </a:tr>
              <a:tr h="314764">
                <a:tc>
                  <a:txBody>
                    <a:bodyPr/>
                    <a:lstStyle/>
                    <a:p>
                      <a:pPr algn="l">
                        <a:lnSpc>
                          <a:spcPct val="130000"/>
                        </a:lnSpc>
                        <a:spcBef>
                          <a:spcPts val="0"/>
                        </a:spcBef>
                        <a:defRPr sz="1800"/>
                      </a:pPr>
                      <a:r>
                        <a:rPr sz="1150" b="1" dirty="0">
                          <a:solidFill>
                            <a:srgbClr val="000000"/>
                          </a:solidFill>
                          <a:latin typeface="Montserrat Semi Bold" panose="00000700000000000000" pitchFamily="50" charset="0"/>
                          <a:ea typeface="Montserrat Light"/>
                          <a:cs typeface="Montserrat Light"/>
                        </a:rPr>
                        <a:t>Lease End Date</a:t>
                      </a:r>
                      <a:r>
                        <a:rPr lang="en-US" sz="1150" b="1" dirty="0">
                          <a:solidFill>
                            <a:srgbClr val="000000"/>
                          </a:solidFill>
                          <a:latin typeface="Montserrat Semi Bold" panose="00000700000000000000" pitchFamily="50" charset="0"/>
                          <a:ea typeface="Montserrat Light"/>
                          <a:cs typeface="Montserrat Light"/>
                        </a:rPr>
                        <a:t>:</a:t>
                      </a:r>
                      <a:endParaRPr sz="1150" b="1" dirty="0">
                        <a:solidFill>
                          <a:srgbClr val="000000"/>
                        </a:solidFill>
                        <a:latin typeface="Montserrat Semi Bold" panose="00000700000000000000" pitchFamily="50" charset="0"/>
                        <a:ea typeface="Montserrat Light"/>
                        <a:cs typeface="Montserrat Light"/>
                      </a:endParaRPr>
                    </a:p>
                  </a:txBody>
                  <a:tcPr marL="12700" marR="12700" marT="12700" marB="12700" horzOverflow="overflow">
                    <a:lnL w="3175">
                      <a:solidFill>
                        <a:srgbClr val="FFFFFF"/>
                      </a:solidFill>
                    </a:lnL>
                    <a:lnR w="3175">
                      <a:solidFill>
                        <a:srgbClr val="FFFFFF"/>
                      </a:solidFill>
                    </a:lnR>
                    <a:lnT w="3175">
                      <a:solidFill>
                        <a:srgbClr val="FFFFFF"/>
                      </a:solidFill>
                    </a:lnT>
                    <a:lnB w="3175" cap="flat" cmpd="sng" algn="ctr">
                      <a:solidFill>
                        <a:srgbClr val="FFFFFF"/>
                      </a:solidFill>
                      <a:prstDash val="solid"/>
                      <a:round/>
                      <a:headEnd type="none" w="med" len="med"/>
                      <a:tailEnd type="none" w="med" len="med"/>
                    </a:lnB>
                    <a:noFill/>
                  </a:tcPr>
                </a:tc>
                <a:tc>
                  <a:txBody>
                    <a:bodyPr/>
                    <a:lstStyle/>
                    <a:p>
                      <a:pPr algn="l">
                        <a:lnSpc>
                          <a:spcPct val="130000"/>
                        </a:lnSpc>
                        <a:spcBef>
                          <a:spcPts val="0"/>
                        </a:spcBef>
                        <a:defRPr sz="1800"/>
                      </a:pPr>
                      <a:r>
                        <a:rPr sz="1150" dirty="0">
                          <a:solidFill>
                            <a:srgbClr val="000000"/>
                          </a:solidFill>
                          <a:latin typeface="Montserrat Light"/>
                          <a:ea typeface="Montserrat Light"/>
                          <a:cs typeface="Montserrat Light"/>
                        </a:rPr>
                        <a:t>The </a:t>
                      </a:r>
                      <a:r>
                        <a:rPr lang="en-GB" sz="1150" dirty="0">
                          <a:solidFill>
                            <a:srgbClr val="000000"/>
                          </a:solidFill>
                          <a:latin typeface="Montserrat Light"/>
                          <a:ea typeface="Montserrat Light"/>
                          <a:cs typeface="Montserrat Light"/>
                        </a:rPr>
                        <a:t>20</a:t>
                      </a:r>
                      <a:r>
                        <a:rPr sz="1150" dirty="0">
                          <a:solidFill>
                            <a:srgbClr val="000000"/>
                          </a:solidFill>
                          <a:latin typeface="Montserrat Light"/>
                          <a:ea typeface="Montserrat Light"/>
                          <a:cs typeface="Montserrat Light"/>
                        </a:rPr>
                        <a:t>th anniversary of the COD</a:t>
                      </a:r>
                    </a:p>
                  </a:txBody>
                  <a:tcPr marL="12700" marR="12700" marT="12700" marB="12700" horzOverflow="overflow">
                    <a:lnL w="3175">
                      <a:solidFill>
                        <a:srgbClr val="FFFFFF"/>
                      </a:solidFill>
                    </a:lnL>
                    <a:lnR w="3175">
                      <a:solidFill>
                        <a:srgbClr val="FFFFFF"/>
                      </a:solidFill>
                    </a:lnR>
                    <a:lnT w="3175">
                      <a:solidFill>
                        <a:srgbClr val="FFFFFF"/>
                      </a:solidFill>
                    </a:lnT>
                    <a:lnB w="3175"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pic>
        <p:nvPicPr>
          <p:cNvPr id="6" name="Picture 5"/>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
        <p:nvSpPr>
          <p:cNvPr id="9" name="TextBox 8"/>
          <p:cNvSpPr txBox="1"/>
          <p:nvPr/>
        </p:nvSpPr>
        <p:spPr>
          <a:xfrm>
            <a:off x="344488" y="6188405"/>
            <a:ext cx="7356330" cy="315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kumimoji="0" lang="en-US" sz="900" b="0" i="0" u="none" strike="noStrike" cap="none" spc="0" normalizeH="0" baseline="0" dirty="0">
                <a:ln>
                  <a:noFill/>
                </a:ln>
                <a:solidFill>
                  <a:srgbClr val="000000"/>
                </a:solidFill>
                <a:effectLst/>
                <a:uFillTx/>
                <a:latin typeface="Montserrat Light"/>
                <a:ea typeface="Montserrat Light"/>
                <a:cs typeface="Montserrat Light"/>
                <a:sym typeface="Montserrat Light"/>
              </a:rPr>
              <a:t>Please see</a:t>
            </a:r>
            <a:r>
              <a:rPr kumimoji="0" lang="en-US" sz="900" b="0" i="0" u="none" strike="noStrike" cap="none" spc="0" normalizeH="0" dirty="0">
                <a:ln>
                  <a:noFill/>
                </a:ln>
                <a:solidFill>
                  <a:srgbClr val="000000"/>
                </a:solidFill>
                <a:effectLst/>
                <a:uFillTx/>
                <a:latin typeface="Montserrat Light"/>
                <a:ea typeface="Montserrat Light"/>
                <a:cs typeface="Montserrat Light"/>
                <a:sym typeface="Montserrat Light"/>
              </a:rPr>
              <a:t> SunEx’s Terms of Service, Solar Cell Owners Lease Agreement, and Glossary for more information. </a:t>
            </a:r>
            <a:br>
              <a:rPr kumimoji="0" lang="en-US" sz="900" b="0" i="0" u="none" strike="noStrike" cap="none" spc="0" normalizeH="0" dirty="0">
                <a:ln>
                  <a:noFill/>
                </a:ln>
                <a:solidFill>
                  <a:srgbClr val="000000"/>
                </a:solidFill>
                <a:effectLst/>
                <a:uFillTx/>
                <a:latin typeface="Montserrat Light"/>
                <a:ea typeface="Montserrat Light"/>
                <a:cs typeface="Montserrat Light"/>
                <a:sym typeface="Montserrat Light"/>
              </a:rPr>
            </a:br>
            <a:r>
              <a:rPr lang="en-US" sz="900" dirty="0"/>
              <a:t>Contact SunEx with questions at </a:t>
            </a:r>
            <a:r>
              <a:rPr lang="en-US" sz="900" u="sng" dirty="0">
                <a:uFill>
                  <a:solidFill>
                    <a:srgbClr val="000000"/>
                  </a:solidFill>
                </a:uFill>
              </a:rPr>
              <a:t>hello</a:t>
            </a:r>
            <a:r>
              <a:rPr lang="en-US" sz="900" u="sng" dirty="0">
                <a:uFill>
                  <a:solidFill>
                    <a:srgbClr val="000000"/>
                  </a:solidFill>
                </a:uFill>
                <a:hlinkClick r:id="rId5"/>
              </a:rPr>
              <a:t>@thesunexchange.com</a:t>
            </a:r>
            <a:endParaRPr kumimoji="0" lang="en-US" sz="900" b="0" i="0" u="none" strike="noStrike" cap="none" spc="0" normalizeH="0" baseline="0" dirty="0">
              <a:ln>
                <a:noFill/>
              </a:ln>
              <a:solidFill>
                <a:srgbClr val="000000"/>
              </a:solidFill>
              <a:effectLst/>
              <a:uFillTx/>
              <a:latin typeface="Montserrat Light"/>
              <a:ea typeface="Montserrat Light"/>
              <a:cs typeface="Montserrat Light"/>
              <a:sym typeface="Montserrat Light"/>
            </a:endParaRPr>
          </a:p>
        </p:txBody>
      </p:sp>
    </p:spTree>
    <p:extLst>
      <p:ext uri="{BB962C8B-B14F-4D97-AF65-F5344CB8AC3E}">
        <p14:creationId xmlns:p14="http://schemas.microsoft.com/office/powerpoint/2010/main" val="127469676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33</a:t>
            </a:fld>
            <a:r>
              <a:rPr lang="en-US" spc="-50" dirty="0">
                <a:solidFill>
                  <a:schemeClr val="bg1"/>
                </a:solidFill>
              </a:rPr>
              <a:t> ]</a:t>
            </a:r>
          </a:p>
        </p:txBody>
      </p:sp>
      <p:sp>
        <p:nvSpPr>
          <p:cNvPr id="3" name="Title 2"/>
          <p:cNvSpPr>
            <a:spLocks noGrp="1"/>
          </p:cNvSpPr>
          <p:nvPr>
            <p:ph type="title"/>
          </p:nvPr>
        </p:nvSpPr>
        <p:spPr/>
        <p:txBody>
          <a:bodyPr/>
          <a:lstStyle/>
          <a:p>
            <a:r>
              <a:rPr lang="en-US" dirty="0"/>
              <a:t>OWNER LEASE SUMMARY TERMS</a:t>
            </a:r>
          </a:p>
        </p:txBody>
      </p:sp>
      <p:pic>
        <p:nvPicPr>
          <p:cNvPr id="6" name="Picture 5"/>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558883868"/>
              </p:ext>
            </p:extLst>
          </p:nvPr>
        </p:nvGraphicFramePr>
        <p:xfrm>
          <a:off x="344489" y="1465733"/>
          <a:ext cx="8099424" cy="4071083"/>
        </p:xfrm>
        <a:graphic>
          <a:graphicData uri="http://schemas.openxmlformats.org/drawingml/2006/table">
            <a:tbl>
              <a:tblPr>
                <a:tableStyleId>{4C3C2611-4C71-4FC5-86AE-919BDF0F9419}</a:tableStyleId>
              </a:tblPr>
              <a:tblGrid>
                <a:gridCol w="2591532">
                  <a:extLst>
                    <a:ext uri="{9D8B030D-6E8A-4147-A177-3AD203B41FA5}">
                      <a16:colId xmlns:a16="http://schemas.microsoft.com/office/drawing/2014/main" val="20000"/>
                    </a:ext>
                  </a:extLst>
                </a:gridCol>
                <a:gridCol w="5507892">
                  <a:extLst>
                    <a:ext uri="{9D8B030D-6E8A-4147-A177-3AD203B41FA5}">
                      <a16:colId xmlns:a16="http://schemas.microsoft.com/office/drawing/2014/main" val="20001"/>
                    </a:ext>
                  </a:extLst>
                </a:gridCol>
              </a:tblGrid>
              <a:tr h="560222">
                <a:tc>
                  <a:txBody>
                    <a:bodyPr/>
                    <a:lstStyle/>
                    <a:p>
                      <a:pPr algn="l">
                        <a:lnSpc>
                          <a:spcPct val="130000"/>
                        </a:lnSpc>
                        <a:defRPr sz="1800"/>
                      </a:pPr>
                      <a:r>
                        <a:rPr sz="1150" b="1" dirty="0">
                          <a:latin typeface="Montserrat Semi Bold" panose="00000700000000000000" pitchFamily="50" charset="0"/>
                          <a:ea typeface="Montserrat Light"/>
                          <a:cs typeface="Montserrat Light"/>
                        </a:rPr>
                        <a:t>EPC</a:t>
                      </a:r>
                    </a:p>
                  </a:txBody>
                  <a:tcPr marL="12700" marR="12700" marT="12700" marB="12700" horzOverflow="overflow">
                    <a:lnL w="3175">
                      <a:solidFill>
                        <a:srgbClr val="FFFFFF"/>
                      </a:solidFill>
                    </a:lnL>
                    <a:lnR w="3175" cap="flat" cmpd="sng" algn="ctr">
                      <a:solidFill>
                        <a:srgbClr val="FFFFFF"/>
                      </a:solidFill>
                      <a:prstDash val="solid"/>
                      <a:round/>
                      <a:headEnd type="none" w="med" len="med"/>
                      <a:tailEnd type="none" w="med" len="med"/>
                    </a:lnR>
                    <a:lnT w="3175">
                      <a:solidFill>
                        <a:srgbClr val="FFFFFF"/>
                      </a:solidFill>
                    </a:lnT>
                    <a:lnB w="3175">
                      <a:solidFill>
                        <a:srgbClr val="FFFFFF"/>
                      </a:solidFill>
                    </a:lnB>
                    <a:noFill/>
                  </a:tcPr>
                </a:tc>
                <a:tc>
                  <a:txBody>
                    <a:bodyPr/>
                    <a:lstStyle/>
                    <a:p>
                      <a:pPr algn="l">
                        <a:lnSpc>
                          <a:spcPct val="130000"/>
                        </a:lnSpc>
                        <a:defRPr sz="1800"/>
                      </a:pPr>
                      <a:r>
                        <a:rPr lang="en-GB" sz="1150" dirty="0">
                          <a:latin typeface="Montserrat Light"/>
                          <a:ea typeface="Montserrat Light"/>
                          <a:cs typeface="Montserrat Light"/>
                        </a:rPr>
                        <a:t>Specialised Solar Systems </a:t>
                      </a:r>
                      <a:r>
                        <a:rPr lang="en-US" sz="1150" dirty="0">
                          <a:latin typeface="Montserrat Light"/>
                          <a:ea typeface="Montserrat Light"/>
                          <a:cs typeface="Montserrat Light"/>
                        </a:rPr>
                        <a:t>will provide</a:t>
                      </a:r>
                      <a:r>
                        <a:rPr lang="en-US" sz="1150" baseline="0" dirty="0">
                          <a:latin typeface="Montserrat Light"/>
                          <a:ea typeface="Montserrat Light"/>
                          <a:cs typeface="Montserrat Light"/>
                        </a:rPr>
                        <a:t> engineering, procurement and construction services to SPC for the system</a:t>
                      </a:r>
                      <a:endParaRPr sz="1150" dirty="0">
                        <a:latin typeface="Montserrat Light"/>
                        <a:ea typeface="Montserrat Light"/>
                        <a:cs typeface="Montserrat Light"/>
                      </a:endParaRPr>
                    </a:p>
                  </a:txBody>
                  <a:tcPr marL="12700" marR="12700" marT="12700" marB="12700" horzOverflow="overflow">
                    <a:lnL w="3175" cap="flat" cmpd="sng" algn="ctr">
                      <a:solidFill>
                        <a:srgbClr val="FFFFFF"/>
                      </a:solidFill>
                      <a:prstDash val="solid"/>
                      <a:round/>
                      <a:headEnd type="none" w="med" len="med"/>
                      <a:tailEnd type="none" w="med" len="med"/>
                    </a:lnL>
                    <a:lnR w="3175">
                      <a:solidFill>
                        <a:srgbClr val="FFFFFF"/>
                      </a:solidFill>
                    </a:lnR>
                    <a:lnT w="3175">
                      <a:solidFill>
                        <a:srgbClr val="FFFFFF"/>
                      </a:solidFill>
                    </a:lnT>
                    <a:lnB w="3175">
                      <a:solidFill>
                        <a:srgbClr val="FFFFFF"/>
                      </a:solidFill>
                    </a:lnB>
                    <a:noFill/>
                  </a:tcPr>
                </a:tc>
                <a:extLst>
                  <a:ext uri="{0D108BD9-81ED-4DB2-BD59-A6C34878D82A}">
                    <a16:rowId xmlns:a16="http://schemas.microsoft.com/office/drawing/2014/main" val="10000"/>
                  </a:ext>
                </a:extLst>
              </a:tr>
              <a:tr h="361110">
                <a:tc>
                  <a:txBody>
                    <a:bodyPr/>
                    <a:lstStyle/>
                    <a:p>
                      <a:pPr algn="l">
                        <a:lnSpc>
                          <a:spcPct val="130000"/>
                        </a:lnSpc>
                        <a:defRPr sz="1800"/>
                      </a:pPr>
                      <a:r>
                        <a:rPr sz="1150" b="1" dirty="0">
                          <a:solidFill>
                            <a:srgbClr val="000000"/>
                          </a:solidFill>
                          <a:latin typeface="Montserrat Semi Bold" panose="00000700000000000000" pitchFamily="50" charset="0"/>
                          <a:ea typeface="Montserrat Light"/>
                          <a:cs typeface="Montserrat Light"/>
                        </a:rPr>
                        <a:t>O</a:t>
                      </a:r>
                      <a:r>
                        <a:rPr lang="en-US" sz="1150" b="1" dirty="0">
                          <a:solidFill>
                            <a:srgbClr val="000000"/>
                          </a:solidFill>
                          <a:latin typeface="Montserrat Semi Bold" panose="00000700000000000000" pitchFamily="50" charset="0"/>
                          <a:ea typeface="Montserrat Light"/>
                          <a:cs typeface="Montserrat Light"/>
                        </a:rPr>
                        <a:t>&amp;</a:t>
                      </a:r>
                      <a:r>
                        <a:rPr sz="1150" b="1" dirty="0">
                          <a:solidFill>
                            <a:srgbClr val="000000"/>
                          </a:solidFill>
                          <a:latin typeface="Montserrat Semi Bold" panose="00000700000000000000" pitchFamily="50" charset="0"/>
                          <a:ea typeface="Montserrat Light"/>
                          <a:cs typeface="Montserrat Light"/>
                        </a:rPr>
                        <a:t>M</a:t>
                      </a:r>
                    </a:p>
                  </a:txBody>
                  <a:tcPr marL="12700" marR="12700" marT="12700" marB="12700" horzOverflow="overflow">
                    <a:lnL w="3175">
                      <a:solidFill>
                        <a:srgbClr val="FFFFFF"/>
                      </a:solidFill>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a:solidFill>
                        <a:srgbClr val="FFFFFF"/>
                      </a:solidFill>
                    </a:lnB>
                    <a:noFill/>
                  </a:tcPr>
                </a:tc>
                <a:tc>
                  <a:txBody>
                    <a:bodyPr/>
                    <a:lstStyle/>
                    <a:p>
                      <a:pPr marL="0" marR="0" indent="0" algn="l" defTabSz="457200" eaLnBrk="1" fontAlgn="auto" latinLnBrk="0" hangingPunct="1">
                        <a:lnSpc>
                          <a:spcPct val="130000"/>
                        </a:lnSpc>
                        <a:spcBef>
                          <a:spcPts val="0"/>
                        </a:spcBef>
                        <a:spcAft>
                          <a:spcPts val="0"/>
                        </a:spcAft>
                        <a:buClrTx/>
                        <a:buSzTx/>
                        <a:buFontTx/>
                        <a:buNone/>
                        <a:tabLst/>
                        <a:defRPr sz="1800"/>
                      </a:pPr>
                      <a:r>
                        <a:rPr lang="en-US" sz="1150" baseline="0" dirty="0" err="1">
                          <a:latin typeface="Montserrat Light"/>
                          <a:ea typeface="Montserrat Light"/>
                          <a:cs typeface="Montserrat Light"/>
                        </a:rPr>
                        <a:t>Specialised</a:t>
                      </a:r>
                      <a:r>
                        <a:rPr lang="en-US" sz="1150" baseline="0" dirty="0">
                          <a:latin typeface="Montserrat Light"/>
                          <a:ea typeface="Montserrat Light"/>
                          <a:cs typeface="Montserrat Light"/>
                        </a:rPr>
                        <a:t> Solar Systems will provide system operations and maintenance services to SPC</a:t>
                      </a:r>
                      <a:endParaRPr lang="en-US" sz="1150" dirty="0">
                        <a:latin typeface="Montserrat Light"/>
                        <a:ea typeface="Montserrat Light"/>
                        <a:cs typeface="Montserrat Light"/>
                      </a:endParaRPr>
                    </a:p>
                  </a:txBody>
                  <a:tcPr marL="12700" marR="12700" marT="12700" marB="12700" horzOverflow="overflow">
                    <a:lnL w="3175" cap="flat" cmpd="sng" algn="ctr">
                      <a:solidFill>
                        <a:srgbClr val="FFFFFF"/>
                      </a:solidFill>
                      <a:prstDash val="solid"/>
                      <a:round/>
                      <a:headEnd type="none" w="med" len="med"/>
                      <a:tailEnd type="none" w="med" len="med"/>
                    </a:lnL>
                    <a:lnR w="3175">
                      <a:solidFill>
                        <a:srgbClr val="FFFFFF"/>
                      </a:solidFill>
                    </a:lnR>
                    <a:lnT w="3175" cap="flat" cmpd="sng" algn="ctr">
                      <a:solidFill>
                        <a:srgbClr val="FFFFFF"/>
                      </a:solidFill>
                      <a:prstDash val="solid"/>
                      <a:round/>
                      <a:headEnd type="none" w="med" len="med"/>
                      <a:tailEnd type="none" w="med" len="med"/>
                    </a:lnT>
                    <a:lnB w="3175">
                      <a:solidFill>
                        <a:srgbClr val="FFFFFF"/>
                      </a:solidFill>
                    </a:lnB>
                    <a:noFill/>
                  </a:tcPr>
                </a:tc>
                <a:extLst>
                  <a:ext uri="{0D108BD9-81ED-4DB2-BD59-A6C34878D82A}">
                    <a16:rowId xmlns:a16="http://schemas.microsoft.com/office/drawing/2014/main" val="10001"/>
                  </a:ext>
                </a:extLst>
              </a:tr>
              <a:tr h="789653">
                <a:tc>
                  <a:txBody>
                    <a:bodyPr/>
                    <a:lstStyle/>
                    <a:p>
                      <a:pPr algn="l">
                        <a:lnSpc>
                          <a:spcPct val="130000"/>
                        </a:lnSpc>
                        <a:spcBef>
                          <a:spcPts val="0"/>
                        </a:spcBef>
                        <a:defRPr sz="1800"/>
                      </a:pPr>
                      <a:r>
                        <a:rPr sz="1150" b="1" dirty="0">
                          <a:solidFill>
                            <a:srgbClr val="000000"/>
                          </a:solidFill>
                          <a:latin typeface="Montserrat Semi Bold" panose="00000700000000000000" pitchFamily="50" charset="0"/>
                          <a:ea typeface="Montserrat Light"/>
                          <a:cs typeface="Montserrat Light"/>
                        </a:rPr>
                        <a:t>The Sun Exchange </a:t>
                      </a:r>
                      <a:br>
                        <a:rPr lang="en-US" sz="1150" b="1" dirty="0">
                          <a:solidFill>
                            <a:srgbClr val="000000"/>
                          </a:solidFill>
                          <a:latin typeface="Montserrat Semi Bold" panose="00000700000000000000" pitchFamily="50" charset="0"/>
                          <a:ea typeface="Montserrat Light"/>
                          <a:cs typeface="Montserrat Light"/>
                        </a:rPr>
                      </a:br>
                      <a:r>
                        <a:rPr lang="en-US" sz="1150" b="1" dirty="0">
                          <a:solidFill>
                            <a:srgbClr val="000000"/>
                          </a:solidFill>
                          <a:latin typeface="Montserrat Semi Bold" panose="00000700000000000000" pitchFamily="50" charset="0"/>
                          <a:ea typeface="Montserrat Light"/>
                          <a:cs typeface="Montserrat Light"/>
                        </a:rPr>
                        <a:t>Lease-Related </a:t>
                      </a:r>
                      <a:r>
                        <a:rPr sz="1150" b="1" dirty="0">
                          <a:solidFill>
                            <a:srgbClr val="000000"/>
                          </a:solidFill>
                          <a:latin typeface="Montserrat Semi Bold" panose="00000700000000000000" pitchFamily="50" charset="0"/>
                          <a:ea typeface="Montserrat Light"/>
                          <a:cs typeface="Montserrat Light"/>
                        </a:rPr>
                        <a:t>Fees</a:t>
                      </a:r>
                      <a:r>
                        <a:rPr lang="en-US" sz="1150" b="1" dirty="0">
                          <a:solidFill>
                            <a:srgbClr val="000000"/>
                          </a:solidFill>
                          <a:latin typeface="Montserrat Semi Bold" panose="00000700000000000000" pitchFamily="50" charset="0"/>
                          <a:ea typeface="Montserrat Light"/>
                          <a:cs typeface="Montserrat Light"/>
                        </a:rPr>
                        <a:t>:</a:t>
                      </a:r>
                      <a:endParaRPr sz="1150" b="1" dirty="0">
                        <a:solidFill>
                          <a:srgbClr val="000000"/>
                        </a:solidFill>
                        <a:latin typeface="Montserrat Semi Bold" panose="00000700000000000000" pitchFamily="50" charset="0"/>
                        <a:ea typeface="Montserrat Light"/>
                        <a:cs typeface="Montserrat Light"/>
                      </a:endParaRPr>
                    </a:p>
                  </a:txBody>
                  <a:tcPr marL="12700" marR="12700" marT="12700" marB="12700" horzOverflow="overflow">
                    <a:lnL w="3175">
                      <a:solidFill>
                        <a:srgbClr val="FFFFFF"/>
                      </a:solidFill>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a:solidFill>
                        <a:srgbClr val="FFFFFF"/>
                      </a:solidFill>
                    </a:lnB>
                    <a:noFill/>
                  </a:tcPr>
                </a:tc>
                <a:tc>
                  <a:txBody>
                    <a:bodyPr/>
                    <a:lstStyle/>
                    <a:p>
                      <a:pPr marL="0" indent="0" algn="l">
                        <a:lnSpc>
                          <a:spcPct val="130000"/>
                        </a:lnSpc>
                        <a:spcBef>
                          <a:spcPts val="0"/>
                        </a:spcBef>
                        <a:buSzPct val="100000"/>
                        <a:buNone/>
                        <a:defRPr sz="1100">
                          <a:latin typeface="Montserrat Light"/>
                          <a:ea typeface="Montserrat Light"/>
                          <a:cs typeface="Montserrat Light"/>
                        </a:defRPr>
                      </a:pPr>
                      <a:r>
                        <a:rPr lang="en-US" sz="1150" dirty="0">
                          <a:solidFill>
                            <a:srgbClr val="000000"/>
                          </a:solidFill>
                        </a:rPr>
                        <a:t>Servicing</a:t>
                      </a:r>
                      <a:r>
                        <a:rPr lang="en-US" sz="1150" baseline="0" dirty="0">
                          <a:solidFill>
                            <a:srgbClr val="000000"/>
                          </a:solidFill>
                        </a:rPr>
                        <a:t> fees, paid monthly</a:t>
                      </a:r>
                      <a:r>
                        <a:rPr lang="en-US" sz="1150" b="0" i="0" u="none" strike="noStrike" cap="none" spc="0" baseline="0" dirty="0">
                          <a:ln>
                            <a:noFill/>
                          </a:ln>
                          <a:solidFill>
                            <a:srgbClr val="000000"/>
                          </a:solidFill>
                          <a:uFillTx/>
                          <a:latin typeface="Montserrat Light"/>
                          <a:ea typeface="+mn-ea"/>
                          <a:cs typeface="+mn-cs"/>
                          <a:sym typeface="Montserrat Light"/>
                        </a:rPr>
                        <a:t>, </a:t>
                      </a:r>
                      <a:r>
                        <a:rPr lang="en-GB" sz="1150" b="0" i="0" u="none" strike="noStrike" cap="none" spc="0" baseline="0" dirty="0">
                          <a:ln>
                            <a:noFill/>
                          </a:ln>
                          <a:solidFill>
                            <a:srgbClr val="000000"/>
                          </a:solidFill>
                          <a:uFillTx/>
                          <a:latin typeface="Montserrat Light"/>
                          <a:ea typeface="+mn-ea"/>
                          <a:cs typeface="+mn-cs"/>
                          <a:sym typeface="Montserrat Light"/>
                        </a:rPr>
                        <a:t>equal to 16.51% of the rental collected from the Knysna Primary School </a:t>
                      </a:r>
                      <a:r>
                        <a:rPr lang="en-US" sz="1150" dirty="0">
                          <a:solidFill>
                            <a:srgbClr val="000000"/>
                          </a:solidFill>
                        </a:rPr>
                        <a:t>under</a:t>
                      </a:r>
                      <a:r>
                        <a:rPr lang="en-US" sz="1150" baseline="0" dirty="0">
                          <a:solidFill>
                            <a:srgbClr val="000000"/>
                          </a:solidFill>
                        </a:rPr>
                        <a:t> the Owners Lease. </a:t>
                      </a:r>
                      <a:endParaRPr sz="1150" dirty="0">
                        <a:solidFill>
                          <a:srgbClr val="000000"/>
                        </a:solidFill>
                      </a:endParaRPr>
                    </a:p>
                  </a:txBody>
                  <a:tcPr marL="12700" marR="12700" marT="12700" marB="12700" horzOverflow="overflow">
                    <a:lnL w="3175" cap="flat" cmpd="sng" algn="ctr">
                      <a:solidFill>
                        <a:srgbClr val="FFFFFF"/>
                      </a:solidFill>
                      <a:prstDash val="solid"/>
                      <a:round/>
                      <a:headEnd type="none" w="med" len="med"/>
                      <a:tailEnd type="none" w="med" len="med"/>
                    </a:lnL>
                    <a:lnR w="3175">
                      <a:solidFill>
                        <a:srgbClr val="FFFFFF"/>
                      </a:solidFill>
                    </a:lnR>
                    <a:lnT w="3175" cap="flat" cmpd="sng" algn="ctr">
                      <a:solidFill>
                        <a:srgbClr val="FFFFFF"/>
                      </a:solidFill>
                      <a:prstDash val="solid"/>
                      <a:round/>
                      <a:headEnd type="none" w="med" len="med"/>
                      <a:tailEnd type="none" w="med" len="med"/>
                    </a:lnT>
                    <a:lnB w="3175">
                      <a:solidFill>
                        <a:srgbClr val="FFFFFF"/>
                      </a:solidFill>
                    </a:lnB>
                    <a:noFill/>
                  </a:tcPr>
                </a:tc>
                <a:extLst>
                  <a:ext uri="{0D108BD9-81ED-4DB2-BD59-A6C34878D82A}">
                    <a16:rowId xmlns:a16="http://schemas.microsoft.com/office/drawing/2014/main" val="10002"/>
                  </a:ext>
                </a:extLst>
              </a:tr>
              <a:tr h="1290136">
                <a:tc>
                  <a:txBody>
                    <a:bodyPr/>
                    <a:lstStyle/>
                    <a:p>
                      <a:pPr algn="l">
                        <a:lnSpc>
                          <a:spcPct val="125000"/>
                        </a:lnSpc>
                        <a:spcBef>
                          <a:spcPts val="600"/>
                        </a:spcBef>
                        <a:defRPr sz="1800"/>
                      </a:pPr>
                      <a:r>
                        <a:rPr lang="en-US" sz="1150" b="1" dirty="0">
                          <a:latin typeface="Montserrat Semi Bold" panose="00000700000000000000" pitchFamily="50" charset="0"/>
                          <a:ea typeface="Montserrat Light"/>
                          <a:cs typeface="Montserrat Light"/>
                        </a:rPr>
                        <a:t>SunEx </a:t>
                      </a:r>
                      <a:r>
                        <a:rPr sz="1150" b="1" dirty="0">
                          <a:latin typeface="Montserrat Semi Bold" panose="00000700000000000000" pitchFamily="50" charset="0"/>
                          <a:ea typeface="Montserrat Light"/>
                          <a:cs typeface="Montserrat Light"/>
                        </a:rPr>
                        <a:t>Rental:</a:t>
                      </a:r>
                    </a:p>
                  </a:txBody>
                  <a:tcPr marL="12700" marR="12700" marT="12700" marB="12700" horzOverflow="overflow">
                    <a:lnL w="3175">
                      <a:solidFill>
                        <a:srgbClr val="FFFFFF"/>
                      </a:solidFill>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a:solidFill>
                        <a:srgbClr val="FFFFFF"/>
                      </a:solidFill>
                    </a:lnB>
                    <a:noFill/>
                  </a:tcPr>
                </a:tc>
                <a:tc>
                  <a:txBody>
                    <a:bodyPr/>
                    <a:lstStyle/>
                    <a:p>
                      <a:pPr algn="l">
                        <a:lnSpc>
                          <a:spcPct val="125000"/>
                        </a:lnSpc>
                        <a:spcBef>
                          <a:spcPts val="600"/>
                        </a:spcBef>
                        <a:defRPr sz="1800"/>
                      </a:pPr>
                      <a:r>
                        <a:rPr lang="en-US" sz="1150" dirty="0">
                          <a:latin typeface="Montserrat Light"/>
                          <a:ea typeface="Montserrat Light"/>
                          <a:cs typeface="Montserrat Light"/>
                        </a:rPr>
                        <a:t>In</a:t>
                      </a:r>
                      <a:r>
                        <a:rPr lang="en-US" sz="1150" baseline="0" dirty="0">
                          <a:latin typeface="Montserrat Light"/>
                          <a:ea typeface="Montserrat Light"/>
                          <a:cs typeface="Montserrat Light"/>
                        </a:rPr>
                        <a:t> the Owner Lease, for</a:t>
                      </a:r>
                      <a:r>
                        <a:rPr lang="en-US" sz="1150" dirty="0">
                          <a:latin typeface="Montserrat Light"/>
                          <a:ea typeface="Montserrat Light"/>
                          <a:cs typeface="Montserrat Light"/>
                        </a:rPr>
                        <a:t> each calculation period, SPC will pay</a:t>
                      </a:r>
                      <a:r>
                        <a:rPr lang="en-US" sz="1150" baseline="0" dirty="0">
                          <a:latin typeface="Montserrat Light"/>
                          <a:ea typeface="Montserrat Light"/>
                          <a:cs typeface="Montserrat Light"/>
                        </a:rPr>
                        <a:t> SunEx Rental in ZAR calculated as the </a:t>
                      </a:r>
                      <a:r>
                        <a:rPr lang="en-US" sz="1150" dirty="0">
                          <a:latin typeface="Montserrat Light"/>
                          <a:ea typeface="Montserrat Light"/>
                          <a:cs typeface="Montserrat Light"/>
                        </a:rPr>
                        <a:t>Available Balance minus the Project Expenses due.</a:t>
                      </a:r>
                      <a:r>
                        <a:rPr lang="en-US" sz="1150" baseline="0" dirty="0">
                          <a:latin typeface="Montserrat Light"/>
                          <a:ea typeface="Montserrat Light"/>
                          <a:cs typeface="Montserrat Light"/>
                        </a:rPr>
                        <a:t>  The Available Balance is the Base Rental amount (based on the EEP and subject to a maximum amount per period, as stated in the Owner Lease) or the balance in </a:t>
                      </a:r>
                      <a:r>
                        <a:rPr lang="en-US" sz="1200" baseline="0" dirty="0">
                          <a:solidFill>
                            <a:schemeClr val="tx1"/>
                          </a:solidFill>
                          <a:latin typeface="Montserrat Light" panose="00000400000000000000" pitchFamily="2" charset="0"/>
                          <a:ea typeface="Montserrat Light"/>
                          <a:cs typeface="Montserrat Light"/>
                        </a:rPr>
                        <a:t>Knysna Primary School</a:t>
                      </a:r>
                      <a:r>
                        <a:rPr lang="en-US" sz="1150" baseline="0" dirty="0">
                          <a:latin typeface="Montserrat Light"/>
                          <a:ea typeface="Montserrat Light"/>
                          <a:cs typeface="Montserrat Light"/>
                        </a:rPr>
                        <a:t>’s rental account, whichever is smaller.  Lessors without ZAR accounts will receive amounts converted and paid in BTC</a:t>
                      </a:r>
                      <a:endParaRPr lang="en-US" sz="1150" dirty="0">
                        <a:latin typeface="Montserrat Light"/>
                        <a:ea typeface="Montserrat Light"/>
                        <a:cs typeface="Montserrat Light"/>
                      </a:endParaRPr>
                    </a:p>
                  </a:txBody>
                  <a:tcPr marL="12700" marR="12700" marT="12700" marB="12700" horzOverflow="overflow">
                    <a:lnL w="3175" cap="flat" cmpd="sng" algn="ctr">
                      <a:solidFill>
                        <a:srgbClr val="FFFFFF"/>
                      </a:solidFill>
                      <a:prstDash val="solid"/>
                      <a:round/>
                      <a:headEnd type="none" w="med" len="med"/>
                      <a:tailEnd type="none" w="med" len="med"/>
                    </a:lnL>
                    <a:lnR w="3175">
                      <a:solidFill>
                        <a:srgbClr val="FFFFFF"/>
                      </a:solidFill>
                    </a:lnR>
                    <a:lnT w="3175" cap="flat" cmpd="sng" algn="ctr">
                      <a:solidFill>
                        <a:srgbClr val="FFFFFF"/>
                      </a:solidFill>
                      <a:prstDash val="solid"/>
                      <a:round/>
                      <a:headEnd type="none" w="med" len="med"/>
                      <a:tailEnd type="none" w="med" len="med"/>
                    </a:lnT>
                    <a:lnB w="3175">
                      <a:solidFill>
                        <a:srgbClr val="FFFFFF"/>
                      </a:solidFill>
                    </a:lnB>
                    <a:noFill/>
                  </a:tcPr>
                </a:tc>
                <a:extLst>
                  <a:ext uri="{0D108BD9-81ED-4DB2-BD59-A6C34878D82A}">
                    <a16:rowId xmlns:a16="http://schemas.microsoft.com/office/drawing/2014/main" val="10003"/>
                  </a:ext>
                </a:extLst>
              </a:tr>
              <a:tr h="403529">
                <a:tc>
                  <a:txBody>
                    <a:bodyPr/>
                    <a:lstStyle/>
                    <a:p>
                      <a:pPr algn="l">
                        <a:lnSpc>
                          <a:spcPct val="125000"/>
                        </a:lnSpc>
                        <a:spcBef>
                          <a:spcPts val="600"/>
                        </a:spcBef>
                        <a:defRPr sz="1800"/>
                      </a:pPr>
                      <a:r>
                        <a:rPr lang="en-US" sz="1150" b="1" dirty="0">
                          <a:latin typeface="Montserrat Semi Bold" panose="00000700000000000000" pitchFamily="50" charset="0"/>
                          <a:ea typeface="Montserrat Light"/>
                          <a:cs typeface="Montserrat Light"/>
                        </a:rPr>
                        <a:t>Rental Payment Frequency:</a:t>
                      </a:r>
                      <a:endParaRPr sz="1150" b="1" dirty="0">
                        <a:latin typeface="Montserrat Semi Bold" panose="00000700000000000000" pitchFamily="50" charset="0"/>
                        <a:ea typeface="Montserrat Light"/>
                        <a:cs typeface="Montserrat Light"/>
                      </a:endParaRPr>
                    </a:p>
                  </a:txBody>
                  <a:tcPr marL="12700" marR="12700" marT="12700" marB="12700" horzOverflow="overflow">
                    <a:lnL w="3175">
                      <a:solidFill>
                        <a:srgbClr val="FFFFFF"/>
                      </a:solidFill>
                    </a:lnL>
                    <a:lnR w="3175" cap="flat" cmpd="sng" algn="ctr">
                      <a:solidFill>
                        <a:srgbClr val="FFFFFF"/>
                      </a:solidFill>
                      <a:prstDash val="solid"/>
                      <a:round/>
                      <a:headEnd type="none" w="med" len="med"/>
                      <a:tailEnd type="none" w="med" len="med"/>
                    </a:lnR>
                    <a:lnT w="3175">
                      <a:solidFill>
                        <a:srgbClr val="FFFFFF"/>
                      </a:solidFill>
                    </a:lnT>
                    <a:lnB w="3175" cap="flat" cmpd="sng" algn="ctr">
                      <a:solidFill>
                        <a:srgbClr val="FFFFFF"/>
                      </a:solidFill>
                      <a:prstDash val="solid"/>
                      <a:round/>
                      <a:headEnd type="none" w="med" len="med"/>
                      <a:tailEnd type="none" w="med" len="med"/>
                    </a:lnB>
                    <a:noFill/>
                  </a:tcPr>
                </a:tc>
                <a:tc>
                  <a:txBody>
                    <a:bodyPr/>
                    <a:lstStyle/>
                    <a:p>
                      <a:pPr algn="l">
                        <a:lnSpc>
                          <a:spcPct val="125000"/>
                        </a:lnSpc>
                        <a:spcBef>
                          <a:spcPts val="600"/>
                        </a:spcBef>
                        <a:defRPr sz="1800"/>
                      </a:pPr>
                      <a:r>
                        <a:rPr lang="en-US" sz="1150" dirty="0">
                          <a:latin typeface="Montserrat Light"/>
                          <a:ea typeface="Montserrat Light"/>
                          <a:cs typeface="Montserrat Light"/>
                        </a:rPr>
                        <a:t>SunEx Rental is due at least monthly,</a:t>
                      </a:r>
                      <a:r>
                        <a:rPr lang="en-US" sz="1150" baseline="0" dirty="0">
                          <a:latin typeface="Montserrat Light"/>
                          <a:ea typeface="Montserrat Light"/>
                          <a:cs typeface="Montserrat Light"/>
                        </a:rPr>
                        <a:t> but may be paid more frequently at SPC’s option</a:t>
                      </a:r>
                      <a:endParaRPr sz="1150" dirty="0">
                        <a:latin typeface="Montserrat Light"/>
                        <a:ea typeface="Montserrat Light"/>
                        <a:cs typeface="Montserrat Light"/>
                      </a:endParaRPr>
                    </a:p>
                  </a:txBody>
                  <a:tcPr marL="12700" marR="12700" marT="12700" marB="12700" horzOverflow="overflow">
                    <a:lnL w="3175" cap="flat" cmpd="sng" algn="ctr">
                      <a:solidFill>
                        <a:srgbClr val="FFFFFF"/>
                      </a:solidFill>
                      <a:prstDash val="solid"/>
                      <a:round/>
                      <a:headEnd type="none" w="med" len="med"/>
                      <a:tailEnd type="none" w="med" len="med"/>
                    </a:lnL>
                    <a:lnR w="3175">
                      <a:solidFill>
                        <a:srgbClr val="FFFFFF"/>
                      </a:solidFill>
                    </a:lnR>
                    <a:lnT w="3175">
                      <a:solidFill>
                        <a:srgbClr val="FFFFFF"/>
                      </a:solidFill>
                    </a:lnT>
                    <a:lnB w="3175"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4"/>
                  </a:ext>
                </a:extLst>
              </a:tr>
              <a:tr h="524289">
                <a:tc>
                  <a:txBody>
                    <a:bodyPr/>
                    <a:lstStyle/>
                    <a:p>
                      <a:pPr algn="l">
                        <a:lnSpc>
                          <a:spcPct val="125000"/>
                        </a:lnSpc>
                        <a:spcBef>
                          <a:spcPts val="600"/>
                        </a:spcBef>
                        <a:defRPr sz="1800"/>
                      </a:pPr>
                      <a:r>
                        <a:rPr sz="1150" b="1" dirty="0">
                          <a:latin typeface="Montserrat Semi Bold" panose="00000700000000000000" pitchFamily="50" charset="0"/>
                          <a:ea typeface="Montserrat Light"/>
                          <a:cs typeface="Montserrat Light"/>
                        </a:rPr>
                        <a:t>Output:</a:t>
                      </a:r>
                    </a:p>
                  </a:txBody>
                  <a:tcPr marL="12700" marR="12700" marT="12700" marB="12700" horzOverflow="overflow">
                    <a:lnL w="3175">
                      <a:solidFill>
                        <a:srgbClr val="FFFFFF"/>
                      </a:solidFill>
                    </a:lnL>
                    <a:lnR w="3175">
                      <a:solidFill>
                        <a:srgbClr val="FFFFFF"/>
                      </a:solidFill>
                    </a:lnR>
                    <a:lnT w="3175">
                      <a:solidFill>
                        <a:srgbClr val="FFFFFF"/>
                      </a:solidFill>
                    </a:lnT>
                    <a:lnB w="3175">
                      <a:solidFill>
                        <a:srgbClr val="FFFFFF"/>
                      </a:solidFill>
                    </a:lnB>
                    <a:noFill/>
                  </a:tcPr>
                </a:tc>
                <a:tc>
                  <a:txBody>
                    <a:bodyPr/>
                    <a:lstStyle/>
                    <a:p>
                      <a:pPr algn="l">
                        <a:lnSpc>
                          <a:spcPct val="125000"/>
                        </a:lnSpc>
                        <a:spcBef>
                          <a:spcPts val="600"/>
                        </a:spcBef>
                        <a:defRPr sz="1800"/>
                      </a:pPr>
                      <a:r>
                        <a:rPr sz="1150" dirty="0">
                          <a:latin typeface="Montserrat Light"/>
                          <a:ea typeface="Montserrat Light"/>
                          <a:cs typeface="Montserrat Light"/>
                        </a:rPr>
                        <a:t>Electricity (DC) generated by the rooftop PV generation plant (the </a:t>
                      </a:r>
                      <a:r>
                        <a:rPr lang="en-US" sz="1150" dirty="0">
                          <a:latin typeface="Montserrat Light"/>
                          <a:ea typeface="Montserrat Light"/>
                          <a:cs typeface="Montserrat Light"/>
                        </a:rPr>
                        <a:t>Project</a:t>
                      </a:r>
                      <a:r>
                        <a:rPr lang="en-GB" sz="1150" dirty="0">
                          <a:latin typeface="Montserrat Light"/>
                          <a:ea typeface="Montserrat Light"/>
                          <a:cs typeface="Montserrat Light"/>
                        </a:rPr>
                        <a:t>) measured in</a:t>
                      </a:r>
                      <a:r>
                        <a:rPr lang="en-GB" sz="1150" baseline="0" dirty="0">
                          <a:latin typeface="Montserrat Light"/>
                          <a:ea typeface="Montserrat Light"/>
                          <a:cs typeface="Montserrat Light"/>
                        </a:rPr>
                        <a:t> </a:t>
                      </a:r>
                      <a:r>
                        <a:rPr lang="en-GB" sz="1150" dirty="0">
                          <a:latin typeface="Montserrat Light"/>
                          <a:ea typeface="Montserrat Light"/>
                          <a:cs typeface="Montserrat Light"/>
                        </a:rPr>
                        <a:t>kWh. Live energy data will be made viewable on a data monitoring portal provided by Sun Exchange. </a:t>
                      </a:r>
                      <a:endParaRPr sz="1150" dirty="0">
                        <a:latin typeface="Montserrat Light"/>
                        <a:ea typeface="Montserrat Light"/>
                        <a:cs typeface="Montserrat Light"/>
                      </a:endParaRPr>
                    </a:p>
                  </a:txBody>
                  <a:tcPr marL="12700" marR="12700" marT="12700" marB="12700" horzOverflow="overflow">
                    <a:lnL w="3175">
                      <a:solidFill>
                        <a:srgbClr val="FFFFFF"/>
                      </a:solidFill>
                    </a:lnL>
                    <a:lnR w="3175">
                      <a:solidFill>
                        <a:srgbClr val="FFFFFF"/>
                      </a:solidFill>
                    </a:lnR>
                    <a:lnT w="3175">
                      <a:solidFill>
                        <a:srgbClr val="FFFFFF"/>
                      </a:solidFill>
                    </a:lnT>
                    <a:lnB w="3175">
                      <a:solidFill>
                        <a:srgbClr val="FFFFFF"/>
                      </a:solidFill>
                    </a:lnB>
                    <a:noFill/>
                  </a:tcPr>
                </a:tc>
                <a:extLst>
                  <a:ext uri="{0D108BD9-81ED-4DB2-BD59-A6C34878D82A}">
                    <a16:rowId xmlns:a16="http://schemas.microsoft.com/office/drawing/2014/main" val="10005"/>
                  </a:ext>
                </a:extLst>
              </a:tr>
            </a:tbl>
          </a:graphicData>
        </a:graphic>
      </p:graphicFrame>
      <p:sp>
        <p:nvSpPr>
          <p:cNvPr id="9" name="TextBox 8">
            <a:hlinkClick r:id="rId5"/>
          </p:cNvPr>
          <p:cNvSpPr txBox="1"/>
          <p:nvPr/>
        </p:nvSpPr>
        <p:spPr>
          <a:xfrm>
            <a:off x="344488" y="5956186"/>
            <a:ext cx="7356330" cy="315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kumimoji="0" lang="en-US" sz="900" b="0" i="0" u="none" strike="noStrike" cap="none" spc="0" normalizeH="0" baseline="0" dirty="0">
                <a:ln>
                  <a:noFill/>
                </a:ln>
                <a:solidFill>
                  <a:srgbClr val="000000"/>
                </a:solidFill>
                <a:effectLst/>
                <a:uFillTx/>
                <a:latin typeface="Montserrat Light"/>
                <a:ea typeface="Montserrat Light"/>
                <a:cs typeface="Montserrat Light"/>
                <a:sym typeface="Montserrat Light"/>
              </a:rPr>
              <a:t>Please see</a:t>
            </a:r>
            <a:r>
              <a:rPr kumimoji="0" lang="en-US" sz="900" b="0" i="0" u="none" strike="noStrike" cap="none" spc="0" normalizeH="0" dirty="0">
                <a:ln>
                  <a:noFill/>
                </a:ln>
                <a:solidFill>
                  <a:srgbClr val="000000"/>
                </a:solidFill>
                <a:effectLst/>
                <a:uFillTx/>
                <a:latin typeface="Montserrat Light"/>
                <a:ea typeface="Montserrat Light"/>
                <a:cs typeface="Montserrat Light"/>
                <a:sym typeface="Montserrat Light"/>
              </a:rPr>
              <a:t> SunEx’s Terms of Service, Solar Cell Owners Lease Agreement, and Glossary for more information. </a:t>
            </a:r>
            <a:br>
              <a:rPr kumimoji="0" lang="en-US" sz="900" b="0" i="0" u="none" strike="noStrike" cap="none" spc="0" normalizeH="0" dirty="0">
                <a:ln>
                  <a:noFill/>
                </a:ln>
                <a:solidFill>
                  <a:srgbClr val="000000"/>
                </a:solidFill>
                <a:effectLst/>
                <a:uFillTx/>
                <a:latin typeface="Montserrat Light"/>
                <a:ea typeface="Montserrat Light"/>
                <a:cs typeface="Montserrat Light"/>
                <a:sym typeface="Montserrat Light"/>
              </a:rPr>
            </a:br>
            <a:r>
              <a:rPr lang="en-US" sz="900" dirty="0"/>
              <a:t>Contact SunEx with questions at </a:t>
            </a:r>
            <a:r>
              <a:rPr lang="en-US" sz="900" dirty="0">
                <a:hlinkClick r:id="rId6"/>
              </a:rPr>
              <a:t>hello</a:t>
            </a:r>
            <a:r>
              <a:rPr lang="en-US" sz="900" u="sng" dirty="0">
                <a:uFill>
                  <a:solidFill>
                    <a:srgbClr val="000000"/>
                  </a:solidFill>
                </a:uFill>
                <a:hlinkClick r:id="rId6"/>
              </a:rPr>
              <a:t>@thesunexchange</a:t>
            </a:r>
            <a:r>
              <a:rPr lang="en-US" sz="900" u="sng" dirty="0">
                <a:uFill>
                  <a:solidFill>
                    <a:srgbClr val="000000"/>
                  </a:solidFill>
                </a:uFill>
                <a:hlinkClick r:id="rId7"/>
              </a:rPr>
              <a:t>.com</a:t>
            </a:r>
            <a:endParaRPr kumimoji="0" lang="en-US" sz="900" b="0" i="0" u="none" strike="noStrike" cap="none" spc="0" normalizeH="0" baseline="0" dirty="0">
              <a:ln>
                <a:noFill/>
              </a:ln>
              <a:solidFill>
                <a:srgbClr val="000000"/>
              </a:solidFill>
              <a:effectLst/>
              <a:uFillTx/>
              <a:latin typeface="Montserrat Light"/>
              <a:ea typeface="Montserrat Light"/>
              <a:cs typeface="Montserrat Light"/>
              <a:sym typeface="Montserrat Light"/>
            </a:endParaRPr>
          </a:p>
        </p:txBody>
      </p:sp>
    </p:spTree>
    <p:extLst>
      <p:ext uri="{BB962C8B-B14F-4D97-AF65-F5344CB8AC3E}">
        <p14:creationId xmlns:p14="http://schemas.microsoft.com/office/powerpoint/2010/main" val="72368833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34</a:t>
            </a:fld>
            <a:r>
              <a:rPr lang="en-US" spc="-50" dirty="0">
                <a:solidFill>
                  <a:schemeClr val="bg1"/>
                </a:solidFill>
              </a:rPr>
              <a:t> ]</a:t>
            </a:r>
          </a:p>
        </p:txBody>
      </p:sp>
      <p:sp>
        <p:nvSpPr>
          <p:cNvPr id="3" name="Title 2"/>
          <p:cNvSpPr>
            <a:spLocks noGrp="1"/>
          </p:cNvSpPr>
          <p:nvPr>
            <p:ph type="title"/>
          </p:nvPr>
        </p:nvSpPr>
        <p:spPr/>
        <p:txBody>
          <a:bodyPr/>
          <a:lstStyle/>
          <a:p>
            <a:r>
              <a:rPr lang="en-US" dirty="0"/>
              <a:t>OWNER LEASE SUMMARY TERMS</a:t>
            </a:r>
          </a:p>
        </p:txBody>
      </p:sp>
      <p:pic>
        <p:nvPicPr>
          <p:cNvPr id="6" name="Picture 5"/>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760092207"/>
              </p:ext>
            </p:extLst>
          </p:nvPr>
        </p:nvGraphicFramePr>
        <p:xfrm>
          <a:off x="378416" y="2058443"/>
          <a:ext cx="8484387" cy="3063876"/>
        </p:xfrm>
        <a:graphic>
          <a:graphicData uri="http://schemas.openxmlformats.org/drawingml/2006/table">
            <a:tbl>
              <a:tblPr>
                <a:tableStyleId>{4C3C2611-4C71-4FC5-86AE-919BDF0F9419}</a:tableStyleId>
              </a:tblPr>
              <a:tblGrid>
                <a:gridCol w="2545237">
                  <a:extLst>
                    <a:ext uri="{9D8B030D-6E8A-4147-A177-3AD203B41FA5}">
                      <a16:colId xmlns:a16="http://schemas.microsoft.com/office/drawing/2014/main" val="20000"/>
                    </a:ext>
                  </a:extLst>
                </a:gridCol>
                <a:gridCol w="5939150">
                  <a:extLst>
                    <a:ext uri="{9D8B030D-6E8A-4147-A177-3AD203B41FA5}">
                      <a16:colId xmlns:a16="http://schemas.microsoft.com/office/drawing/2014/main" val="20001"/>
                    </a:ext>
                  </a:extLst>
                </a:gridCol>
              </a:tblGrid>
              <a:tr h="836414">
                <a:tc>
                  <a:txBody>
                    <a:bodyPr/>
                    <a:lstStyle/>
                    <a:p>
                      <a:pPr algn="l">
                        <a:lnSpc>
                          <a:spcPct val="125000"/>
                        </a:lnSpc>
                        <a:spcBef>
                          <a:spcPts val="600"/>
                        </a:spcBef>
                        <a:defRPr sz="1800"/>
                      </a:pPr>
                      <a:r>
                        <a:rPr sz="1150" b="1" dirty="0" err="1">
                          <a:latin typeface="Montserrat Semi Bold" panose="00000700000000000000" pitchFamily="50" charset="0"/>
                          <a:ea typeface="Montserrat Light"/>
                          <a:cs typeface="Montserrat Light"/>
                        </a:rPr>
                        <a:t>EEP</a:t>
                      </a:r>
                      <a:r>
                        <a:rPr sz="1150" b="1" dirty="0">
                          <a:latin typeface="Montserrat Semi Bold" panose="00000700000000000000" pitchFamily="50" charset="0"/>
                          <a:ea typeface="Montserrat Light"/>
                          <a:cs typeface="Montserrat Light"/>
                        </a:rPr>
                        <a:t> Adjustment Basis:</a:t>
                      </a:r>
                    </a:p>
                  </a:txBody>
                  <a:tcPr marL="12700" marR="12700" marT="12700" marB="12700" horzOverflow="overflow">
                    <a:lnL w="3175">
                      <a:solidFill>
                        <a:srgbClr val="FFFFFF"/>
                      </a:solidFill>
                    </a:lnL>
                    <a:lnR w="3175" cap="flat" cmpd="sng" algn="ctr">
                      <a:solidFill>
                        <a:srgbClr val="FFFFFF"/>
                      </a:solidFill>
                      <a:prstDash val="solid"/>
                      <a:round/>
                      <a:headEnd type="none" w="med" len="med"/>
                      <a:tailEnd type="none" w="med" len="med"/>
                    </a:lnR>
                    <a:lnT w="3175">
                      <a:solidFill>
                        <a:srgbClr val="FFFFFF"/>
                      </a:solidFill>
                    </a:lnT>
                    <a:lnB w="3175">
                      <a:solidFill>
                        <a:srgbClr val="FFFFFF"/>
                      </a:solidFill>
                    </a:lnB>
                    <a:noFill/>
                  </a:tcPr>
                </a:tc>
                <a:tc>
                  <a:txBody>
                    <a:bodyPr/>
                    <a:lstStyle/>
                    <a:p>
                      <a:pPr algn="l">
                        <a:lnSpc>
                          <a:spcPct val="125000"/>
                        </a:lnSpc>
                        <a:spcBef>
                          <a:spcPts val="0"/>
                        </a:spcBef>
                        <a:defRPr sz="1100">
                          <a:latin typeface="Montserrat Light"/>
                          <a:ea typeface="Montserrat Light"/>
                          <a:cs typeface="Montserrat Light"/>
                        </a:defRPr>
                      </a:pPr>
                      <a:r>
                        <a:rPr sz="1150" dirty="0"/>
                        <a:t>Rental will escalate annually at </a:t>
                      </a:r>
                      <a:r>
                        <a:rPr lang="en-US" sz="1150" dirty="0"/>
                        <a:t>CPI + 2% per year on the anniversary of COD. </a:t>
                      </a:r>
                      <a:endParaRPr lang="en-GB" sz="1150" u="none" dirty="0">
                        <a:uFillTx/>
                      </a:endParaRPr>
                    </a:p>
                  </a:txBody>
                  <a:tcPr marL="12700" marR="12700" marT="12700" marB="12700" horzOverflow="overflow">
                    <a:lnL w="3175" cap="flat" cmpd="sng" algn="ctr">
                      <a:solidFill>
                        <a:srgbClr val="FFFFFF"/>
                      </a:solidFill>
                      <a:prstDash val="solid"/>
                      <a:round/>
                      <a:headEnd type="none" w="med" len="med"/>
                      <a:tailEnd type="none" w="med" len="med"/>
                    </a:lnL>
                    <a:lnR w="3175">
                      <a:solidFill>
                        <a:srgbClr val="FFFFFF"/>
                      </a:solidFill>
                    </a:lnR>
                    <a:lnT w="3175">
                      <a:solidFill>
                        <a:srgbClr val="FFFFFF"/>
                      </a:solidFill>
                    </a:lnT>
                    <a:lnB w="3175">
                      <a:solidFill>
                        <a:srgbClr val="FFFFFF"/>
                      </a:solidFill>
                    </a:lnB>
                    <a:noFill/>
                  </a:tcPr>
                </a:tc>
                <a:extLst>
                  <a:ext uri="{0D108BD9-81ED-4DB2-BD59-A6C34878D82A}">
                    <a16:rowId xmlns:a16="http://schemas.microsoft.com/office/drawing/2014/main" val="10000"/>
                  </a:ext>
                </a:extLst>
              </a:tr>
              <a:tr h="607196">
                <a:tc>
                  <a:txBody>
                    <a:bodyPr/>
                    <a:lstStyle/>
                    <a:p>
                      <a:pPr algn="l">
                        <a:lnSpc>
                          <a:spcPct val="125000"/>
                        </a:lnSpc>
                        <a:spcBef>
                          <a:spcPts val="600"/>
                        </a:spcBef>
                        <a:defRPr sz="1800"/>
                      </a:pPr>
                      <a:r>
                        <a:rPr sz="1150" b="1" dirty="0">
                          <a:latin typeface="Montserrat Semi Bold" panose="00000700000000000000" pitchFamily="50" charset="0"/>
                          <a:ea typeface="Montserrat Light"/>
                          <a:cs typeface="Montserrat Light"/>
                        </a:rPr>
                        <a:t>Commercial Operation Date (COD):</a:t>
                      </a:r>
                    </a:p>
                  </a:txBody>
                  <a:tcPr marL="12700" marR="12700" marT="12700" marB="12700" horzOverflow="overflow">
                    <a:lnL w="3175">
                      <a:solidFill>
                        <a:srgbClr val="FFFFFF"/>
                      </a:solidFill>
                    </a:lnL>
                    <a:lnR w="3175">
                      <a:solidFill>
                        <a:srgbClr val="FFFFFF"/>
                      </a:solidFill>
                    </a:lnR>
                    <a:lnT w="3175">
                      <a:solidFill>
                        <a:srgbClr val="FFFFFF"/>
                      </a:solidFill>
                    </a:lnT>
                    <a:lnB w="3175" cap="flat" cmpd="sng" algn="ctr">
                      <a:solidFill>
                        <a:srgbClr val="FFFFFF"/>
                      </a:solidFill>
                      <a:prstDash val="solid"/>
                      <a:round/>
                      <a:headEnd type="none" w="med" len="med"/>
                      <a:tailEnd type="none" w="med" len="med"/>
                    </a:lnB>
                    <a:noFill/>
                  </a:tcPr>
                </a:tc>
                <a:tc>
                  <a:txBody>
                    <a:bodyPr/>
                    <a:lstStyle/>
                    <a:p>
                      <a:pPr algn="l">
                        <a:lnSpc>
                          <a:spcPct val="125000"/>
                        </a:lnSpc>
                        <a:spcBef>
                          <a:spcPts val="600"/>
                        </a:spcBef>
                        <a:defRPr sz="1800"/>
                      </a:pPr>
                      <a:r>
                        <a:rPr sz="1150" dirty="0">
                          <a:latin typeface="Montserrat Light"/>
                          <a:ea typeface="Montserrat Light"/>
                          <a:cs typeface="Montserrat Light"/>
                        </a:rPr>
                        <a:t>The date on which the </a:t>
                      </a:r>
                      <a:r>
                        <a:rPr lang="en-GB" sz="1150" dirty="0">
                          <a:latin typeface="Montserrat Light"/>
                          <a:ea typeface="Montserrat Light"/>
                          <a:cs typeface="Montserrat Light"/>
                        </a:rPr>
                        <a:t>EPC</a:t>
                      </a:r>
                      <a:r>
                        <a:rPr lang="en-GB" sz="1150" baseline="0" dirty="0">
                          <a:latin typeface="Montserrat Light"/>
                          <a:ea typeface="Montserrat Light"/>
                          <a:cs typeface="Montserrat Light"/>
                        </a:rPr>
                        <a:t> partner signs the electrical completion certificate (</a:t>
                      </a:r>
                      <a:r>
                        <a:rPr lang="en-GB" sz="1150" baseline="0" dirty="0" err="1">
                          <a:latin typeface="Montserrat Light"/>
                          <a:ea typeface="Montserrat Light"/>
                          <a:cs typeface="Montserrat Light"/>
                        </a:rPr>
                        <a:t>CoC</a:t>
                      </a:r>
                      <a:r>
                        <a:rPr lang="en-GB" sz="1150" baseline="0" dirty="0">
                          <a:latin typeface="Montserrat Light"/>
                          <a:ea typeface="Montserrat Light"/>
                          <a:cs typeface="Montserrat Light"/>
                        </a:rPr>
                        <a:t>) confirming the system has</a:t>
                      </a:r>
                      <a:r>
                        <a:rPr sz="1150" dirty="0">
                          <a:latin typeface="Montserrat Light"/>
                          <a:ea typeface="Montserrat Light"/>
                          <a:cs typeface="Montserrat Light"/>
                        </a:rPr>
                        <a:t> been installed and is operational</a:t>
                      </a:r>
                    </a:p>
                  </a:txBody>
                  <a:tcPr marL="12700" marR="12700" marT="12700" marB="12700" horzOverflow="overflow">
                    <a:lnL w="3175">
                      <a:solidFill>
                        <a:srgbClr val="FFFFFF"/>
                      </a:solidFill>
                    </a:lnL>
                    <a:lnR w="3175">
                      <a:solidFill>
                        <a:srgbClr val="FFFFFF"/>
                      </a:solidFill>
                    </a:lnR>
                    <a:lnT w="3175">
                      <a:solidFill>
                        <a:srgbClr val="FFFFFF"/>
                      </a:solidFill>
                    </a:lnT>
                    <a:lnB w="3175"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1"/>
                  </a:ext>
                </a:extLst>
              </a:tr>
              <a:tr h="1620266">
                <a:tc>
                  <a:txBody>
                    <a:bodyPr/>
                    <a:lstStyle/>
                    <a:p>
                      <a:pPr algn="l">
                        <a:lnSpc>
                          <a:spcPct val="130000"/>
                        </a:lnSpc>
                        <a:defRPr sz="1800"/>
                      </a:pPr>
                      <a:r>
                        <a:rPr sz="1150" b="1" dirty="0">
                          <a:latin typeface="Montserrat Semi Bold" panose="00000700000000000000" pitchFamily="50" charset="0"/>
                          <a:ea typeface="Montserrat Light"/>
                          <a:cs typeface="Montserrat Light"/>
                        </a:rPr>
                        <a:t>The Contracts:</a:t>
                      </a:r>
                    </a:p>
                  </a:txBody>
                  <a:tcPr marL="12700" marR="12700" marT="12700" marB="12700" horzOverflow="overflow">
                    <a:lnL w="3175">
                      <a:solidFill>
                        <a:srgbClr val="FFFFFF"/>
                      </a:solidFill>
                    </a:lnL>
                    <a:lnR w="3175" cap="flat" cmpd="sng" algn="ctr">
                      <a:solidFill>
                        <a:srgbClr val="FFFFFF"/>
                      </a:solidFill>
                      <a:prstDash val="solid"/>
                      <a:round/>
                      <a:headEnd type="none" w="med" len="med"/>
                      <a:tailEnd type="none" w="med" len="med"/>
                    </a:lnR>
                    <a:lnT w="3175">
                      <a:solidFill>
                        <a:srgbClr val="FFFFFF"/>
                      </a:solidFill>
                    </a:lnT>
                    <a:lnB w="3175">
                      <a:solidFill>
                        <a:srgbClr val="FFFFFF"/>
                      </a:solidFill>
                    </a:lnB>
                    <a:noFill/>
                  </a:tcPr>
                </a:tc>
                <a:tc>
                  <a:txBody>
                    <a:bodyPr/>
                    <a:lstStyle/>
                    <a:p>
                      <a:pPr algn="l">
                        <a:lnSpc>
                          <a:spcPct val="130000"/>
                        </a:lnSpc>
                        <a:defRPr sz="1100">
                          <a:latin typeface="Montserrat Light"/>
                          <a:ea typeface="Montserrat Light"/>
                          <a:cs typeface="Montserrat Light"/>
                        </a:defRPr>
                      </a:pPr>
                      <a:r>
                        <a:rPr sz="1150" dirty="0"/>
                        <a:t>Each </a:t>
                      </a:r>
                      <a:r>
                        <a:rPr lang="en-US" sz="1150" dirty="0"/>
                        <a:t>solar</a:t>
                      </a:r>
                      <a:r>
                        <a:rPr lang="en-US" sz="1150" baseline="0" dirty="0"/>
                        <a:t> cell deployed in the system will be subject to the terms of the Owner Lease and SunEx’s Terms of Service, which may be amended from time to time.  By making a order to purchase through SunEx’s website and electing to deploy cells into the system at that time, each account holder signifies his agreement with those terms, and will be deemed a signatory to the Owner Lease at the end of the sale period as determined by The Sun Exchange in its sole and absolute discretion</a:t>
                      </a:r>
                    </a:p>
                  </a:txBody>
                  <a:tcPr marL="12700" marR="12700" marT="12700" marB="12700" horzOverflow="overflow">
                    <a:lnL w="3175" cap="flat" cmpd="sng" algn="ctr">
                      <a:solidFill>
                        <a:srgbClr val="FFFFFF"/>
                      </a:solidFill>
                      <a:prstDash val="solid"/>
                      <a:round/>
                      <a:headEnd type="none" w="med" len="med"/>
                      <a:tailEnd type="none" w="med" len="med"/>
                    </a:lnL>
                    <a:lnR w="3175">
                      <a:solidFill>
                        <a:srgbClr val="FFFFFF"/>
                      </a:solidFill>
                    </a:lnR>
                    <a:lnT w="3175">
                      <a:solidFill>
                        <a:srgbClr val="FFFFFF"/>
                      </a:solidFill>
                    </a:lnT>
                    <a:lnB w="3175">
                      <a:solidFill>
                        <a:srgbClr val="FFFFFF"/>
                      </a:solidFill>
                    </a:lnB>
                    <a:noFill/>
                  </a:tcPr>
                </a:tc>
                <a:extLst>
                  <a:ext uri="{0D108BD9-81ED-4DB2-BD59-A6C34878D82A}">
                    <a16:rowId xmlns:a16="http://schemas.microsoft.com/office/drawing/2014/main" val="10002"/>
                  </a:ext>
                </a:extLst>
              </a:tr>
            </a:tbl>
          </a:graphicData>
        </a:graphic>
      </p:graphicFrame>
      <p:sp>
        <p:nvSpPr>
          <p:cNvPr id="8" name="TextBox 7"/>
          <p:cNvSpPr txBox="1"/>
          <p:nvPr/>
        </p:nvSpPr>
        <p:spPr>
          <a:xfrm>
            <a:off x="344488" y="6059042"/>
            <a:ext cx="7356330" cy="315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kumimoji="0" lang="en-US" sz="900" b="0" i="0" u="none" strike="noStrike" cap="none" spc="0" normalizeH="0" baseline="0" dirty="0">
                <a:ln>
                  <a:noFill/>
                </a:ln>
                <a:solidFill>
                  <a:srgbClr val="000000"/>
                </a:solidFill>
                <a:effectLst/>
                <a:uFillTx/>
                <a:latin typeface="Montserrat Light"/>
                <a:ea typeface="Montserrat Light"/>
                <a:cs typeface="Montserrat Light"/>
                <a:sym typeface="Montserrat Light"/>
              </a:rPr>
              <a:t>Please see</a:t>
            </a:r>
            <a:r>
              <a:rPr kumimoji="0" lang="en-US" sz="900" b="0" i="0" u="none" strike="noStrike" cap="none" spc="0" normalizeH="0" dirty="0">
                <a:ln>
                  <a:noFill/>
                </a:ln>
                <a:solidFill>
                  <a:srgbClr val="000000"/>
                </a:solidFill>
                <a:effectLst/>
                <a:uFillTx/>
                <a:latin typeface="Montserrat Light"/>
                <a:ea typeface="Montserrat Light"/>
                <a:cs typeface="Montserrat Light"/>
                <a:sym typeface="Montserrat Light"/>
              </a:rPr>
              <a:t> SunEx’s Terms of Service, Solar Cell Owners Lease Agreement, and Glossary for more information. </a:t>
            </a:r>
            <a:br>
              <a:rPr kumimoji="0" lang="en-US" sz="900" b="0" i="0" u="none" strike="noStrike" cap="none" spc="0" normalizeH="0" dirty="0">
                <a:ln>
                  <a:noFill/>
                </a:ln>
                <a:solidFill>
                  <a:srgbClr val="000000"/>
                </a:solidFill>
                <a:effectLst/>
                <a:uFillTx/>
                <a:latin typeface="Montserrat Light"/>
                <a:ea typeface="Montserrat Light"/>
                <a:cs typeface="Montserrat Light"/>
                <a:sym typeface="Montserrat Light"/>
              </a:rPr>
            </a:br>
            <a:r>
              <a:rPr lang="en-US" sz="900" dirty="0"/>
              <a:t>Contact SunEx with questions at </a:t>
            </a:r>
            <a:r>
              <a:rPr lang="en-US" sz="900" u="sng" dirty="0">
                <a:uFill>
                  <a:solidFill>
                    <a:srgbClr val="000000"/>
                  </a:solidFill>
                </a:uFill>
                <a:hlinkClick r:id="rId5"/>
              </a:rPr>
              <a:t>hello@thesunexchange.com</a:t>
            </a:r>
            <a:endParaRPr kumimoji="0" lang="en-US" sz="900" b="0" i="0" u="none" strike="noStrike" cap="none" spc="0" normalizeH="0" baseline="0" dirty="0">
              <a:ln>
                <a:noFill/>
              </a:ln>
              <a:solidFill>
                <a:srgbClr val="000000"/>
              </a:solidFill>
              <a:effectLst/>
              <a:uFillTx/>
              <a:latin typeface="Montserrat Light"/>
              <a:ea typeface="Montserrat Light"/>
              <a:cs typeface="Montserrat Light"/>
              <a:sym typeface="Montserrat Light"/>
            </a:endParaRPr>
          </a:p>
        </p:txBody>
      </p:sp>
    </p:spTree>
    <p:extLst>
      <p:ext uri="{BB962C8B-B14F-4D97-AF65-F5344CB8AC3E}">
        <p14:creationId xmlns:p14="http://schemas.microsoft.com/office/powerpoint/2010/main" val="220740216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35</a:t>
            </a:fld>
            <a:r>
              <a:rPr lang="en-US" spc="-50" dirty="0">
                <a:solidFill>
                  <a:schemeClr val="bg1"/>
                </a:solidFill>
              </a:rPr>
              <a:t> ]</a:t>
            </a:r>
          </a:p>
        </p:txBody>
      </p:sp>
      <p:sp>
        <p:nvSpPr>
          <p:cNvPr id="3" name="Title 2"/>
          <p:cNvSpPr>
            <a:spLocks noGrp="1"/>
          </p:cNvSpPr>
          <p:nvPr>
            <p:ph type="title"/>
          </p:nvPr>
        </p:nvSpPr>
        <p:spPr/>
        <p:txBody>
          <a:bodyPr/>
          <a:lstStyle/>
          <a:p>
            <a:r>
              <a:rPr lang="en-US" dirty="0"/>
              <a:t>GLOSSARY</a:t>
            </a:r>
          </a:p>
        </p:txBody>
      </p:sp>
      <p:sp>
        <p:nvSpPr>
          <p:cNvPr id="6" name="Shape 457"/>
          <p:cNvSpPr/>
          <p:nvPr/>
        </p:nvSpPr>
        <p:spPr>
          <a:xfrm>
            <a:off x="439200" y="1587600"/>
            <a:ext cx="8252632" cy="4582800"/>
          </a:xfrm>
          <a:prstGeom prst="rect">
            <a:avLst/>
          </a:prstGeom>
          <a:ln w="12700">
            <a:miter lim="400000"/>
          </a:ln>
          <a:extLst>
            <a:ext uri="{C572A759-6A51-4108-AA02-DFA0A04FC94B}">
              <ma14:wrappingTextBoxFlag xmlns="" xmlns:ma14="http://schemas.microsoft.com/office/mac/drawingml/2011/main" val="1"/>
            </a:ext>
          </a:extLst>
        </p:spPr>
        <p:txBody>
          <a:bodyPr lIns="0" tIns="0" rIns="0" bIns="0" numCol="3" spcCol="180000"/>
          <a:lstStyle/>
          <a:p>
            <a:pPr>
              <a:lnSpc>
                <a:spcPct val="114000"/>
              </a:lnSpc>
              <a:spcBef>
                <a:spcPts val="0"/>
              </a:spcBef>
              <a:defRPr sz="1200"/>
            </a:pPr>
            <a:r>
              <a:rPr sz="1150" dirty="0"/>
              <a:t>There are many words and acronyms in the world of </a:t>
            </a:r>
            <a:r>
              <a:rPr lang="en-GB" sz="1150" dirty="0"/>
              <a:t>solar energy and </a:t>
            </a:r>
            <a:r>
              <a:rPr sz="1150" dirty="0"/>
              <a:t>money that are daunting and sometimes even down right bizarre. We don’t want these words to scare you away. More often than not, the concepts behind these words are actually quite simple!</a:t>
            </a:r>
            <a:endParaRPr lang="en-US" sz="1150" dirty="0"/>
          </a:p>
          <a:p>
            <a:pPr>
              <a:lnSpc>
                <a:spcPct val="114000"/>
              </a:lnSpc>
              <a:spcBef>
                <a:spcPts val="0"/>
              </a:spcBef>
              <a:defRPr sz="1200"/>
            </a:pPr>
            <a:endParaRPr sz="1150" dirty="0"/>
          </a:p>
          <a:p>
            <a:pPr lvl="1" indent="0">
              <a:lnSpc>
                <a:spcPct val="114000"/>
              </a:lnSpc>
              <a:spcBef>
                <a:spcPts val="0"/>
              </a:spcBef>
              <a:defRPr sz="1200"/>
            </a:pPr>
            <a:r>
              <a:rPr lang="en-GB" sz="1150" dirty="0"/>
              <a:t>W</a:t>
            </a:r>
            <a:r>
              <a:rPr sz="1150" dirty="0"/>
              <a:t>e want to help you learn to ‘speak </a:t>
            </a:r>
            <a:r>
              <a:rPr lang="en-GB" sz="1150" dirty="0"/>
              <a:t>solar’ so w</a:t>
            </a:r>
            <a:r>
              <a:rPr sz="1150" dirty="0"/>
              <a:t>e have put together this glossary of terms for you so you can fully understand the opportunities we are hosting, even if you have never invested in</a:t>
            </a:r>
            <a:br>
              <a:rPr lang="en-US" sz="1150" dirty="0"/>
            </a:br>
            <a:r>
              <a:rPr sz="1150" dirty="0"/>
              <a:t>anything before. If you are still confused, drop us an email or contact an Independent Financial Advisor.</a:t>
            </a:r>
            <a:endParaRPr lang="en-US" sz="1150" dirty="0">
              <a:latin typeface="Montserrat Semi Bold"/>
              <a:ea typeface="Montserrat Semi Bold"/>
              <a:cs typeface="Montserrat Semi Bold"/>
              <a:sym typeface="Montserrat Semi Bold"/>
            </a:endParaRPr>
          </a:p>
          <a:p>
            <a:pPr lvl="1" indent="-360000">
              <a:lnSpc>
                <a:spcPct val="114000"/>
              </a:lnSpc>
              <a:spcBef>
                <a:spcPts val="0"/>
              </a:spcBef>
              <a:defRPr sz="1200"/>
            </a:pPr>
            <a:r>
              <a:rPr lang="en-US" sz="1150" dirty="0">
                <a:latin typeface="Montserrat Semi Bold"/>
                <a:ea typeface="Montserrat Semi Bold"/>
                <a:cs typeface="Montserrat Semi Bold"/>
                <a:sym typeface="Montserrat Semi Bold"/>
              </a:rPr>
              <a:t>  </a:t>
            </a:r>
          </a:p>
          <a:p>
            <a:pPr marL="171450" lvl="1" indent="-171450">
              <a:lnSpc>
                <a:spcPct val="114000"/>
              </a:lnSpc>
              <a:spcBef>
                <a:spcPts val="0"/>
              </a:spcBef>
              <a:buBlip>
                <a:blip r:embed="rId3"/>
              </a:buBlip>
              <a:defRPr sz="1200" b="1"/>
            </a:pPr>
            <a:r>
              <a:rPr sz="1150" dirty="0">
                <a:sym typeface="Montserrat Semi Bold"/>
              </a:rPr>
              <a:t>Solar </a:t>
            </a:r>
            <a:r>
              <a:rPr lang="en-GB" sz="1150" dirty="0">
                <a:sym typeface="Montserrat Semi Bold"/>
              </a:rPr>
              <a:t>cells</a:t>
            </a:r>
            <a:r>
              <a:rPr lang="en-US" sz="1150" dirty="0">
                <a:sym typeface="Montserrat Semi Bold"/>
              </a:rPr>
              <a:t>: </a:t>
            </a:r>
            <a:r>
              <a:rPr sz="1150" dirty="0"/>
              <a:t>A </a:t>
            </a:r>
            <a:r>
              <a:rPr lang="en-GB" sz="1150" dirty="0"/>
              <a:t>s</a:t>
            </a:r>
            <a:r>
              <a:rPr sz="1150" dirty="0" err="1"/>
              <a:t>olar</a:t>
            </a:r>
            <a:r>
              <a:rPr sz="1150" dirty="0"/>
              <a:t> </a:t>
            </a:r>
            <a:r>
              <a:rPr lang="en-GB" sz="1150" dirty="0"/>
              <a:t>c</a:t>
            </a:r>
            <a:r>
              <a:rPr sz="1150" dirty="0"/>
              <a:t>ell is </a:t>
            </a:r>
            <a:r>
              <a:rPr lang="en-GB" sz="1150" dirty="0"/>
              <a:t>physical product. Purchased through </a:t>
            </a:r>
            <a:r>
              <a:rPr sz="1150" dirty="0"/>
              <a:t>The Sun Exchange</a:t>
            </a:r>
            <a:r>
              <a:rPr lang="en-GB" sz="1150" dirty="0"/>
              <a:t>, you are provided with </a:t>
            </a:r>
            <a:r>
              <a:rPr sz="1150" dirty="0"/>
              <a:t>legal contracts relating to the cells, which </a:t>
            </a:r>
            <a:r>
              <a:rPr lang="en-US" sz="1150" dirty="0"/>
              <a:t>make possible </a:t>
            </a:r>
            <a:r>
              <a:rPr sz="1150" dirty="0"/>
              <a:t>its lease. Solar </a:t>
            </a:r>
            <a:r>
              <a:rPr lang="en-GB" sz="1150" dirty="0"/>
              <a:t>c</a:t>
            </a:r>
            <a:r>
              <a:rPr sz="1150" dirty="0"/>
              <a:t>ell</a:t>
            </a:r>
            <a:r>
              <a:rPr lang="en-GB" sz="1150" dirty="0"/>
              <a:t> ownership</a:t>
            </a:r>
            <a:r>
              <a:rPr sz="1150" dirty="0"/>
              <a:t> enable</a:t>
            </a:r>
            <a:r>
              <a:rPr lang="en-GB" sz="1150" dirty="0"/>
              <a:t>s</a:t>
            </a:r>
            <a:r>
              <a:rPr sz="1150" dirty="0"/>
              <a:t> </a:t>
            </a:r>
            <a:r>
              <a:rPr lang="en-US" sz="1150" dirty="0"/>
              <a:t>T</a:t>
            </a:r>
            <a:r>
              <a:rPr sz="1150" dirty="0"/>
              <a:t>he </a:t>
            </a:r>
            <a:r>
              <a:rPr lang="en-US" sz="1150" dirty="0"/>
              <a:t>Sun Exchange</a:t>
            </a:r>
            <a:r>
              <a:rPr sz="1150" dirty="0"/>
              <a:t> to </a:t>
            </a:r>
            <a:r>
              <a:rPr lang="en-US" sz="1150" dirty="0"/>
              <a:t>arrange for the lease of </a:t>
            </a:r>
            <a:r>
              <a:rPr sz="1150" dirty="0"/>
              <a:t> electricity generation equipment </a:t>
            </a:r>
            <a:r>
              <a:rPr lang="en-US" sz="1150" dirty="0"/>
              <a:t>to </a:t>
            </a:r>
            <a:r>
              <a:rPr sz="1150" dirty="0"/>
              <a:t>the </a:t>
            </a:r>
            <a:r>
              <a:rPr lang="en-US" sz="1150" dirty="0"/>
              <a:t>Consumer</a:t>
            </a:r>
            <a:r>
              <a:rPr sz="1150" dirty="0"/>
              <a:t>, and can generate </a:t>
            </a:r>
            <a:r>
              <a:rPr lang="en-US" sz="1150" dirty="0"/>
              <a:t>lease rentals </a:t>
            </a:r>
            <a:r>
              <a:rPr sz="1150" dirty="0"/>
              <a:t>that directly depend on the timing and amount of energy generation</a:t>
            </a:r>
            <a:r>
              <a:rPr lang="en-US" sz="1150" dirty="0"/>
              <a:t>, among other things</a:t>
            </a:r>
          </a:p>
          <a:p>
            <a:pPr marL="171450" lvl="1" indent="-171450">
              <a:lnSpc>
                <a:spcPct val="114000"/>
              </a:lnSpc>
              <a:spcBef>
                <a:spcPts val="0"/>
              </a:spcBef>
              <a:buBlip>
                <a:blip r:embed="rId3"/>
              </a:buBlip>
              <a:defRPr sz="1200" b="1"/>
            </a:pPr>
            <a:endParaRPr sz="1150" b="1" dirty="0"/>
          </a:p>
          <a:p>
            <a:pPr marL="171450" lvl="1" indent="-171450">
              <a:lnSpc>
                <a:spcPct val="114000"/>
              </a:lnSpc>
              <a:spcBef>
                <a:spcPts val="0"/>
              </a:spcBef>
              <a:buBlip>
                <a:blip r:embed="rId3"/>
              </a:buBlip>
              <a:defRPr sz="1200" b="1"/>
            </a:pPr>
            <a:r>
              <a:rPr lang="en-GB" sz="1150" dirty="0"/>
              <a:t>Unit</a:t>
            </a:r>
            <a:r>
              <a:rPr sz="1150" dirty="0"/>
              <a:t> Price</a:t>
            </a:r>
            <a:r>
              <a:rPr lang="en-US" sz="1150" dirty="0"/>
              <a:t>: </a:t>
            </a:r>
            <a:r>
              <a:rPr sz="1150" dirty="0"/>
              <a:t>The cost of one </a:t>
            </a:r>
            <a:r>
              <a:rPr lang="en-GB" sz="1150" dirty="0"/>
              <a:t>s</a:t>
            </a:r>
            <a:r>
              <a:rPr sz="1150" dirty="0" err="1"/>
              <a:t>olar</a:t>
            </a:r>
            <a:r>
              <a:rPr sz="1150" dirty="0"/>
              <a:t> </a:t>
            </a:r>
            <a:r>
              <a:rPr lang="en-GB" sz="1150" dirty="0"/>
              <a:t>c</a:t>
            </a:r>
            <a:r>
              <a:rPr sz="1150" dirty="0"/>
              <a:t>ell, which is </a:t>
            </a:r>
            <a:r>
              <a:rPr lang="en-US" sz="1150" dirty="0"/>
              <a:t>stated on page 2 of this document. </a:t>
            </a:r>
          </a:p>
          <a:p>
            <a:pPr marL="171450" lvl="1" indent="-171450">
              <a:lnSpc>
                <a:spcPct val="114000"/>
              </a:lnSpc>
              <a:spcBef>
                <a:spcPts val="0"/>
              </a:spcBef>
              <a:buBlip>
                <a:blip r:embed="rId3"/>
              </a:buBlip>
              <a:defRPr sz="1200" b="1"/>
            </a:pPr>
            <a:endParaRPr lang="en-US" sz="1150" dirty="0"/>
          </a:p>
          <a:p>
            <a:pPr marL="171450" lvl="1" indent="-171450">
              <a:lnSpc>
                <a:spcPct val="114000"/>
              </a:lnSpc>
              <a:spcBef>
                <a:spcPts val="0"/>
              </a:spcBef>
              <a:buBlip>
                <a:blip r:embed="rId3"/>
              </a:buBlip>
              <a:defRPr sz="1200" b="1"/>
            </a:pPr>
            <a:r>
              <a:rPr lang="en-US" sz="1150" dirty="0"/>
              <a:t>Project </a:t>
            </a:r>
            <a:r>
              <a:rPr sz="1150" dirty="0"/>
              <a:t>Lease Agreement</a:t>
            </a:r>
            <a:r>
              <a:rPr lang="en-US" sz="1150" dirty="0"/>
              <a:t>: </a:t>
            </a:r>
            <a:r>
              <a:rPr sz="1150" dirty="0"/>
              <a:t>An agreement between</a:t>
            </a:r>
            <a:r>
              <a:rPr lang="en-US" sz="1150" dirty="0"/>
              <a:t> the SPC</a:t>
            </a:r>
            <a:r>
              <a:rPr sz="1150" dirty="0"/>
              <a:t> and</a:t>
            </a:r>
            <a:r>
              <a:rPr lang="en-US" sz="1150" dirty="0"/>
              <a:t> Knysna Primary School </a:t>
            </a:r>
            <a:r>
              <a:rPr sz="1150" dirty="0"/>
              <a:t>establishing the duration, pricing, and </a:t>
            </a:r>
            <a:r>
              <a:rPr lang="en-US" sz="1150" dirty="0"/>
              <a:t> </a:t>
            </a:r>
            <a:r>
              <a:rPr sz="1150" dirty="0"/>
              <a:t>other terms of </a:t>
            </a:r>
            <a:r>
              <a:rPr lang="en-US" sz="1150" dirty="0"/>
              <a:t>lease of the Solar cells and Solar Equipment</a:t>
            </a:r>
            <a:r>
              <a:rPr sz="1150" dirty="0"/>
              <a:t>. </a:t>
            </a:r>
            <a:endParaRPr lang="en-GB" sz="1150" dirty="0"/>
          </a:p>
          <a:p>
            <a:pPr marL="171450" lvl="1" indent="-171450">
              <a:lnSpc>
                <a:spcPct val="114000"/>
              </a:lnSpc>
              <a:spcBef>
                <a:spcPts val="0"/>
              </a:spcBef>
              <a:buBlip>
                <a:blip r:embed="rId3"/>
              </a:buBlip>
              <a:defRPr sz="1200" b="1"/>
            </a:pPr>
            <a:endParaRPr lang="en-GB" sz="1150" dirty="0"/>
          </a:p>
          <a:p>
            <a:pPr marL="171450" lvl="1" indent="-171450">
              <a:lnSpc>
                <a:spcPct val="114000"/>
              </a:lnSpc>
              <a:spcBef>
                <a:spcPts val="0"/>
              </a:spcBef>
              <a:buBlip>
                <a:blip r:embed="rId3"/>
              </a:buBlip>
              <a:defRPr sz="1200" b="1"/>
            </a:pPr>
            <a:r>
              <a:rPr lang="en-US" sz="1150" dirty="0"/>
              <a:t>Solar cell Owners Lease Agreement: An agreement between the special purpose corporation (SPC) and Owners establishing the lease of the solar cells to SPC</a:t>
            </a:r>
          </a:p>
          <a:p>
            <a:pPr lvl="1" indent="0">
              <a:lnSpc>
                <a:spcPct val="114000"/>
              </a:lnSpc>
              <a:spcBef>
                <a:spcPts val="0"/>
              </a:spcBef>
              <a:defRPr sz="1200" b="1"/>
            </a:pPr>
            <a:endParaRPr lang="en-US" sz="1150" dirty="0"/>
          </a:p>
          <a:p>
            <a:pPr marL="171450" lvl="1" indent="-171450">
              <a:lnSpc>
                <a:spcPct val="114000"/>
              </a:lnSpc>
              <a:spcBef>
                <a:spcPts val="0"/>
              </a:spcBef>
              <a:buBlip>
                <a:blip r:embed="rId3"/>
              </a:buBlip>
              <a:defRPr sz="1200" b="1"/>
            </a:pPr>
            <a:r>
              <a:rPr lang="en-US" sz="1150" dirty="0" err="1"/>
              <a:t>SolarCoin</a:t>
            </a:r>
            <a:r>
              <a:rPr lang="en-US" sz="1150" dirty="0"/>
              <a:t>: </a:t>
            </a:r>
            <a:r>
              <a:rPr sz="1150" dirty="0" err="1"/>
              <a:t>SolarCoin</a:t>
            </a:r>
            <a:r>
              <a:rPr sz="1150" dirty="0"/>
              <a:t> is the world’s largest</a:t>
            </a:r>
            <a:r>
              <a:rPr lang="en-GB" sz="1150" dirty="0"/>
              <a:t> </a:t>
            </a:r>
            <a:r>
              <a:rPr sz="1150" dirty="0"/>
              <a:t>community solar electricity</a:t>
            </a:r>
            <a:r>
              <a:rPr lang="en-US" sz="1150" dirty="0"/>
              <a:t> </a:t>
            </a:r>
            <a:r>
              <a:rPr sz="1150" dirty="0"/>
              <a:t>reward program worth over</a:t>
            </a:r>
            <a:r>
              <a:rPr lang="en-US" sz="1150" dirty="0"/>
              <a:t> </a:t>
            </a:r>
            <a:r>
              <a:rPr sz="1150" dirty="0"/>
              <a:t>$9 billion USD*.</a:t>
            </a:r>
            <a:r>
              <a:rPr lang="en-US" sz="1150" dirty="0"/>
              <a:t> </a:t>
            </a:r>
            <a:r>
              <a:rPr sz="1150" dirty="0" err="1"/>
              <a:t>SolarCoin</a:t>
            </a:r>
            <a:r>
              <a:rPr sz="1150" dirty="0"/>
              <a:t> represents 1 MWh</a:t>
            </a:r>
            <a:r>
              <a:rPr lang="en-US" sz="1150" dirty="0"/>
              <a:t> </a:t>
            </a:r>
            <a:r>
              <a:rPr sz="1150" dirty="0"/>
              <a:t>of solar electricity generation.</a:t>
            </a:r>
            <a:r>
              <a:rPr lang="en-US" sz="1150" dirty="0"/>
              <a:t> </a:t>
            </a:r>
            <a:r>
              <a:rPr sz="1150" dirty="0"/>
              <a:t>As a verified </a:t>
            </a:r>
            <a:r>
              <a:rPr lang="en-GB" sz="1150" dirty="0"/>
              <a:t>a </a:t>
            </a:r>
            <a:r>
              <a:rPr sz="1150" dirty="0"/>
              <a:t>solar </a:t>
            </a:r>
            <a:r>
              <a:rPr lang="en-GB" sz="1150" dirty="0"/>
              <a:t>cell owner y</a:t>
            </a:r>
            <a:r>
              <a:rPr sz="1150" dirty="0" err="1"/>
              <a:t>ou</a:t>
            </a:r>
            <a:r>
              <a:rPr sz="1150" dirty="0"/>
              <a:t> may </a:t>
            </a:r>
            <a:r>
              <a:rPr lang="en-GB" sz="1150" dirty="0"/>
              <a:t>be entitled to </a:t>
            </a:r>
            <a:r>
              <a:rPr sz="1150" dirty="0" err="1"/>
              <a:t>SolarCoins</a:t>
            </a:r>
            <a:r>
              <a:rPr lang="en-US" sz="1150" dirty="0"/>
              <a:t> </a:t>
            </a:r>
            <a:r>
              <a:rPr sz="1150" dirty="0"/>
              <a:t>for free. </a:t>
            </a:r>
            <a:r>
              <a:rPr lang="en-US" sz="1150" dirty="0" err="1"/>
              <a:t>SolarCoins</a:t>
            </a:r>
            <a:r>
              <a:rPr lang="en-US" sz="1150" dirty="0"/>
              <a:t> are managed by the </a:t>
            </a:r>
            <a:r>
              <a:rPr lang="en-US" sz="1150" dirty="0" err="1"/>
              <a:t>SolarCoin</a:t>
            </a:r>
            <a:r>
              <a:rPr lang="en-US" sz="1150" dirty="0"/>
              <a:t> Foundation. </a:t>
            </a:r>
            <a:r>
              <a:rPr lang="en-US" sz="1150" dirty="0" err="1"/>
              <a:t>Sunex</a:t>
            </a:r>
            <a:r>
              <a:rPr lang="en-US" sz="1150" dirty="0"/>
              <a:t> is not affiliated with and does not guarantee any obligations of the </a:t>
            </a:r>
            <a:r>
              <a:rPr lang="en-US" sz="1150" dirty="0" err="1"/>
              <a:t>SolarCoin</a:t>
            </a:r>
            <a:r>
              <a:rPr lang="en-US" sz="1150" dirty="0"/>
              <a:t> Foundation.“</a:t>
            </a:r>
          </a:p>
        </p:txBody>
      </p:sp>
      <p:sp>
        <p:nvSpPr>
          <p:cNvPr id="7" name="Shape 458"/>
          <p:cNvSpPr/>
          <p:nvPr/>
        </p:nvSpPr>
        <p:spPr>
          <a:xfrm>
            <a:off x="5956708" y="6280436"/>
            <a:ext cx="2937481" cy="138499"/>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508000">
              <a:defRPr sz="600" i="1"/>
            </a:lvl1pPr>
          </a:lstStyle>
          <a:p>
            <a:pPr indent="0"/>
            <a:r>
              <a:rPr sz="900" dirty="0"/>
              <a:t>Sources: Wikipedia, Investopedia</a:t>
            </a:r>
          </a:p>
        </p:txBody>
      </p:sp>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Tree>
    <p:extLst>
      <p:ext uri="{BB962C8B-B14F-4D97-AF65-F5344CB8AC3E}">
        <p14:creationId xmlns:p14="http://schemas.microsoft.com/office/powerpoint/2010/main" val="321097172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36</a:t>
            </a:fld>
            <a:r>
              <a:rPr lang="en-US" spc="-50" dirty="0">
                <a:solidFill>
                  <a:schemeClr val="bg1"/>
                </a:solidFill>
              </a:rPr>
              <a:t> ]</a:t>
            </a:r>
          </a:p>
        </p:txBody>
      </p:sp>
      <p:sp>
        <p:nvSpPr>
          <p:cNvPr id="3" name="Title 2"/>
          <p:cNvSpPr>
            <a:spLocks noGrp="1"/>
          </p:cNvSpPr>
          <p:nvPr>
            <p:ph type="title"/>
          </p:nvPr>
        </p:nvSpPr>
        <p:spPr/>
        <p:txBody>
          <a:bodyPr/>
          <a:lstStyle/>
          <a:p>
            <a:r>
              <a:rPr lang="en-US" dirty="0"/>
              <a:t>GLOSSARY</a:t>
            </a:r>
          </a:p>
        </p:txBody>
      </p:sp>
      <p:sp>
        <p:nvSpPr>
          <p:cNvPr id="7" name="Shape 458"/>
          <p:cNvSpPr/>
          <p:nvPr/>
        </p:nvSpPr>
        <p:spPr>
          <a:xfrm>
            <a:off x="329932" y="6292150"/>
            <a:ext cx="6805184" cy="138499"/>
          </a:xfrm>
          <a:prstGeom prst="rect">
            <a:avLst/>
          </a:prstGeom>
          <a:solidFill>
            <a:srgbClr val="FFFFFF">
              <a:alpha val="75000"/>
            </a:srgbClr>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indent="508000">
              <a:defRPr sz="600" i="1"/>
            </a:lvl1pPr>
          </a:lstStyle>
          <a:p>
            <a:pPr indent="0"/>
            <a:r>
              <a:rPr sz="900" dirty="0"/>
              <a:t>Sources: Wikipedia, Investopedia</a:t>
            </a:r>
          </a:p>
        </p:txBody>
      </p:sp>
      <p:sp>
        <p:nvSpPr>
          <p:cNvPr id="11" name="Shape 457"/>
          <p:cNvSpPr/>
          <p:nvPr/>
        </p:nvSpPr>
        <p:spPr>
          <a:xfrm>
            <a:off x="344488" y="1587600"/>
            <a:ext cx="8360312" cy="4494112"/>
          </a:xfrm>
          <a:prstGeom prst="rect">
            <a:avLst/>
          </a:prstGeom>
          <a:ln w="12700">
            <a:miter lim="400000"/>
          </a:ln>
          <a:extLst>
            <a:ext uri="{C572A759-6A51-4108-AA02-DFA0A04FC94B}">
              <ma14:wrappingTextBoxFlag xmlns="" xmlns:ma14="http://schemas.microsoft.com/office/mac/drawingml/2011/main" val="1"/>
            </a:ext>
          </a:extLst>
        </p:spPr>
        <p:txBody>
          <a:bodyPr lIns="0" tIns="0" rIns="0" bIns="0" numCol="3" spcCol="180000"/>
          <a:lstStyle/>
          <a:p>
            <a:pPr marL="171450" indent="-171450">
              <a:lnSpc>
                <a:spcPct val="114000"/>
              </a:lnSpc>
              <a:spcBef>
                <a:spcPts val="0"/>
              </a:spcBef>
              <a:buBlip>
                <a:blip r:embed="rId3"/>
              </a:buBlip>
              <a:defRPr sz="1200" b="1"/>
            </a:pPr>
            <a:r>
              <a:rPr lang="en-US" sz="1150" dirty="0">
                <a:latin typeface="Montserrat Semi Bold" panose="00000700000000000000" pitchFamily="50" charset="0"/>
              </a:rPr>
              <a:t>Solar cells Lease Rental: </a:t>
            </a:r>
            <a:r>
              <a:rPr lang="en-US" sz="1150" dirty="0"/>
              <a:t>The amount paid to each lessor by the SPC.  Lease Rental will effectively</a:t>
            </a:r>
            <a:r>
              <a:rPr lang="en-US" sz="1150" b="1" dirty="0">
                <a:latin typeface="Montserrat Semi Bold" panose="00000700000000000000" pitchFamily="50" charset="0"/>
              </a:rPr>
              <a:t> </a:t>
            </a:r>
            <a:r>
              <a:rPr lang="en-US" sz="1150" dirty="0"/>
              <a:t>be paid to you in return for allowing usage of the solar cells. The Lease Rental is calculated as Energy   Output  measured in kWh x Per kWh Price, less expenses, taxes, fees, and deposits to reserves </a:t>
            </a:r>
          </a:p>
          <a:p>
            <a:pPr>
              <a:lnSpc>
                <a:spcPct val="114000"/>
              </a:lnSpc>
              <a:spcBef>
                <a:spcPts val="0"/>
              </a:spcBef>
              <a:defRPr sz="1200" b="1"/>
            </a:pPr>
            <a:endParaRPr lang="en-US" sz="1150" dirty="0"/>
          </a:p>
          <a:p>
            <a:pPr marL="171450" indent="-171450">
              <a:lnSpc>
                <a:spcPct val="114000"/>
              </a:lnSpc>
              <a:spcBef>
                <a:spcPts val="0"/>
              </a:spcBef>
              <a:buBlip>
                <a:blip r:embed="rId3"/>
              </a:buBlip>
              <a:defRPr sz="1200" b="1"/>
            </a:pPr>
            <a:r>
              <a:rPr lang="en-US" sz="1150" b="1" dirty="0">
                <a:latin typeface="Montserrat Semi Bold" panose="00000700000000000000" pitchFamily="50" charset="0"/>
              </a:rPr>
              <a:t>Sale period: </a:t>
            </a:r>
            <a:r>
              <a:rPr lang="en-US" sz="1150" dirty="0"/>
              <a:t>The </a:t>
            </a:r>
            <a:r>
              <a:rPr lang="en-US" sz="1150" b="1" dirty="0">
                <a:latin typeface="Montserrat Semi Bold" panose="00000700000000000000" pitchFamily="50" charset="0"/>
              </a:rPr>
              <a:t>window of time </a:t>
            </a:r>
            <a:r>
              <a:rPr lang="en-US" sz="1150" dirty="0"/>
              <a:t>where you can place an order for solar cells. The sale is open for up to 30 days and at our discretion an additional 60 days. Purchases are arranged on a “first come, first served” basis.</a:t>
            </a:r>
          </a:p>
          <a:p>
            <a:pPr marL="171450" indent="-171450">
              <a:lnSpc>
                <a:spcPct val="114000"/>
              </a:lnSpc>
              <a:spcBef>
                <a:spcPts val="0"/>
              </a:spcBef>
              <a:buBlip>
                <a:blip r:embed="rId3"/>
              </a:buBlip>
              <a:defRPr sz="1200" b="1"/>
            </a:pPr>
            <a:endParaRPr lang="en-US" sz="1150" dirty="0"/>
          </a:p>
          <a:p>
            <a:pPr marL="171450" indent="-171450">
              <a:lnSpc>
                <a:spcPct val="114000"/>
              </a:lnSpc>
              <a:spcBef>
                <a:spcPts val="0"/>
              </a:spcBef>
              <a:buBlip>
                <a:blip r:embed="rId3"/>
              </a:buBlip>
              <a:defRPr sz="1200" b="1"/>
            </a:pPr>
            <a:r>
              <a:rPr lang="en-US" sz="1150" b="1" dirty="0">
                <a:latin typeface="Montserrat Semi Bold" panose="00000700000000000000" pitchFamily="50" charset="0"/>
              </a:rPr>
              <a:t>Equivalent Energy Price: </a:t>
            </a:r>
            <a:r>
              <a:rPr lang="en-US" sz="1150" dirty="0"/>
              <a:t>The price at which </a:t>
            </a:r>
            <a:r>
              <a:rPr lang="en-US" sz="1200" dirty="0">
                <a:solidFill>
                  <a:schemeClr val="tx1"/>
                </a:solidFill>
                <a:latin typeface="Montserrat Light" panose="00000400000000000000" pitchFamily="2" charset="0"/>
              </a:rPr>
              <a:t>Knysna Primary School</a:t>
            </a:r>
            <a:r>
              <a:rPr lang="en-US" sz="1200" dirty="0">
                <a:solidFill>
                  <a:schemeClr val="tx1"/>
                </a:solidFill>
                <a:latin typeface="Montserrat Light" panose="00000400000000000000" pitchFamily="2" charset="0"/>
                <a:ea typeface="Montserrat"/>
                <a:cs typeface="Montserrat"/>
              </a:rPr>
              <a:t> </a:t>
            </a:r>
            <a:r>
              <a:rPr lang="en-US" sz="1150" dirty="0"/>
              <a:t>must purchase electricity generated by your cells. The price in the initial year is stated on page 2 of this document; thereafter the price is adjusted annually. </a:t>
            </a:r>
          </a:p>
          <a:p>
            <a:pPr>
              <a:lnSpc>
                <a:spcPct val="114000"/>
              </a:lnSpc>
              <a:spcBef>
                <a:spcPts val="0"/>
              </a:spcBef>
              <a:defRPr sz="1200" b="1"/>
            </a:pPr>
            <a:endParaRPr lang="en-US" sz="1150" dirty="0"/>
          </a:p>
          <a:p>
            <a:pPr marL="171450" indent="-171450">
              <a:lnSpc>
                <a:spcPct val="114000"/>
              </a:lnSpc>
              <a:spcBef>
                <a:spcPts val="0"/>
              </a:spcBef>
              <a:buBlip>
                <a:blip r:embed="rId3"/>
              </a:buBlip>
              <a:defRPr sz="1200" b="1"/>
            </a:pPr>
            <a:r>
              <a:rPr lang="en-US" sz="1150" b="1" dirty="0">
                <a:latin typeface="Montserrat Semi Bold" panose="00000700000000000000" pitchFamily="50" charset="0"/>
              </a:rPr>
              <a:t>Solar Energy Consumption: </a:t>
            </a:r>
            <a:r>
              <a:rPr lang="en-US" sz="1150" dirty="0"/>
              <a:t>The amount of kilowatts (kWh) used Knysna Primary School from the solar system during a given period </a:t>
            </a:r>
          </a:p>
          <a:p>
            <a:pPr marL="171450" indent="-171450">
              <a:lnSpc>
                <a:spcPct val="114000"/>
              </a:lnSpc>
              <a:spcBef>
                <a:spcPts val="0"/>
              </a:spcBef>
              <a:buBlip>
                <a:blip r:embed="rId3"/>
              </a:buBlip>
              <a:defRPr sz="1200" b="1"/>
            </a:pPr>
            <a:endParaRPr lang="en-US" sz="1150" b="1" dirty="0">
              <a:latin typeface="Montserrat Semi Bold" panose="00000700000000000000" pitchFamily="50" charset="0"/>
            </a:endParaRPr>
          </a:p>
          <a:p>
            <a:pPr marL="171450" indent="-171450">
              <a:lnSpc>
                <a:spcPct val="114000"/>
              </a:lnSpc>
              <a:spcBef>
                <a:spcPts val="0"/>
              </a:spcBef>
              <a:buBlip>
                <a:blip r:embed="rId3"/>
              </a:buBlip>
              <a:defRPr sz="1200" b="1"/>
            </a:pPr>
            <a:r>
              <a:rPr lang="en-US" sz="1150" b="1" dirty="0">
                <a:latin typeface="Montserrat Semi Bold" panose="00000700000000000000" pitchFamily="50" charset="0"/>
              </a:rPr>
              <a:t>Kilowatt hour (kWh): </a:t>
            </a:r>
            <a:r>
              <a:rPr lang="en-US" sz="1150" dirty="0"/>
              <a:t>A kilowatt hour, kWh, is a unit of electricity – a kilowatt hour is equivalent to one kilowatt (1 kW) of electrical power for one hour (1 h) of time. A megawatt hour, MWh, is one thousand kilowatt hours.</a:t>
            </a:r>
          </a:p>
          <a:p>
            <a:pPr>
              <a:lnSpc>
                <a:spcPct val="114000"/>
              </a:lnSpc>
              <a:spcBef>
                <a:spcPts val="0"/>
              </a:spcBef>
              <a:defRPr sz="1200" b="1"/>
            </a:pPr>
            <a:endParaRPr lang="en-US" sz="1150" dirty="0">
              <a:latin typeface="Montserrat Semi Bold" panose="00000700000000000000" pitchFamily="50" charset="0"/>
            </a:endParaRPr>
          </a:p>
          <a:p>
            <a:pPr marL="171450" indent="-171450">
              <a:lnSpc>
                <a:spcPct val="114000"/>
              </a:lnSpc>
              <a:spcBef>
                <a:spcPts val="0"/>
              </a:spcBef>
              <a:buBlip>
                <a:blip r:embed="rId3"/>
              </a:buBlip>
              <a:defRPr sz="1200" b="1"/>
            </a:pPr>
            <a:r>
              <a:rPr lang="en-US" sz="1150" dirty="0">
                <a:latin typeface="Montserrat Semi Bold" panose="00000700000000000000" pitchFamily="50" charset="0"/>
              </a:rPr>
              <a:t>Kilowatt peak (</a:t>
            </a:r>
            <a:r>
              <a:rPr lang="en-US" sz="1150" dirty="0" err="1">
                <a:latin typeface="Montserrat Semi Bold" panose="00000700000000000000" pitchFamily="50" charset="0"/>
              </a:rPr>
              <a:t>kWp</a:t>
            </a:r>
            <a:r>
              <a:rPr lang="en-US" sz="1150" dirty="0">
                <a:latin typeface="Montserrat Semi Bold" panose="00000700000000000000" pitchFamily="50" charset="0"/>
              </a:rPr>
              <a:t>): </a:t>
            </a:r>
            <a:r>
              <a:rPr lang="en-US" sz="1150" dirty="0"/>
              <a:t>Kilowatt or kilowatts peak are used in the solar photovoltaic industry to</a:t>
            </a:r>
            <a:br>
              <a:rPr lang="en-US" sz="1150" dirty="0"/>
            </a:br>
            <a:r>
              <a:rPr lang="en-US" sz="1150" dirty="0"/>
              <a:t>measure the maximum potential output,</a:t>
            </a:r>
            <a:br>
              <a:rPr lang="en-US" sz="1150" dirty="0"/>
            </a:br>
            <a:r>
              <a:rPr lang="en-US" sz="1150" dirty="0"/>
              <a:t>the peak output, of a photovoltaic module. By setting certain standard conditions, the industry can compare the potential output of one module with another.</a:t>
            </a:r>
          </a:p>
          <a:p>
            <a:pPr>
              <a:lnSpc>
                <a:spcPct val="114000"/>
              </a:lnSpc>
              <a:spcBef>
                <a:spcPts val="0"/>
              </a:spcBef>
              <a:defRPr sz="1200" b="1"/>
            </a:pPr>
            <a:endParaRPr lang="en-US" sz="1150" dirty="0"/>
          </a:p>
          <a:p>
            <a:pPr marL="171450" indent="-171450">
              <a:lnSpc>
                <a:spcPct val="114000"/>
              </a:lnSpc>
              <a:spcBef>
                <a:spcPts val="0"/>
              </a:spcBef>
              <a:buBlip>
                <a:blip r:embed="rId3"/>
              </a:buBlip>
              <a:defRPr sz="1200" b="1"/>
            </a:pPr>
            <a:r>
              <a:rPr lang="en-US" sz="1150" dirty="0">
                <a:latin typeface="Montserrat Semi Bold" panose="00000700000000000000" pitchFamily="50" charset="0"/>
              </a:rPr>
              <a:t>Pro-User Bonus: </a:t>
            </a:r>
            <a:r>
              <a:rPr lang="en-US" sz="1150" dirty="0"/>
              <a:t>Bonuses being paid by The Sun Exchange to all account holders in this offer that contributed to our Indiegogo campaign in recognition that their backing helped kick start the business. If you wish to access Pro-User status and unlock other perks, you can still do so through pledging here: </a:t>
            </a:r>
            <a:r>
              <a:rPr lang="en-US" sz="1150">
                <a:hlinkClick r:id="rId4"/>
              </a:rPr>
              <a:t>https://www.</a:t>
            </a:r>
            <a:r>
              <a:rPr lang="en-US" sz="1150" dirty="0">
                <a:hlinkClick r:id="rId4"/>
              </a:rPr>
              <a:t>indiegogo.com/</a:t>
            </a:r>
            <a:br>
              <a:rPr lang="en-US" sz="1150" dirty="0">
                <a:hlinkClick r:id="rId4"/>
              </a:rPr>
            </a:br>
            <a:r>
              <a:rPr lang="en-US" sz="1150" dirty="0">
                <a:hlinkClick r:id="rId4"/>
              </a:rPr>
              <a:t>projects/the-sun-exchange-a-</a:t>
            </a:r>
            <a:br>
              <a:rPr lang="en-US" sz="1150" dirty="0">
                <a:hlinkClick r:id="rId4"/>
              </a:rPr>
            </a:br>
            <a:r>
              <a:rPr lang="en-US" sz="1150" dirty="0">
                <a:hlinkClick r:id="rId4"/>
              </a:rPr>
              <a:t>solar-powered-financial-system/x/10598990#/</a:t>
            </a:r>
            <a:endParaRPr lang="en-US" sz="1150" dirty="0"/>
          </a:p>
        </p:txBody>
      </p:sp>
      <p:pic>
        <p:nvPicPr>
          <p:cNvPr id="19" name="Picture 1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Tree>
    <p:extLst>
      <p:ext uri="{BB962C8B-B14F-4D97-AF65-F5344CB8AC3E}">
        <p14:creationId xmlns:p14="http://schemas.microsoft.com/office/powerpoint/2010/main" val="42287386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37</a:t>
            </a:fld>
            <a:r>
              <a:rPr lang="en-US" spc="-50" dirty="0">
                <a:solidFill>
                  <a:schemeClr val="bg1"/>
                </a:solidFill>
              </a:rPr>
              <a:t> ]</a:t>
            </a:r>
          </a:p>
        </p:txBody>
      </p:sp>
      <p:sp>
        <p:nvSpPr>
          <p:cNvPr id="3" name="Title 2"/>
          <p:cNvSpPr>
            <a:spLocks noGrp="1"/>
          </p:cNvSpPr>
          <p:nvPr>
            <p:ph type="title"/>
          </p:nvPr>
        </p:nvSpPr>
        <p:spPr/>
        <p:txBody>
          <a:bodyPr/>
          <a:lstStyle/>
          <a:p>
            <a:r>
              <a:rPr lang="en-US" dirty="0"/>
              <a:t>GLOSSARY</a:t>
            </a:r>
          </a:p>
        </p:txBody>
      </p:sp>
      <p:sp>
        <p:nvSpPr>
          <p:cNvPr id="7" name="Shape 458"/>
          <p:cNvSpPr/>
          <p:nvPr/>
        </p:nvSpPr>
        <p:spPr>
          <a:xfrm>
            <a:off x="5698380" y="6346856"/>
            <a:ext cx="1839063" cy="123111"/>
          </a:xfrm>
          <a:prstGeom prst="rect">
            <a:avLst/>
          </a:prstGeom>
          <a:solidFill>
            <a:srgbClr val="FFFFFF">
              <a:alpha val="75000"/>
            </a:srgbClr>
          </a:solid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508000">
              <a:defRPr sz="600" i="1"/>
            </a:lvl1pPr>
          </a:lstStyle>
          <a:p>
            <a:pPr indent="0"/>
            <a:r>
              <a:rPr sz="800" dirty="0"/>
              <a:t>Sources: Wikipedia, Investopedia</a:t>
            </a:r>
          </a:p>
        </p:txBody>
      </p:sp>
      <p:sp>
        <p:nvSpPr>
          <p:cNvPr id="11" name="Shape 457"/>
          <p:cNvSpPr/>
          <p:nvPr/>
        </p:nvSpPr>
        <p:spPr>
          <a:xfrm>
            <a:off x="736747" y="1587599"/>
            <a:ext cx="7968053" cy="4494113"/>
          </a:xfrm>
          <a:prstGeom prst="rect">
            <a:avLst/>
          </a:prstGeom>
          <a:ln w="12700">
            <a:miter lim="400000"/>
          </a:ln>
          <a:extLst>
            <a:ext uri="{C572A759-6A51-4108-AA02-DFA0A04FC94B}">
              <ma14:wrappingTextBoxFlag xmlns="" xmlns:ma14="http://schemas.microsoft.com/office/mac/drawingml/2011/main" val="1"/>
            </a:ext>
          </a:extLst>
        </p:spPr>
        <p:txBody>
          <a:bodyPr lIns="0" tIns="0" rIns="0" bIns="0" numCol="3" spcCol="180000"/>
          <a:lstStyle/>
          <a:p>
            <a:pPr marL="228600" indent="-228600">
              <a:lnSpc>
                <a:spcPct val="114000"/>
              </a:lnSpc>
              <a:spcBef>
                <a:spcPts val="0"/>
              </a:spcBef>
              <a:buBlip>
                <a:blip r:embed="rId3"/>
              </a:buBlip>
              <a:defRPr sz="1200" b="1"/>
            </a:pPr>
            <a:r>
              <a:rPr lang="en-US" sz="1150" dirty="0">
                <a:latin typeface="Montserrat Semi Bold" panose="00000700000000000000" pitchFamily="50" charset="0"/>
              </a:rPr>
              <a:t>Sale End: </a:t>
            </a:r>
            <a:r>
              <a:rPr lang="en-US" sz="1150" dirty="0">
                <a:latin typeface="Montserrat Light" panose="00000400000000000000" pitchFamily="2" charset="0"/>
              </a:rPr>
              <a:t>Once valid orders sufficient to purchase the total available solar cells have been received, we estimate that within 20 days all of the conditions precedent will be satisfied and we will be ready to sign all the documents, and the system construction can officially begin.</a:t>
            </a:r>
          </a:p>
          <a:p>
            <a:pPr>
              <a:lnSpc>
                <a:spcPct val="114000"/>
              </a:lnSpc>
              <a:spcBef>
                <a:spcPts val="0"/>
              </a:spcBef>
              <a:defRPr sz="1200" b="1"/>
            </a:pPr>
            <a:endParaRPr lang="en-US" sz="1150" b="1" dirty="0">
              <a:latin typeface="Montserrat Semi Bold" panose="00000700000000000000" pitchFamily="50" charset="0"/>
            </a:endParaRPr>
          </a:p>
          <a:p>
            <a:pPr marL="171450" indent="-171450">
              <a:lnSpc>
                <a:spcPct val="114000"/>
              </a:lnSpc>
              <a:spcBef>
                <a:spcPts val="0"/>
              </a:spcBef>
              <a:buBlip>
                <a:blip r:embed="rId3"/>
              </a:buBlip>
              <a:defRPr sz="1200" b="1"/>
            </a:pPr>
            <a:r>
              <a:rPr lang="en-US" sz="1150" b="1" dirty="0" err="1">
                <a:latin typeface="Montserrat Semi Bold" panose="00000700000000000000" pitchFamily="50" charset="0"/>
              </a:rPr>
              <a:t>Sunex</a:t>
            </a:r>
            <a:r>
              <a:rPr lang="en-US" sz="1150" b="1" dirty="0">
                <a:latin typeface="Montserrat Semi Bold" panose="00000700000000000000" pitchFamily="50" charset="0"/>
              </a:rPr>
              <a:t> Tokens</a:t>
            </a:r>
            <a:r>
              <a:rPr lang="en-US" sz="1150" b="1" dirty="0">
                <a:solidFill>
                  <a:srgbClr val="FF0000"/>
                </a:solidFill>
                <a:latin typeface="Montserrat Semi Bold" panose="00000700000000000000" pitchFamily="50" charset="0"/>
              </a:rPr>
              <a:t>: </a:t>
            </a:r>
            <a:r>
              <a:rPr lang="en-US" sz="1150" b="1" dirty="0">
                <a:latin typeface="Montserrat Light" panose="00000400000000000000" pitchFamily="2" charset="0"/>
              </a:rPr>
              <a:t>Sun Exchange’s rewards tokens ‘SUNEX’ are issued for purchases. Consult the SUNEX Whitepaper for a detailed breakdown on how these are earned and the benefits of doing so.</a:t>
            </a:r>
          </a:p>
          <a:p>
            <a:pPr marL="171450" indent="-171450">
              <a:lnSpc>
                <a:spcPct val="114000"/>
              </a:lnSpc>
              <a:spcBef>
                <a:spcPts val="0"/>
              </a:spcBef>
              <a:buBlip>
                <a:blip r:embed="rId3"/>
              </a:buBlip>
              <a:defRPr sz="1200" b="1"/>
            </a:pPr>
            <a:endParaRPr lang="en-US" sz="1150" dirty="0">
              <a:latin typeface="Montserrat Light" panose="00000400000000000000" pitchFamily="2" charset="0"/>
            </a:endParaRPr>
          </a:p>
          <a:p>
            <a:pPr marL="171450" indent="-171450">
              <a:lnSpc>
                <a:spcPct val="114000"/>
              </a:lnSpc>
              <a:spcBef>
                <a:spcPts val="0"/>
              </a:spcBef>
              <a:buBlip>
                <a:blip r:embed="rId3"/>
              </a:buBlip>
              <a:defRPr sz="1200" b="1"/>
            </a:pPr>
            <a:r>
              <a:rPr lang="en-US" sz="1150" b="1" dirty="0">
                <a:latin typeface="Montserrat Semi Bold" panose="00000700000000000000" pitchFamily="50" charset="0"/>
              </a:rPr>
              <a:t>Target Cell Number: </a:t>
            </a:r>
            <a:r>
              <a:rPr lang="en-US" sz="1150" dirty="0"/>
              <a:t>The total number of solar cells sold such that we can pay for the engineering, procurement, and construction of the solar energy system at </a:t>
            </a:r>
            <a:r>
              <a:rPr lang="en-GB" sz="1200" dirty="0">
                <a:solidFill>
                  <a:schemeClr val="tx1"/>
                </a:solidFill>
                <a:latin typeface="Montserrat Light" panose="00000400000000000000" pitchFamily="2" charset="0"/>
              </a:rPr>
              <a:t>Knysna Primary School </a:t>
            </a:r>
            <a:r>
              <a:rPr lang="en-US" sz="1150" dirty="0"/>
              <a:t>and to pay </a:t>
            </a:r>
            <a:r>
              <a:rPr lang="en-US" sz="1150" b="1" dirty="0"/>
              <a:t>various other fees and expenses associated with the project.</a:t>
            </a:r>
          </a:p>
          <a:p>
            <a:pPr>
              <a:lnSpc>
                <a:spcPct val="114000"/>
              </a:lnSpc>
              <a:spcBef>
                <a:spcPts val="0"/>
              </a:spcBef>
              <a:defRPr sz="1200" b="1"/>
            </a:pPr>
            <a:endParaRPr lang="en-US" sz="1150" dirty="0">
              <a:latin typeface="Montserrat Semi Bold" panose="00000700000000000000" pitchFamily="50" charset="0"/>
            </a:endParaRPr>
          </a:p>
          <a:p>
            <a:pPr marL="171450" indent="-171450">
              <a:lnSpc>
                <a:spcPct val="114000"/>
              </a:lnSpc>
              <a:spcBef>
                <a:spcPts val="0"/>
              </a:spcBef>
              <a:buBlip>
                <a:blip r:embed="rId3"/>
              </a:buBlip>
              <a:defRPr sz="1200" b="1"/>
            </a:pPr>
            <a:r>
              <a:rPr lang="en-US" sz="1150" b="1" dirty="0">
                <a:latin typeface="Montserrat Semi Bold" panose="00000700000000000000" pitchFamily="50" charset="0"/>
              </a:rPr>
              <a:t>Internal Rate of Return: </a:t>
            </a:r>
            <a:r>
              <a:rPr lang="en-US" sz="1150" dirty="0"/>
              <a:t>The IRR.  The discount rate at which the present value of all future cash flow is equal to the amount of capital </a:t>
            </a:r>
            <a:r>
              <a:rPr lang="en-US" sz="1150" dirty="0" err="1"/>
              <a:t>utilised</a:t>
            </a:r>
            <a:r>
              <a:rPr lang="en-US" sz="1150" dirty="0"/>
              <a:t>. </a:t>
            </a:r>
          </a:p>
          <a:p>
            <a:pPr>
              <a:lnSpc>
                <a:spcPct val="114000"/>
              </a:lnSpc>
              <a:spcBef>
                <a:spcPts val="0"/>
              </a:spcBef>
              <a:defRPr sz="1200" b="1"/>
            </a:pPr>
            <a:endParaRPr lang="en-US" sz="1150" dirty="0">
              <a:latin typeface="Montserrat Semi Bold" panose="00000700000000000000" pitchFamily="50" charset="0"/>
            </a:endParaRPr>
          </a:p>
          <a:p>
            <a:pPr marL="171450" indent="-171450">
              <a:lnSpc>
                <a:spcPct val="114000"/>
              </a:lnSpc>
              <a:spcBef>
                <a:spcPts val="0"/>
              </a:spcBef>
              <a:buBlip>
                <a:blip r:embed="rId3"/>
              </a:buBlip>
              <a:defRPr sz="1200" b="1"/>
            </a:pPr>
            <a:r>
              <a:rPr lang="en-US" sz="1150" dirty="0">
                <a:latin typeface="Montserrat Semi Bold" panose="00000700000000000000" pitchFamily="50" charset="0"/>
              </a:rPr>
              <a:t>USD: </a:t>
            </a:r>
            <a:r>
              <a:rPr lang="en-US" sz="1150" dirty="0"/>
              <a:t>United States Dollars</a:t>
            </a:r>
          </a:p>
          <a:p>
            <a:pPr>
              <a:lnSpc>
                <a:spcPct val="114000"/>
              </a:lnSpc>
              <a:spcBef>
                <a:spcPts val="0"/>
              </a:spcBef>
              <a:defRPr sz="1200" b="1"/>
            </a:pPr>
            <a:r>
              <a:rPr lang="en-US" sz="1150" dirty="0"/>
              <a:t>	  </a:t>
            </a:r>
          </a:p>
          <a:p>
            <a:pPr marL="171450" indent="-171450">
              <a:lnSpc>
                <a:spcPct val="114000"/>
              </a:lnSpc>
              <a:spcBef>
                <a:spcPts val="0"/>
              </a:spcBef>
              <a:buBlip>
                <a:blip r:embed="rId3"/>
              </a:buBlip>
              <a:defRPr sz="1200" b="1"/>
            </a:pPr>
            <a:r>
              <a:rPr lang="en-US" sz="1150" dirty="0">
                <a:latin typeface="Montserrat Semi Bold" panose="00000700000000000000" pitchFamily="50" charset="0"/>
              </a:rPr>
              <a:t>BTC: </a:t>
            </a:r>
            <a:r>
              <a:rPr lang="en-US" sz="1150" dirty="0"/>
              <a:t>Bitcoin</a:t>
            </a:r>
          </a:p>
          <a:p>
            <a:pPr>
              <a:lnSpc>
                <a:spcPct val="114000"/>
              </a:lnSpc>
              <a:spcBef>
                <a:spcPts val="0"/>
              </a:spcBef>
              <a:defRPr sz="1200" b="1"/>
            </a:pPr>
            <a:endParaRPr lang="en-US" sz="1150" dirty="0"/>
          </a:p>
          <a:p>
            <a:pPr marL="171450" indent="-171450">
              <a:lnSpc>
                <a:spcPct val="114000"/>
              </a:lnSpc>
              <a:spcBef>
                <a:spcPts val="0"/>
              </a:spcBef>
              <a:buBlip>
                <a:blip r:embed="rId3"/>
              </a:buBlip>
              <a:defRPr sz="1200" b="1"/>
            </a:pPr>
            <a:r>
              <a:rPr lang="en-US" sz="1150" dirty="0">
                <a:latin typeface="Montserrat Semi Bold" panose="00000700000000000000" pitchFamily="50" charset="0"/>
              </a:rPr>
              <a:t>PV: </a:t>
            </a:r>
            <a:r>
              <a:rPr lang="en-US" sz="1150" dirty="0"/>
              <a:t>Photovoltaic. The photovoltaic effect is the creation of voltage or electric current in a material upon exposure to sunlight. Sunlight is absorbed, causing excitation of an electron or other charge carrier to a higher-energy state. This creates an electric potential (or voltage) is produced by the separation of charges.</a:t>
            </a:r>
            <a:endParaRPr lang="en-US" sz="1150" dirty="0">
              <a:latin typeface="Montserrat Semi Bold" panose="00000700000000000000" pitchFamily="50" charset="0"/>
            </a:endParaRPr>
          </a:p>
          <a:p>
            <a:pPr marL="171450" indent="-171450">
              <a:lnSpc>
                <a:spcPct val="114000"/>
              </a:lnSpc>
              <a:spcBef>
                <a:spcPts val="0"/>
              </a:spcBef>
              <a:buBlip>
                <a:blip r:embed="rId3"/>
              </a:buBlip>
              <a:defRPr sz="1200" b="1"/>
            </a:pPr>
            <a:endParaRPr lang="en-US" sz="1150" dirty="0">
              <a:latin typeface="Montserrat Semi Bold" panose="00000700000000000000" pitchFamily="50" charset="0"/>
            </a:endParaRPr>
          </a:p>
          <a:p>
            <a:pPr marL="171450" indent="-171450">
              <a:lnSpc>
                <a:spcPct val="114000"/>
              </a:lnSpc>
              <a:spcBef>
                <a:spcPts val="0"/>
              </a:spcBef>
              <a:buBlip>
                <a:blip r:embed="rId3"/>
              </a:buBlip>
              <a:defRPr sz="1200" b="1"/>
            </a:pPr>
            <a:r>
              <a:rPr lang="en-US" sz="1150" dirty="0">
                <a:latin typeface="Montserrat Semi Bold" panose="00000700000000000000" pitchFamily="50" charset="0"/>
              </a:rPr>
              <a:t>Balance equipment: </a:t>
            </a:r>
            <a:r>
              <a:rPr lang="en-US" sz="1150" dirty="0"/>
              <a:t>All of the equipment in the solar system excluding the solar modules. </a:t>
            </a:r>
            <a:endParaRPr lang="en-US" sz="1150" b="1" dirty="0">
              <a:latin typeface="Montserrat Semi Bold" panose="00000700000000000000" pitchFamily="50" charset="0"/>
            </a:endParaRPr>
          </a:p>
          <a:p>
            <a:pPr marL="171450" indent="-171450">
              <a:lnSpc>
                <a:spcPct val="114000"/>
              </a:lnSpc>
              <a:spcBef>
                <a:spcPts val="0"/>
              </a:spcBef>
              <a:buBlip>
                <a:blip r:embed="rId3"/>
              </a:buBlip>
              <a:defRPr sz="1200" b="1"/>
            </a:pPr>
            <a:endParaRPr lang="en-US" sz="1150" b="1" dirty="0">
              <a:latin typeface="Montserrat Semi Bold" panose="00000700000000000000" pitchFamily="50" charset="0"/>
            </a:endParaRPr>
          </a:p>
          <a:p>
            <a:pPr marL="171450" indent="-171450">
              <a:lnSpc>
                <a:spcPct val="114000"/>
              </a:lnSpc>
              <a:spcBef>
                <a:spcPts val="0"/>
              </a:spcBef>
              <a:buBlip>
                <a:blip r:embed="rId3"/>
              </a:buBlip>
              <a:defRPr sz="1200" b="1"/>
            </a:pPr>
            <a:r>
              <a:rPr lang="en-US" sz="1150" b="1" dirty="0">
                <a:latin typeface="Montserrat Semi Bold" panose="00000700000000000000" pitchFamily="50" charset="0"/>
              </a:rPr>
              <a:t>ZAR: </a:t>
            </a:r>
            <a:r>
              <a:rPr lang="en-US" sz="1150" b="1" dirty="0"/>
              <a:t>South Africa Rand currency</a:t>
            </a:r>
          </a:p>
          <a:p>
            <a:pPr>
              <a:lnSpc>
                <a:spcPct val="114000"/>
              </a:lnSpc>
              <a:spcBef>
                <a:spcPts val="0"/>
              </a:spcBef>
              <a:defRPr sz="1200" b="1"/>
            </a:pPr>
            <a:endParaRPr lang="en-US" sz="1150" b="1" dirty="0"/>
          </a:p>
          <a:p>
            <a:pPr marL="171450" indent="-171450">
              <a:lnSpc>
                <a:spcPct val="114000"/>
              </a:lnSpc>
              <a:spcBef>
                <a:spcPts val="0"/>
              </a:spcBef>
              <a:buBlip>
                <a:blip r:embed="rId3"/>
              </a:buBlip>
              <a:defRPr sz="1200" b="1"/>
            </a:pPr>
            <a:r>
              <a:rPr lang="en-US" sz="1150" b="1" dirty="0">
                <a:latin typeface="Montserrat Semi Bold" panose="00000700000000000000" pitchFamily="50" charset="0"/>
              </a:rPr>
              <a:t>Lessee: </a:t>
            </a:r>
            <a:r>
              <a:rPr lang="en-US" sz="1150" dirty="0"/>
              <a:t>A participant of a leasing contract, having the right of use of property from its real owner.</a:t>
            </a:r>
          </a:p>
          <a:p>
            <a:pPr>
              <a:lnSpc>
                <a:spcPct val="114000"/>
              </a:lnSpc>
              <a:spcBef>
                <a:spcPts val="0"/>
              </a:spcBef>
              <a:defRPr sz="1200" b="1"/>
            </a:pPr>
            <a:endParaRPr lang="en-US" sz="1150" b="1" dirty="0">
              <a:latin typeface="Montserrat Semi Bold" panose="00000700000000000000" pitchFamily="50" charset="0"/>
            </a:endParaRPr>
          </a:p>
          <a:p>
            <a:pPr marL="171450" indent="-171450">
              <a:lnSpc>
                <a:spcPct val="114000"/>
              </a:lnSpc>
              <a:spcBef>
                <a:spcPts val="0"/>
              </a:spcBef>
              <a:buBlip>
                <a:blip r:embed="rId3"/>
              </a:buBlip>
              <a:defRPr sz="1200" b="1"/>
            </a:pPr>
            <a:r>
              <a:rPr lang="en-US" sz="1150" b="1" dirty="0">
                <a:latin typeface="Montserrat Semi Bold" panose="00000700000000000000" pitchFamily="50" charset="0"/>
              </a:rPr>
              <a:t>Special Purpose Corp (SPC): </a:t>
            </a:r>
            <a:r>
              <a:rPr lang="en-US" sz="1150" dirty="0"/>
              <a:t>A corporation established by </a:t>
            </a:r>
            <a:r>
              <a:rPr lang="en-US" sz="1150" dirty="0" err="1"/>
              <a:t>SunEx</a:t>
            </a:r>
            <a:r>
              <a:rPr lang="en-US" sz="1150" dirty="0"/>
              <a:t> for the specific and sole purpose of leasing solar PV equipment for this project.  The SPC keeps the solar assets and cash flows of the project separate The SPC charter has certain terms which protect it from bankruptcy.</a:t>
            </a:r>
          </a:p>
        </p:txBody>
      </p:sp>
      <p:pic>
        <p:nvPicPr>
          <p:cNvPr id="18" name="Picture 1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Tree>
    <p:extLst>
      <p:ext uri="{BB962C8B-B14F-4D97-AF65-F5344CB8AC3E}">
        <p14:creationId xmlns:p14="http://schemas.microsoft.com/office/powerpoint/2010/main" val="3742611339"/>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38</a:t>
            </a:fld>
            <a:r>
              <a:rPr lang="en-US" spc="-50" dirty="0">
                <a:solidFill>
                  <a:schemeClr val="bg1"/>
                </a:solidFill>
              </a:rPr>
              <a:t> ]</a:t>
            </a:r>
          </a:p>
        </p:txBody>
      </p:sp>
      <p:sp>
        <p:nvSpPr>
          <p:cNvPr id="3" name="Title 2"/>
          <p:cNvSpPr>
            <a:spLocks noGrp="1"/>
          </p:cNvSpPr>
          <p:nvPr>
            <p:ph type="title"/>
          </p:nvPr>
        </p:nvSpPr>
        <p:spPr/>
        <p:txBody>
          <a:bodyPr/>
          <a:lstStyle/>
          <a:p>
            <a:r>
              <a:rPr lang="en-US" dirty="0"/>
              <a:t>GLOSSARY</a:t>
            </a:r>
          </a:p>
        </p:txBody>
      </p:sp>
      <p:sp>
        <p:nvSpPr>
          <p:cNvPr id="7" name="Shape 458"/>
          <p:cNvSpPr/>
          <p:nvPr/>
        </p:nvSpPr>
        <p:spPr>
          <a:xfrm>
            <a:off x="344488" y="6657274"/>
            <a:ext cx="6805184" cy="138499"/>
          </a:xfrm>
          <a:prstGeom prst="rect">
            <a:avLst/>
          </a:prstGeom>
          <a:solidFill>
            <a:srgbClr val="FFFFFF">
              <a:alpha val="75000"/>
            </a:srgbClr>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indent="508000">
              <a:defRPr sz="600" i="1"/>
            </a:lvl1pPr>
          </a:lstStyle>
          <a:p>
            <a:pPr indent="0"/>
            <a:r>
              <a:rPr sz="900" dirty="0"/>
              <a:t>Sources: Wikipedia, Investopedia</a:t>
            </a:r>
          </a:p>
        </p:txBody>
      </p:sp>
      <p:sp>
        <p:nvSpPr>
          <p:cNvPr id="11" name="Shape 457"/>
          <p:cNvSpPr/>
          <p:nvPr/>
        </p:nvSpPr>
        <p:spPr>
          <a:xfrm>
            <a:off x="344488" y="1587600"/>
            <a:ext cx="8455024" cy="4555623"/>
          </a:xfrm>
          <a:prstGeom prst="rect">
            <a:avLst/>
          </a:prstGeom>
          <a:ln w="12700">
            <a:miter lim="400000"/>
          </a:ln>
          <a:extLst>
            <a:ext uri="{C572A759-6A51-4108-AA02-DFA0A04FC94B}">
              <ma14:wrappingTextBoxFlag xmlns="" xmlns:ma14="http://schemas.microsoft.com/office/mac/drawingml/2011/main" val="1"/>
            </a:ext>
          </a:extLst>
        </p:spPr>
        <p:txBody>
          <a:bodyPr lIns="0" tIns="0" rIns="0" bIns="0" numCol="3" spcCol="180000"/>
          <a:lstStyle/>
          <a:p>
            <a:pPr marL="171450" indent="-171450">
              <a:lnSpc>
                <a:spcPct val="113000"/>
              </a:lnSpc>
              <a:spcBef>
                <a:spcPts val="0"/>
              </a:spcBef>
              <a:buBlip>
                <a:blip r:embed="rId3"/>
              </a:buBlip>
              <a:defRPr sz="1200" b="1"/>
            </a:pPr>
            <a:r>
              <a:rPr lang="en-US" sz="1150" dirty="0">
                <a:latin typeface="Montserrat Semi Bold" panose="00000700000000000000" pitchFamily="50" charset="0"/>
              </a:rPr>
              <a:t>Lessor: </a:t>
            </a:r>
            <a:r>
              <a:rPr lang="en-US" sz="1150" dirty="0"/>
              <a:t>A participant of a leasing contract, who takes possession of the property and provides it as a leasing subject to the lessee for temporary use</a:t>
            </a:r>
          </a:p>
          <a:p>
            <a:pPr>
              <a:lnSpc>
                <a:spcPct val="113000"/>
              </a:lnSpc>
              <a:spcBef>
                <a:spcPts val="0"/>
              </a:spcBef>
              <a:defRPr sz="1200" b="1"/>
            </a:pPr>
            <a:r>
              <a:rPr lang="en-US" sz="1150" dirty="0"/>
              <a:t>        </a:t>
            </a:r>
          </a:p>
          <a:p>
            <a:pPr marL="171450" indent="-171450">
              <a:lnSpc>
                <a:spcPct val="113000"/>
              </a:lnSpc>
              <a:spcBef>
                <a:spcPts val="0"/>
              </a:spcBef>
              <a:buBlip>
                <a:blip r:embed="rId3"/>
              </a:buBlip>
              <a:defRPr sz="1200" b="1"/>
            </a:pPr>
            <a:r>
              <a:rPr lang="en-US" sz="1150" dirty="0">
                <a:latin typeface="Montserrat Semi Bold" panose="00000700000000000000" pitchFamily="50" charset="0"/>
              </a:rPr>
              <a:t>Consumer Price Index: </a:t>
            </a:r>
            <a:r>
              <a:rPr lang="en-US" sz="1150" dirty="0"/>
              <a:t>A consumer price index (CPI) measures changes in the price level of a market basket of consumer goods and services purchased by households. The South African CPI can be viewed </a:t>
            </a:r>
            <a:r>
              <a:rPr lang="en-US" sz="1150"/>
              <a:t>at </a:t>
            </a:r>
            <a:r>
              <a:rPr lang="en-US" sz="1150" u="sng">
                <a:uFill>
                  <a:solidFill>
                    <a:srgbClr val="000000"/>
                  </a:solidFill>
                </a:uFill>
                <a:hlinkClick r:id="rId4"/>
              </a:rPr>
              <a:t>www.</a:t>
            </a:r>
            <a:r>
              <a:rPr lang="en-US" sz="1150" u="sng" dirty="0">
                <a:uFill>
                  <a:solidFill>
                    <a:srgbClr val="000000"/>
                  </a:solidFill>
                </a:uFill>
                <a:hlinkClick r:id="rId4"/>
              </a:rPr>
              <a:t>statssa.gov.za/?page_id=1871</a:t>
            </a:r>
            <a:endParaRPr lang="en-US" sz="1150" u="sng" dirty="0">
              <a:uFill>
                <a:solidFill>
                  <a:srgbClr val="000000"/>
                </a:solidFill>
              </a:uFill>
            </a:endParaRPr>
          </a:p>
          <a:p>
            <a:pPr marL="171450" indent="-171450">
              <a:lnSpc>
                <a:spcPct val="113000"/>
              </a:lnSpc>
              <a:spcBef>
                <a:spcPts val="0"/>
              </a:spcBef>
              <a:buBlip>
                <a:blip r:embed="rId3"/>
              </a:buBlip>
              <a:defRPr sz="1200" b="1"/>
            </a:pPr>
            <a:endParaRPr lang="en-US" sz="1150" u="sng" dirty="0">
              <a:uFill>
                <a:solidFill>
                  <a:srgbClr val="000000"/>
                </a:solidFill>
              </a:uFill>
            </a:endParaRPr>
          </a:p>
          <a:p>
            <a:pPr marL="171450" indent="-171450">
              <a:lnSpc>
                <a:spcPct val="113000"/>
              </a:lnSpc>
              <a:spcBef>
                <a:spcPts val="0"/>
              </a:spcBef>
              <a:buBlip>
                <a:blip r:embed="rId3"/>
              </a:buBlip>
              <a:defRPr sz="1200" b="1"/>
            </a:pPr>
            <a:r>
              <a:rPr lang="en-US" sz="1150" dirty="0">
                <a:latin typeface="Montserrat Semi Bold" panose="00000700000000000000" pitchFamily="50" charset="0"/>
              </a:rPr>
              <a:t>EPC: </a:t>
            </a:r>
            <a:r>
              <a:rPr lang="en-US" sz="1150" dirty="0"/>
              <a:t>Engineering, procurement and construction company. Designs, purchases, and installs the equipment creating the plant</a:t>
            </a:r>
            <a:endParaRPr lang="en-US" sz="1150" dirty="0">
              <a:latin typeface="Montserrat Semi Bold" panose="00000700000000000000" pitchFamily="50" charset="0"/>
            </a:endParaRPr>
          </a:p>
          <a:p>
            <a:pPr marL="171450" indent="-171450">
              <a:lnSpc>
                <a:spcPct val="113000"/>
              </a:lnSpc>
              <a:spcBef>
                <a:spcPts val="0"/>
              </a:spcBef>
              <a:buBlip>
                <a:blip r:embed="rId3"/>
              </a:buBlip>
              <a:defRPr sz="1200" b="1"/>
            </a:pPr>
            <a:endParaRPr lang="en-US" sz="1150" dirty="0">
              <a:latin typeface="Montserrat Semi Bold" panose="00000700000000000000" pitchFamily="50" charset="0"/>
            </a:endParaRPr>
          </a:p>
          <a:p>
            <a:pPr marL="171450" indent="-171450">
              <a:lnSpc>
                <a:spcPct val="113000"/>
              </a:lnSpc>
              <a:spcBef>
                <a:spcPts val="0"/>
              </a:spcBef>
              <a:buBlip>
                <a:blip r:embed="rId3"/>
              </a:buBlip>
              <a:defRPr sz="1200" b="1"/>
            </a:pPr>
            <a:r>
              <a:rPr lang="en-US" sz="1150" dirty="0">
                <a:latin typeface="Montserrat Semi Bold" panose="00000700000000000000" pitchFamily="50" charset="0"/>
              </a:rPr>
              <a:t>O&amp;M: </a:t>
            </a:r>
            <a:r>
              <a:rPr lang="en-US" sz="1150" dirty="0"/>
              <a:t>The company charged with administration, conduct of operations, equipment status control, and preventive and corrective maintenance of the plant. Controls the performance of maintenance in an efficient and safe manner such that economical, safe, and reliable plant operation is optimized</a:t>
            </a:r>
          </a:p>
          <a:p>
            <a:pPr marL="171450" indent="-171450">
              <a:lnSpc>
                <a:spcPct val="113000"/>
              </a:lnSpc>
              <a:spcBef>
                <a:spcPts val="0"/>
              </a:spcBef>
              <a:buBlip>
                <a:blip r:embed="rId3"/>
              </a:buBlip>
              <a:defRPr sz="1200" b="1"/>
            </a:pPr>
            <a:endParaRPr lang="en-US" sz="1150" dirty="0">
              <a:latin typeface="Montserrat Semi Bold" panose="00000700000000000000" pitchFamily="50" charset="0"/>
            </a:endParaRPr>
          </a:p>
          <a:p>
            <a:pPr marL="171450" indent="-171450">
              <a:lnSpc>
                <a:spcPct val="113000"/>
              </a:lnSpc>
              <a:spcBef>
                <a:spcPts val="0"/>
              </a:spcBef>
              <a:buBlip>
                <a:blip r:embed="rId3"/>
              </a:buBlip>
              <a:defRPr sz="1200" b="1"/>
            </a:pPr>
            <a:r>
              <a:rPr lang="en-US" sz="1150" dirty="0">
                <a:latin typeface="Montserrat Semi Bold" panose="00000700000000000000" pitchFamily="50" charset="0"/>
              </a:rPr>
              <a:t>Delinquency: </a:t>
            </a:r>
            <a:r>
              <a:rPr lang="en-US" sz="1150" dirty="0"/>
              <a:t>Commonly refers to a situation where a Lessee is late or overdue on a payment. In the case of The Sun Exchange, failure to pay on the scheduled date, and post due for up to 30 days </a:t>
            </a:r>
          </a:p>
          <a:p>
            <a:pPr marL="171450" indent="-171450">
              <a:lnSpc>
                <a:spcPct val="113000"/>
              </a:lnSpc>
              <a:spcBef>
                <a:spcPts val="0"/>
              </a:spcBef>
              <a:buBlip>
                <a:blip r:embed="rId3"/>
              </a:buBlip>
              <a:defRPr sz="1200" b="1"/>
            </a:pPr>
            <a:endParaRPr lang="en-US" sz="1150" dirty="0">
              <a:latin typeface="Montserrat Semi Bold" panose="00000700000000000000" pitchFamily="50" charset="0"/>
            </a:endParaRPr>
          </a:p>
          <a:p>
            <a:pPr marL="171450" indent="-171450">
              <a:lnSpc>
                <a:spcPct val="113000"/>
              </a:lnSpc>
              <a:spcBef>
                <a:spcPts val="0"/>
              </a:spcBef>
              <a:buBlip>
                <a:blip r:embed="rId3"/>
              </a:buBlip>
              <a:defRPr sz="1200" b="1"/>
            </a:pPr>
            <a:r>
              <a:rPr lang="en-US" sz="1150" dirty="0">
                <a:latin typeface="Montserrat Semi Bold" panose="00000700000000000000" pitchFamily="50" charset="0"/>
              </a:rPr>
              <a:t>Default: </a:t>
            </a:r>
            <a:r>
              <a:rPr lang="en-US" sz="1150" dirty="0"/>
              <a:t>Default can occur when Knysna Primary School fails to pay Lease Rental for more than 60 days. Default may also occur if Knysna Primary School is insolvent, is petitioned to bankruptcy, or applies for bankruptcy. Other events of default are listed in the Project  Lease Agreement.  </a:t>
            </a:r>
            <a:r>
              <a:rPr lang="en-US" sz="1150" b="1" dirty="0"/>
              <a:t>If an event of Default occurs, unpaid amounts become immediately due. Failure to pay could result in loss of principal and future Lease Rental</a:t>
            </a:r>
          </a:p>
          <a:p>
            <a:pPr marL="171450" indent="-171450">
              <a:lnSpc>
                <a:spcPct val="113000"/>
              </a:lnSpc>
              <a:spcBef>
                <a:spcPts val="0"/>
              </a:spcBef>
              <a:buBlip>
                <a:blip r:embed="rId3"/>
              </a:buBlip>
              <a:defRPr sz="1200"/>
            </a:pPr>
            <a:endParaRPr lang="en-US" sz="1150" dirty="0">
              <a:latin typeface="Montserrat Semi Bold" panose="00000700000000000000" pitchFamily="50" charset="0"/>
            </a:endParaRPr>
          </a:p>
          <a:p>
            <a:pPr marL="171450" indent="-171450">
              <a:lnSpc>
                <a:spcPct val="113000"/>
              </a:lnSpc>
              <a:spcBef>
                <a:spcPts val="0"/>
              </a:spcBef>
              <a:buBlip>
                <a:blip r:embed="rId3"/>
              </a:buBlip>
              <a:defRPr sz="1200"/>
            </a:pPr>
            <a:r>
              <a:rPr lang="en-US" sz="1150" b="1" dirty="0">
                <a:latin typeface="Montserrat Semi Bold" panose="00000700000000000000" pitchFamily="50" charset="0"/>
              </a:rPr>
              <a:t>Inverter: </a:t>
            </a:r>
            <a:r>
              <a:rPr lang="en-US" sz="1150" b="1" dirty="0"/>
              <a:t>A power inverter, or inverter, is an electronic device or circuitry that changes direct current (DC) to alternating current (AC).</a:t>
            </a:r>
          </a:p>
          <a:p>
            <a:pPr marL="171450" indent="-171450">
              <a:lnSpc>
                <a:spcPct val="113000"/>
              </a:lnSpc>
              <a:spcBef>
                <a:spcPts val="0"/>
              </a:spcBef>
              <a:buBlip>
                <a:blip r:embed="rId3"/>
              </a:buBlip>
              <a:defRPr sz="1200"/>
            </a:pPr>
            <a:endParaRPr lang="en-US" sz="1150" dirty="0">
              <a:latin typeface="Montserrat Semi Bold" panose="00000700000000000000" pitchFamily="50" charset="0"/>
            </a:endParaRPr>
          </a:p>
          <a:p>
            <a:pPr marL="171450" indent="-171450">
              <a:lnSpc>
                <a:spcPct val="113000"/>
              </a:lnSpc>
              <a:spcBef>
                <a:spcPts val="0"/>
              </a:spcBef>
              <a:buBlip>
                <a:blip r:embed="rId3"/>
              </a:buBlip>
              <a:defRPr sz="1200"/>
            </a:pPr>
            <a:r>
              <a:rPr lang="en-US" sz="1150" b="1" dirty="0">
                <a:latin typeface="Montserrat Semi Bold" panose="00000700000000000000" pitchFamily="50" charset="0"/>
              </a:rPr>
              <a:t>Market Place: </a:t>
            </a:r>
            <a:r>
              <a:rPr lang="en-US" sz="1150" b="1" dirty="0"/>
              <a:t>A service provided by The Sun Exchange on its website to</a:t>
            </a:r>
            <a:br>
              <a:rPr lang="en-US" sz="1150" b="1" dirty="0"/>
            </a:br>
            <a:r>
              <a:rPr lang="en-US" sz="1150" b="1" dirty="0"/>
              <a:t>allow potential buyers and</a:t>
            </a:r>
            <a:br>
              <a:rPr lang="en-US" sz="1150" b="1" dirty="0"/>
            </a:br>
            <a:r>
              <a:rPr lang="en-US" sz="1150" b="1" dirty="0"/>
              <a:t>sellers of solar cells to</a:t>
            </a:r>
            <a:br>
              <a:rPr lang="en-US" sz="1150" b="1" dirty="0"/>
            </a:br>
            <a:r>
              <a:rPr lang="en-US" sz="1150" b="1" dirty="0"/>
              <a:t>find each other. </a:t>
            </a:r>
          </a:p>
          <a:p>
            <a:pPr>
              <a:lnSpc>
                <a:spcPct val="113000"/>
              </a:lnSpc>
              <a:spcBef>
                <a:spcPts val="0"/>
              </a:spcBef>
              <a:buFont typeface="Wingdings"/>
              <a:defRPr sz="1200"/>
            </a:pPr>
            <a:endParaRPr lang="en-US" sz="1150" dirty="0"/>
          </a:p>
          <a:p>
            <a:pPr>
              <a:lnSpc>
                <a:spcPct val="113000"/>
              </a:lnSpc>
              <a:spcBef>
                <a:spcPts val="0"/>
              </a:spcBef>
              <a:defRPr sz="1200"/>
            </a:pPr>
            <a:endParaRPr lang="en-US" sz="1150" dirty="0"/>
          </a:p>
          <a:p>
            <a:pPr>
              <a:lnSpc>
                <a:spcPct val="113000"/>
              </a:lnSpc>
              <a:spcBef>
                <a:spcPts val="0"/>
              </a:spcBef>
              <a:defRPr sz="1200"/>
            </a:pPr>
            <a:endParaRPr lang="en-US" sz="1150" dirty="0"/>
          </a:p>
        </p:txBody>
      </p:sp>
      <p:pic>
        <p:nvPicPr>
          <p:cNvPr id="20" name="Picture 1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Tree>
    <p:extLst>
      <p:ext uri="{BB962C8B-B14F-4D97-AF65-F5344CB8AC3E}">
        <p14:creationId xmlns:p14="http://schemas.microsoft.com/office/powerpoint/2010/main" val="314874906"/>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Shape 478"/>
          <p:cNvSpPr/>
          <p:nvPr/>
        </p:nvSpPr>
        <p:spPr>
          <a:xfrm>
            <a:off x="3466937" y="373346"/>
            <a:ext cx="5398038" cy="123110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r">
              <a:spcBef>
                <a:spcPts val="0"/>
              </a:spcBef>
              <a:defRPr sz="2000">
                <a:solidFill>
                  <a:srgbClr val="FFFFFF"/>
                </a:solidFill>
              </a:defRPr>
            </a:lvl1pPr>
          </a:lstStyle>
          <a:p>
            <a:r>
              <a:rPr lang="en-GB" dirty="0"/>
              <a:t>Leonardo Da Vinci designed a solar</a:t>
            </a:r>
            <a:br>
              <a:rPr lang="en-GB" dirty="0"/>
            </a:br>
            <a:r>
              <a:rPr lang="en-GB" dirty="0"/>
              <a:t>energy system in the 16</a:t>
            </a:r>
            <a:r>
              <a:rPr lang="en-GB" baseline="30000" dirty="0"/>
              <a:t>th</a:t>
            </a:r>
            <a:r>
              <a:rPr lang="en-GB" dirty="0"/>
              <a:t> century</a:t>
            </a:r>
            <a:br>
              <a:rPr lang="en-GB" dirty="0"/>
            </a:br>
            <a:r>
              <a:rPr lang="en-GB" dirty="0"/>
              <a:t>in the form of a concentrated sunlight beam weapon</a:t>
            </a:r>
            <a:endParaRPr dirty="0"/>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03125" y="687854"/>
            <a:ext cx="900000" cy="900000"/>
          </a:xfrm>
          <a:prstGeom prst="rect">
            <a:avLst/>
          </a:prstGeom>
        </p:spPr>
      </p:pic>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4</a:t>
            </a:fld>
            <a:r>
              <a:rPr lang="en-US" spc="-50" dirty="0">
                <a:solidFill>
                  <a:schemeClr val="bg1"/>
                </a:solidFill>
              </a:rPr>
              <a:t> ]</a:t>
            </a:r>
          </a:p>
        </p:txBody>
      </p:sp>
      <p:sp>
        <p:nvSpPr>
          <p:cNvPr id="3" name="Title 2"/>
          <p:cNvSpPr>
            <a:spLocks noGrp="1"/>
          </p:cNvSpPr>
          <p:nvPr>
            <p:ph type="title"/>
          </p:nvPr>
        </p:nvSpPr>
        <p:spPr/>
        <p:txBody>
          <a:bodyPr/>
          <a:lstStyle/>
          <a:p>
            <a:r>
              <a:rPr lang="en-GB" dirty="0"/>
              <a:t>OVERVIEW</a:t>
            </a:r>
            <a:endParaRPr lang="en-US" dirty="0"/>
          </a:p>
        </p:txBody>
      </p:sp>
      <p:sp>
        <p:nvSpPr>
          <p:cNvPr id="10" name="Rectangle 9"/>
          <p:cNvSpPr/>
          <p:nvPr/>
        </p:nvSpPr>
        <p:spPr>
          <a:xfrm>
            <a:off x="100819" y="2032377"/>
            <a:ext cx="8520893" cy="261610"/>
          </a:xfrm>
          <a:prstGeom prst="rect">
            <a:avLst/>
          </a:prstGeom>
        </p:spPr>
        <p:txBody>
          <a:bodyPr wrap="square">
            <a:spAutoFit/>
          </a:bodyPr>
          <a:lstStyle/>
          <a:p>
            <a:pPr marL="360000" marR="287145">
              <a:spcBef>
                <a:spcPts val="0"/>
              </a:spcBef>
              <a:spcAft>
                <a:spcPts val="400"/>
              </a:spcAft>
              <a:buSzPct val="100000"/>
              <a:defRPr sz="600" i="1"/>
            </a:pPr>
            <a:endParaRPr lang="en-US" sz="1100" dirty="0">
              <a:solidFill>
                <a:schemeClr val="tx1"/>
              </a:solidFill>
              <a:latin typeface="Montserrat Light" panose="00000400000000000000" pitchFamily="50" charset="0"/>
            </a:endParaRPr>
          </a:p>
        </p:txBody>
      </p:sp>
      <p:sp>
        <p:nvSpPr>
          <p:cNvPr id="5" name="TextBox 4">
            <a:extLst>
              <a:ext uri="{FF2B5EF4-FFF2-40B4-BE49-F238E27FC236}">
                <a16:creationId xmlns:a16="http://schemas.microsoft.com/office/drawing/2014/main" id="{65910721-D6DE-429B-A698-AC5E4117DD55}"/>
              </a:ext>
            </a:extLst>
          </p:cNvPr>
          <p:cNvSpPr txBox="1"/>
          <p:nvPr/>
        </p:nvSpPr>
        <p:spPr>
          <a:xfrm flipH="1">
            <a:off x="946414" y="2144690"/>
            <a:ext cx="7395255" cy="29084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lang="en-GB" sz="1300" b="1" dirty="0"/>
              <a:t>Notes from previous page</a:t>
            </a:r>
          </a:p>
          <a:p>
            <a:endParaRPr lang="en-GB" sz="1300" b="1" dirty="0"/>
          </a:p>
          <a:p>
            <a:pPr marL="228600" indent="-228600">
              <a:buFont typeface="+mj-lt"/>
              <a:buAutoNum type="arabicParenR"/>
            </a:pPr>
            <a:r>
              <a:rPr lang="en-GB" sz="1300" dirty="0"/>
              <a:t>As of date of publishing of this document.</a:t>
            </a:r>
          </a:p>
          <a:p>
            <a:pPr marL="228600" indent="-228600">
              <a:buFont typeface="+mj-lt"/>
              <a:buAutoNum type="arabicParenR"/>
            </a:pPr>
            <a:r>
              <a:rPr lang="en-GB" sz="1300" dirty="0"/>
              <a:t>The Solar Cells Owners Lease becomes effective when this sale ends, and terminates 20 years after the solar system becomes operational.  You may notify us of your intention not to enter the lease and physically receive your solar cell and forgo its installation into the project, otherwise you will be deemed to enter into the lease agreement.</a:t>
            </a:r>
          </a:p>
          <a:p>
            <a:pPr marL="228600" indent="-228600">
              <a:buFont typeface="+mj-lt"/>
              <a:buAutoNum type="arabicParenR"/>
            </a:pPr>
            <a:r>
              <a:rPr lang="en-GB" sz="1300" dirty="0"/>
              <a:t>Forecast maximum internal rate of return if leased for the full term. Includes insurance premiums, taxes, fees and expenses to Specialised Solar Systems, The Sun Exchange (SunEx) and others.  Forecast is based on a P50 solar yield. Effective lease rate may be higher or lower due to home country tax benefits, currency values, and others. Please read the terms and risk factors in this Product Information document for more details.</a:t>
            </a:r>
          </a:p>
          <a:p>
            <a:pPr marL="0" marR="0" indent="0" algn="l" defTabSz="457200" rtl="0" fontAlgn="auto" latinLnBrk="0" hangingPunct="0">
              <a:lnSpc>
                <a:spcPct val="100000"/>
              </a:lnSpc>
              <a:spcBef>
                <a:spcPts val="30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Montserrat Light"/>
              <a:ea typeface="Montserrat Light"/>
              <a:cs typeface="Montserrat Light"/>
              <a:sym typeface="Montserrat Light"/>
            </a:endParaRPr>
          </a:p>
        </p:txBody>
      </p:sp>
    </p:spTree>
    <p:extLst>
      <p:ext uri="{BB962C8B-B14F-4D97-AF65-F5344CB8AC3E}">
        <p14:creationId xmlns:p14="http://schemas.microsoft.com/office/powerpoint/2010/main" val="1691474643"/>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40</a:t>
            </a:fld>
            <a:r>
              <a:rPr lang="en-US" spc="-50" dirty="0">
                <a:solidFill>
                  <a:schemeClr val="bg1"/>
                </a:solidFill>
              </a:rPr>
              <a:t> ]</a:t>
            </a:r>
          </a:p>
        </p:txBody>
      </p:sp>
      <p:sp>
        <p:nvSpPr>
          <p:cNvPr id="3" name="Title 2"/>
          <p:cNvSpPr>
            <a:spLocks noGrp="1"/>
          </p:cNvSpPr>
          <p:nvPr>
            <p:ph type="title"/>
          </p:nvPr>
        </p:nvSpPr>
        <p:spPr/>
        <p:txBody>
          <a:bodyPr/>
          <a:lstStyle/>
          <a:p>
            <a:r>
              <a:rPr lang="en-US" dirty="0"/>
              <a:t>RISK FACTORS</a:t>
            </a:r>
          </a:p>
        </p:txBody>
      </p:sp>
      <p:sp>
        <p:nvSpPr>
          <p:cNvPr id="6" name="Shape 483"/>
          <p:cNvSpPr txBox="1">
            <a:spLocks/>
          </p:cNvSpPr>
          <p:nvPr/>
        </p:nvSpPr>
        <p:spPr>
          <a:xfrm>
            <a:off x="344487" y="2712674"/>
            <a:ext cx="8682971" cy="3277333"/>
          </a:xfrm>
          <a:prstGeom prst="rect">
            <a:avLst/>
          </a:prstGeom>
          <a:ln w="12700">
            <a:miter lim="400000"/>
          </a:ln>
          <a:extLst>
            <a:ext uri="{C572A759-6A51-4108-AA02-DFA0A04FC94B}">
              <ma14:wrappingTextBoxFlag xmlns="" xmlns:ma14="http://schemas.microsoft.com/office/mac/drawingml/2011/main" val="1"/>
            </a:ext>
          </a:extLst>
        </p:spPr>
        <p:txBody>
          <a:bodyPr lIns="0" tIns="0" rIns="0" bIns="0" numCol="2" spcCol="334848">
            <a:noAutofit/>
          </a:bodyPr>
          <a:lstStyle>
            <a:lvl1pPr marL="0" marR="0" indent="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1pPr>
            <a:lvl2pPr marL="0" marR="0" indent="2286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2pPr>
            <a:lvl3pPr marL="0" marR="0" indent="4572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3pPr>
            <a:lvl4pPr marL="0" marR="0" indent="6858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4pPr>
            <a:lvl5pPr marL="0" marR="0" indent="9144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5pPr>
            <a:lvl6pPr marL="0" marR="0" indent="211020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6pPr>
            <a:lvl7pPr marL="0" marR="0" indent="253224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7pPr>
            <a:lvl8pPr marL="0" marR="0" indent="2954289"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8pPr>
            <a:lvl9pPr marL="0" marR="0" indent="3376331"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9pPr>
          </a:lstStyle>
          <a:p>
            <a:pPr defTabSz="138599" hangingPunct="1">
              <a:lnSpc>
                <a:spcPct val="120000"/>
              </a:lnSpc>
              <a:spcBef>
                <a:spcPts val="0"/>
              </a:spcBef>
              <a:defRPr sz="1078"/>
            </a:pPr>
            <a:r>
              <a:rPr lang="en-US" sz="1300" dirty="0">
                <a:solidFill>
                  <a:schemeClr val="tx1"/>
                </a:solidFill>
              </a:rPr>
              <a:t>Solar cell leases are long-term commitments and you should consider what is the right amount to spend given your own circumstances.</a:t>
            </a:r>
          </a:p>
          <a:p>
            <a:pPr defTabSz="138599" hangingPunct="1">
              <a:lnSpc>
                <a:spcPct val="120000"/>
              </a:lnSpc>
              <a:spcBef>
                <a:spcPts val="0"/>
              </a:spcBef>
              <a:defRPr sz="1078"/>
            </a:pPr>
            <a:endParaRPr lang="en-US" sz="1300" dirty="0">
              <a:solidFill>
                <a:schemeClr val="tx1"/>
              </a:solidFill>
            </a:endParaRPr>
          </a:p>
          <a:p>
            <a:pPr defTabSz="138599" hangingPunct="1">
              <a:lnSpc>
                <a:spcPct val="120000"/>
              </a:lnSpc>
              <a:spcBef>
                <a:spcPts val="0"/>
              </a:spcBef>
              <a:defRPr sz="1078"/>
            </a:pPr>
            <a:r>
              <a:rPr lang="en-US" sz="1300" dirty="0">
                <a:solidFill>
                  <a:schemeClr val="tx1"/>
                </a:solidFill>
              </a:rPr>
              <a:t>Where we have made estimates or projections of anticipated rentals, costs, or inflation these are based on our current beliefs and assumptions at the date of publication – we won’t necessarily update them. These statements may involve known or unknown risks, uncertainties and other important factors which could cause actual results, performance or achievements to differ from those we expect. In particular, while we believe that any predictions or forecasts we give are reasonable and based on reasonable assumptions supported by objective data, they may be affected</a:t>
            </a:r>
            <a:br>
              <a:rPr lang="en-US" sz="1300" dirty="0">
                <a:solidFill>
                  <a:schemeClr val="tx1"/>
                </a:solidFill>
              </a:rPr>
            </a:br>
            <a:r>
              <a:rPr lang="en-US" sz="1300" dirty="0">
                <a:solidFill>
                  <a:schemeClr val="tx1"/>
                </a:solidFill>
              </a:rPr>
              <a:t>by risks and other factors not set out in this</a:t>
            </a:r>
            <a:br>
              <a:rPr lang="en-US" sz="1300" dirty="0">
                <a:solidFill>
                  <a:schemeClr val="tx1"/>
                </a:solidFill>
              </a:rPr>
            </a:br>
            <a:r>
              <a:rPr lang="en-US" sz="1300" dirty="0">
                <a:solidFill>
                  <a:schemeClr val="tx1"/>
                </a:solidFill>
              </a:rPr>
              <a:t>document and therefore are not reliable</a:t>
            </a:r>
            <a:br>
              <a:rPr lang="en-US" sz="1300" dirty="0">
                <a:solidFill>
                  <a:schemeClr val="tx1"/>
                </a:solidFill>
              </a:rPr>
            </a:br>
            <a:r>
              <a:rPr lang="en-US" sz="1300" dirty="0">
                <a:solidFill>
                  <a:schemeClr val="tx1"/>
                </a:solidFill>
              </a:rPr>
              <a:t>indicators of future performance.</a:t>
            </a:r>
          </a:p>
          <a:p>
            <a:pPr defTabSz="138599" hangingPunct="1">
              <a:lnSpc>
                <a:spcPct val="120000"/>
              </a:lnSpc>
              <a:spcBef>
                <a:spcPts val="0"/>
              </a:spcBef>
              <a:defRPr sz="1078"/>
            </a:pPr>
            <a:endParaRPr lang="en-US" sz="1300" dirty="0">
              <a:solidFill>
                <a:schemeClr val="tx1"/>
              </a:solidFill>
            </a:endParaRPr>
          </a:p>
          <a:p>
            <a:pPr defTabSz="138599" hangingPunct="1">
              <a:lnSpc>
                <a:spcPct val="120000"/>
              </a:lnSpc>
              <a:spcBef>
                <a:spcPts val="0"/>
              </a:spcBef>
              <a:defRPr sz="1078"/>
            </a:pPr>
            <a:r>
              <a:rPr lang="en-US" sz="1300" dirty="0">
                <a:solidFill>
                  <a:schemeClr val="tx1"/>
                </a:solidFill>
              </a:rPr>
              <a:t>The solar cell Owners Lease Agreement &amp; Terms of Service in place between you, The Sun Exchange and the SPC are legally binding, however there is no guarantee that you will receive the whole or any part of the expected Lease Rental, or the return of your initial purchase money. In such an instance lost rentals may be sought through legal arbitration. </a:t>
            </a:r>
          </a:p>
          <a:p>
            <a:pPr defTabSz="138599" hangingPunct="1">
              <a:lnSpc>
                <a:spcPct val="120000"/>
              </a:lnSpc>
              <a:spcBef>
                <a:spcPts val="0"/>
              </a:spcBef>
              <a:defRPr sz="1078"/>
            </a:pPr>
            <a:endParaRPr lang="en-US" sz="1130" dirty="0">
              <a:solidFill>
                <a:schemeClr val="tx1"/>
              </a:solidFill>
            </a:endParaRPr>
          </a:p>
        </p:txBody>
      </p:sp>
      <p:sp>
        <p:nvSpPr>
          <p:cNvPr id="7" name="Shape 484"/>
          <p:cNvSpPr/>
          <p:nvPr/>
        </p:nvSpPr>
        <p:spPr>
          <a:xfrm>
            <a:off x="927700" y="1373876"/>
            <a:ext cx="7632000" cy="750028"/>
          </a:xfrm>
          <a:prstGeom prst="rect">
            <a:avLst/>
          </a:prstGeom>
          <a:noFill/>
          <a:ln w="3175">
            <a:noFill/>
          </a:ln>
          <a:extLst>
            <a:ext uri="{C572A759-6A51-4108-AA02-DFA0A04FC94B}">
              <ma14:wrappingTextBoxFlag xmlns="" xmlns:ma14="http://schemas.microsoft.com/office/mac/drawingml/2011/main" val="1"/>
            </a:ext>
          </a:extLst>
        </p:spPr>
        <p:txBody>
          <a:bodyPr wrap="square" lIns="42203" tIns="42203" rIns="42203" bIns="42203">
            <a:spAutoFit/>
          </a:bodyPr>
          <a:lstStyle/>
          <a:p>
            <a:pPr>
              <a:lnSpc>
                <a:spcPct val="120000"/>
              </a:lnSpc>
              <a:spcBef>
                <a:spcPts val="0"/>
              </a:spcBef>
              <a:defRPr sz="1200"/>
            </a:pPr>
            <a:r>
              <a:rPr dirty="0"/>
              <a:t>We cannot set out all the risks that may be involved </a:t>
            </a:r>
            <a:r>
              <a:rPr lang="en-GB" dirty="0"/>
              <a:t>by purchasing and leasing s</a:t>
            </a:r>
            <a:r>
              <a:rPr dirty="0"/>
              <a:t>olar </a:t>
            </a:r>
            <a:r>
              <a:rPr lang="en-GB" dirty="0"/>
              <a:t>cells</a:t>
            </a:r>
            <a:r>
              <a:rPr dirty="0"/>
              <a:t>. You</a:t>
            </a:r>
            <a:br>
              <a:rPr lang="en-US" dirty="0"/>
            </a:br>
            <a:r>
              <a:rPr dirty="0"/>
              <a:t>should consider whether </a:t>
            </a:r>
            <a:r>
              <a:rPr lang="en-GB" dirty="0"/>
              <a:t>making this purchase</a:t>
            </a:r>
            <a:r>
              <a:rPr dirty="0"/>
              <a:t> is suitable for you in the light of your own personal circumstances and take advice as necessary. The following are some of the risks that may be involved</a:t>
            </a:r>
          </a:p>
        </p:txBody>
      </p:sp>
      <p:pic>
        <p:nvPicPr>
          <p:cNvPr id="8" name="image15.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4836" y="1452775"/>
            <a:ext cx="590895" cy="506482"/>
          </a:xfrm>
          <a:prstGeom prst="rect">
            <a:avLst/>
          </a:prstGeom>
          <a:ln w="12700">
            <a:miter lim="400000"/>
          </a:ln>
        </p:spPr>
      </p:pic>
      <p:sp>
        <p:nvSpPr>
          <p:cNvPr id="9" name="Shape 486"/>
          <p:cNvSpPr/>
          <p:nvPr/>
        </p:nvSpPr>
        <p:spPr>
          <a:xfrm>
            <a:off x="292972" y="2246732"/>
            <a:ext cx="7717360" cy="577673"/>
          </a:xfrm>
          <a:prstGeom prst="rect">
            <a:avLst/>
          </a:prstGeom>
          <a:ln w="12700">
            <a:miter lim="400000"/>
          </a:ln>
          <a:extLst>
            <a:ext uri="{C572A759-6A51-4108-AA02-DFA0A04FC94B}">
              <ma14:wrappingTextBoxFlag xmlns="" xmlns:ma14="http://schemas.microsoft.com/office/mac/drawingml/2011/main" val="1"/>
            </a:ext>
          </a:extLst>
        </p:spPr>
        <p:txBody>
          <a:bodyPr wrap="square" lIns="42203" tIns="42203" rIns="42203" bIns="42203">
            <a:spAutoFit/>
          </a:bodyPr>
          <a:lstStyle/>
          <a:p>
            <a:pPr defTabSz="179999">
              <a:spcBef>
                <a:spcPts val="0"/>
              </a:spcBef>
              <a:defRPr sz="1600">
                <a:latin typeface="Montserrat Semi Bold"/>
                <a:ea typeface="Montserrat Semi Bold"/>
                <a:cs typeface="Montserrat Semi Bold"/>
                <a:sym typeface="Montserrat Semi Bold"/>
              </a:defRPr>
            </a:pPr>
            <a:r>
              <a:rPr lang="en-US" dirty="0"/>
              <a:t>THINGS YOU NEED TO KNOW ABOUT PURCHASING SOLAR CELLS </a:t>
            </a:r>
            <a:br>
              <a:rPr lang="en-US" dirty="0"/>
            </a:br>
            <a:endParaRPr lang="en-US" dirty="0"/>
          </a:p>
        </p:txBody>
      </p:sp>
      <p:cxnSp>
        <p:nvCxnSpPr>
          <p:cNvPr id="10" name="Straight Connector 9"/>
          <p:cNvCxnSpPr/>
          <p:nvPr/>
        </p:nvCxnSpPr>
        <p:spPr>
          <a:xfrm>
            <a:off x="854031" y="1426594"/>
            <a:ext cx="0" cy="625489"/>
          </a:xfrm>
          <a:prstGeom prst="line">
            <a:avLst/>
          </a:prstGeom>
          <a:noFill/>
          <a:ln w="19050" cap="flat">
            <a:solidFill>
              <a:schemeClr val="tx1">
                <a:lumMod val="75000"/>
                <a:lumOff val="25000"/>
              </a:schemeClr>
            </a:solidFill>
            <a:prstDash val="solid"/>
            <a:round/>
          </a:ln>
          <a:effectLst/>
          <a:sp3d/>
        </p:spPr>
        <p:style>
          <a:lnRef idx="0">
            <a:scrgbClr r="0" g="0" b="0"/>
          </a:lnRef>
          <a:fillRef idx="0">
            <a:scrgbClr r="0" g="0" b="0"/>
          </a:fillRef>
          <a:effectRef idx="0">
            <a:scrgbClr r="0" g="0" b="0"/>
          </a:effectRef>
          <a:fontRef idx="none"/>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Tree>
    <p:extLst>
      <p:ext uri="{BB962C8B-B14F-4D97-AF65-F5344CB8AC3E}">
        <p14:creationId xmlns:p14="http://schemas.microsoft.com/office/powerpoint/2010/main" val="921670011"/>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41</a:t>
            </a:fld>
            <a:r>
              <a:rPr lang="en-US" spc="-50" dirty="0">
                <a:solidFill>
                  <a:schemeClr val="bg1"/>
                </a:solidFill>
              </a:rPr>
              <a:t> ]</a:t>
            </a:r>
          </a:p>
        </p:txBody>
      </p:sp>
      <p:sp>
        <p:nvSpPr>
          <p:cNvPr id="3" name="Title 2"/>
          <p:cNvSpPr>
            <a:spLocks noGrp="1"/>
          </p:cNvSpPr>
          <p:nvPr>
            <p:ph type="title"/>
          </p:nvPr>
        </p:nvSpPr>
        <p:spPr>
          <a:xfrm>
            <a:off x="0" y="0"/>
            <a:ext cx="8252632" cy="1143001"/>
          </a:xfrm>
        </p:spPr>
        <p:txBody>
          <a:bodyPr/>
          <a:lstStyle/>
          <a:p>
            <a:r>
              <a:rPr lang="en-US" dirty="0"/>
              <a:t>RISK FACTORS</a:t>
            </a:r>
          </a:p>
        </p:txBody>
      </p:sp>
      <p:sp>
        <p:nvSpPr>
          <p:cNvPr id="6" name="Shape 483"/>
          <p:cNvSpPr txBox="1">
            <a:spLocks/>
          </p:cNvSpPr>
          <p:nvPr/>
        </p:nvSpPr>
        <p:spPr>
          <a:xfrm>
            <a:off x="452168" y="1587601"/>
            <a:ext cx="8252632" cy="4494112"/>
          </a:xfrm>
          <a:prstGeom prst="rect">
            <a:avLst/>
          </a:prstGeom>
          <a:ln w="12700">
            <a:miter lim="400000"/>
          </a:ln>
          <a:extLst>
            <a:ext uri="{C572A759-6A51-4108-AA02-DFA0A04FC94B}">
              <ma14:wrappingTextBoxFlag xmlns="" xmlns:ma14="http://schemas.microsoft.com/office/mac/drawingml/2011/main" val="1"/>
            </a:ext>
          </a:extLst>
        </p:spPr>
        <p:txBody>
          <a:bodyPr lIns="0" tIns="0" rIns="0" bIns="0" numCol="2" spcCol="334848">
            <a:noAutofit/>
          </a:bodyPr>
          <a:lstStyle>
            <a:lvl1pPr marL="0" marR="0" indent="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1pPr>
            <a:lvl2pPr marL="0" marR="0" indent="2286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2pPr>
            <a:lvl3pPr marL="0" marR="0" indent="4572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3pPr>
            <a:lvl4pPr marL="0" marR="0" indent="6858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4pPr>
            <a:lvl5pPr marL="0" marR="0" indent="9144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5pPr>
            <a:lvl6pPr marL="0" marR="0" indent="211020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6pPr>
            <a:lvl7pPr marL="0" marR="0" indent="253224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7pPr>
            <a:lvl8pPr marL="0" marR="0" indent="2954289"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8pPr>
            <a:lvl9pPr marL="0" marR="0" indent="3376331"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9pPr>
          </a:lstStyle>
          <a:p>
            <a:pPr>
              <a:lnSpc>
                <a:spcPct val="130000"/>
              </a:lnSpc>
              <a:spcBef>
                <a:spcPts val="0"/>
              </a:spcBef>
              <a:defRPr sz="1300"/>
            </a:pPr>
            <a:r>
              <a:rPr lang="en-US" sz="1400" dirty="0">
                <a:latin typeface="Montserrat Semi Bold"/>
                <a:ea typeface="Montserrat Semi Bold"/>
                <a:cs typeface="Montserrat Semi Bold"/>
                <a:sym typeface="Montserrat Semi Bold"/>
              </a:rPr>
              <a:t>Knysna Primary </a:t>
            </a:r>
            <a:r>
              <a:rPr lang="en-US" sz="1400" dirty="0" err="1">
                <a:latin typeface="Montserrat Semi Bold"/>
                <a:ea typeface="Montserrat Semi Bold"/>
                <a:cs typeface="Montserrat Semi Bold"/>
                <a:sym typeface="Montserrat Semi Bold"/>
              </a:rPr>
              <a:t>SchoolA</a:t>
            </a:r>
            <a:r>
              <a:rPr lang="en-US" sz="1400" dirty="0">
                <a:latin typeface="Montserrat Semi Bold"/>
                <a:ea typeface="Montserrat Semi Bold"/>
                <a:cs typeface="Montserrat Semi Bold"/>
                <a:sym typeface="Montserrat Semi Bold"/>
              </a:rPr>
              <a:t> insolvency or restructuring risk</a:t>
            </a:r>
            <a:br>
              <a:rPr lang="en-US" sz="1280" dirty="0">
                <a:latin typeface="Montserrat Semi Bold"/>
                <a:ea typeface="Montserrat Semi Bold"/>
                <a:cs typeface="Montserrat Semi Bold"/>
                <a:sym typeface="Montserrat Semi Bold"/>
              </a:rPr>
            </a:br>
            <a:r>
              <a:rPr lang="en-US" sz="1280" dirty="0">
                <a:latin typeface="Montserrat Semi Bold"/>
                <a:ea typeface="Montserrat Semi Bold"/>
                <a:cs typeface="Montserrat Semi Bold"/>
                <a:sym typeface="Montserrat Semi Bold"/>
              </a:rPr>
              <a:t>Knysna Primary </a:t>
            </a:r>
            <a:r>
              <a:rPr lang="en-US" sz="1280" dirty="0" err="1">
                <a:latin typeface="Montserrat Semi Bold"/>
                <a:ea typeface="Montserrat Semi Bold"/>
                <a:cs typeface="Montserrat Semi Bold"/>
                <a:sym typeface="Montserrat Semi Bold"/>
              </a:rPr>
              <a:t>SchoolA</a:t>
            </a:r>
            <a:r>
              <a:rPr lang="en-US" sz="1280" dirty="0">
                <a:latin typeface="Montserrat Semi Bold"/>
                <a:ea typeface="Montserrat Semi Bold"/>
                <a:cs typeface="Montserrat Semi Bold"/>
                <a:sym typeface="Montserrat Semi Bold"/>
              </a:rPr>
              <a:t> </a:t>
            </a:r>
            <a:r>
              <a:rPr lang="en-US" sz="1280" dirty="0"/>
              <a:t>together with any supplier, partner or contractor on the system can be the subject of insolvency or restructuring procedures which may affect whether they can perform their obligations. This may also means that, in relation to suppliers or contractors, it may not be possible to secure the same level of service at the same price resulting in greater costs.</a:t>
            </a:r>
          </a:p>
          <a:p>
            <a:pPr>
              <a:lnSpc>
                <a:spcPct val="130000"/>
              </a:lnSpc>
              <a:spcBef>
                <a:spcPts val="0"/>
              </a:spcBef>
              <a:defRPr sz="1300"/>
            </a:pPr>
            <a:endParaRPr lang="en-US" sz="1280" dirty="0">
              <a:latin typeface="Montserrat Semi Bold"/>
              <a:ea typeface="Montserrat Semi Bold"/>
              <a:cs typeface="Montserrat Semi Bold"/>
              <a:sym typeface="Montserrat Semi Bold"/>
            </a:endParaRPr>
          </a:p>
          <a:p>
            <a:pPr>
              <a:lnSpc>
                <a:spcPct val="130000"/>
              </a:lnSpc>
              <a:spcBef>
                <a:spcPts val="0"/>
              </a:spcBef>
              <a:defRPr sz="1300"/>
            </a:pPr>
            <a:r>
              <a:rPr lang="en-US" sz="1400" dirty="0">
                <a:latin typeface="Montserrat Semi Bold"/>
                <a:ea typeface="Montserrat Semi Bold"/>
                <a:cs typeface="Montserrat Semi Bold"/>
                <a:sym typeface="Montserrat Semi Bold"/>
              </a:rPr>
              <a:t>Force majeure </a:t>
            </a:r>
            <a:br>
              <a:rPr lang="en-US" sz="1280" dirty="0"/>
            </a:br>
            <a:r>
              <a:rPr lang="en-US" sz="1280" dirty="0"/>
              <a:t>There is always the possibility that an event could  occur that is completely out of our control and completely unexpected. This includes events such as natural disasters or acts of terrorism.</a:t>
            </a:r>
          </a:p>
          <a:p>
            <a:pPr>
              <a:lnSpc>
                <a:spcPct val="130000"/>
              </a:lnSpc>
              <a:spcBef>
                <a:spcPts val="0"/>
              </a:spcBef>
              <a:defRPr sz="1300"/>
            </a:pPr>
            <a:endParaRPr lang="en-US" sz="1400" dirty="0">
              <a:latin typeface="Montserrat Semi Bold"/>
              <a:ea typeface="Montserrat Semi Bold"/>
              <a:cs typeface="Montserrat Semi Bold"/>
              <a:sym typeface="Montserrat Semi Bold"/>
            </a:endParaRPr>
          </a:p>
          <a:p>
            <a:pPr>
              <a:lnSpc>
                <a:spcPct val="130000"/>
              </a:lnSpc>
              <a:spcBef>
                <a:spcPts val="0"/>
              </a:spcBef>
              <a:defRPr sz="1300"/>
            </a:pPr>
            <a:r>
              <a:rPr lang="en-US" sz="1400" dirty="0">
                <a:latin typeface="Montserrat Semi Bold"/>
                <a:ea typeface="Montserrat Semi Bold"/>
                <a:cs typeface="Montserrat Semi Bold"/>
                <a:sym typeface="Montserrat Semi Bold"/>
              </a:rPr>
              <a:t>General contractual risks</a:t>
            </a:r>
            <a:endParaRPr lang="en-US" sz="1280" dirty="0">
              <a:latin typeface="Montserrat Semi Bold"/>
              <a:ea typeface="Montserrat Semi Bold"/>
              <a:cs typeface="Montserrat Semi Bold"/>
              <a:sym typeface="Montserrat Semi Bold"/>
            </a:endParaRPr>
          </a:p>
          <a:p>
            <a:pPr>
              <a:lnSpc>
                <a:spcPct val="130000"/>
              </a:lnSpc>
              <a:spcBef>
                <a:spcPts val="0"/>
              </a:spcBef>
              <a:defRPr sz="1300"/>
            </a:pPr>
            <a:r>
              <a:rPr lang="en-US" sz="1280" dirty="0"/>
              <a:t>We are reliant for some services on third party providers. Whilst we are thorough in checking who we work with and in ensuring proper contractual arrangements are in place, we cannot guarantee that those providers will perform their contractual obligations adequately. Pursuing providers for breach of contract can result in delays and legal expenses. Any supplier or partner can undergo insolvency or restructuring procedures which may affect whether or not they can perform their obligations. </a:t>
            </a:r>
          </a:p>
          <a:p>
            <a:pPr>
              <a:lnSpc>
                <a:spcPct val="130000"/>
              </a:lnSpc>
              <a:spcBef>
                <a:spcPts val="0"/>
              </a:spcBef>
              <a:defRPr sz="1300"/>
            </a:pPr>
            <a:endParaRPr lang="en-US" sz="1280" dirty="0">
              <a:latin typeface="Montserrat Semi Bold"/>
              <a:cs typeface="Montserrat Semi Bold"/>
            </a:endParaRPr>
          </a:p>
          <a:p>
            <a:pPr>
              <a:lnSpc>
                <a:spcPct val="130000"/>
              </a:lnSpc>
              <a:spcBef>
                <a:spcPts val="0"/>
              </a:spcBef>
              <a:defRPr sz="1300"/>
            </a:pPr>
            <a:r>
              <a:rPr lang="en-US" sz="1400" dirty="0">
                <a:latin typeface="Montserrat Semi Bold"/>
                <a:cs typeface="Montserrat Semi Bold"/>
              </a:rPr>
              <a:t>Withholding taxes</a:t>
            </a:r>
          </a:p>
          <a:p>
            <a:pPr>
              <a:lnSpc>
                <a:spcPct val="130000"/>
              </a:lnSpc>
              <a:spcBef>
                <a:spcPts val="0"/>
              </a:spcBef>
              <a:defRPr sz="1300"/>
            </a:pPr>
            <a:r>
              <a:rPr lang="en-US" sz="1280" dirty="0"/>
              <a:t>Any withholding taxes assessed payments will be deducted prior to payment to solar cell purchasers and lessors. Knysna Primary School and The Sun Exchange will not increase amounts paid in order to compensate Lessors.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Tree>
    <p:extLst>
      <p:ext uri="{BB962C8B-B14F-4D97-AF65-F5344CB8AC3E}">
        <p14:creationId xmlns:p14="http://schemas.microsoft.com/office/powerpoint/2010/main" val="3686396160"/>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42</a:t>
            </a:fld>
            <a:r>
              <a:rPr lang="en-US" spc="-50" dirty="0">
                <a:solidFill>
                  <a:schemeClr val="bg1"/>
                </a:solidFill>
              </a:rPr>
              <a:t> ]</a:t>
            </a:r>
          </a:p>
        </p:txBody>
      </p:sp>
      <p:sp>
        <p:nvSpPr>
          <p:cNvPr id="3" name="Title 2"/>
          <p:cNvSpPr>
            <a:spLocks noGrp="1"/>
          </p:cNvSpPr>
          <p:nvPr>
            <p:ph type="title"/>
          </p:nvPr>
        </p:nvSpPr>
        <p:spPr/>
        <p:txBody>
          <a:bodyPr/>
          <a:lstStyle/>
          <a:p>
            <a:r>
              <a:rPr lang="en-US" dirty="0"/>
              <a:t>RISK FACTORS</a:t>
            </a:r>
          </a:p>
        </p:txBody>
      </p:sp>
      <p:sp>
        <p:nvSpPr>
          <p:cNvPr id="6" name="Shape 483"/>
          <p:cNvSpPr txBox="1">
            <a:spLocks/>
          </p:cNvSpPr>
          <p:nvPr/>
        </p:nvSpPr>
        <p:spPr>
          <a:xfrm>
            <a:off x="532593" y="1592069"/>
            <a:ext cx="8252632" cy="4489644"/>
          </a:xfrm>
          <a:prstGeom prst="rect">
            <a:avLst/>
          </a:prstGeom>
          <a:ln w="12700">
            <a:miter lim="400000"/>
          </a:ln>
          <a:extLst>
            <a:ext uri="{C572A759-6A51-4108-AA02-DFA0A04FC94B}">
              <ma14:wrappingTextBoxFlag xmlns="" xmlns:ma14="http://schemas.microsoft.com/office/mac/drawingml/2011/main" val="1"/>
            </a:ext>
          </a:extLst>
        </p:spPr>
        <p:txBody>
          <a:bodyPr lIns="0" tIns="0" rIns="0" bIns="0" numCol="2" spcCol="334848">
            <a:noAutofit/>
          </a:bodyPr>
          <a:lstStyle>
            <a:lvl1pPr marL="0" marR="0" indent="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1pPr>
            <a:lvl2pPr marL="0" marR="0" indent="2286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2pPr>
            <a:lvl3pPr marL="0" marR="0" indent="4572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3pPr>
            <a:lvl4pPr marL="0" marR="0" indent="6858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4pPr>
            <a:lvl5pPr marL="0" marR="0" indent="9144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5pPr>
            <a:lvl6pPr marL="0" marR="0" indent="211020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6pPr>
            <a:lvl7pPr marL="0" marR="0" indent="253224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7pPr>
            <a:lvl8pPr marL="0" marR="0" indent="2954289"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8pPr>
            <a:lvl9pPr marL="0" marR="0" indent="3376331"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9pPr>
          </a:lstStyle>
          <a:p>
            <a:pPr>
              <a:lnSpc>
                <a:spcPct val="130000"/>
              </a:lnSpc>
              <a:spcBef>
                <a:spcPts val="0"/>
              </a:spcBef>
              <a:defRPr sz="1300"/>
            </a:pPr>
            <a:r>
              <a:rPr lang="en-US" sz="1400" dirty="0">
                <a:latin typeface="Montserrat Semi Bold"/>
                <a:cs typeface="Montserrat Semi Bold"/>
              </a:rPr>
              <a:t>Government Policy</a:t>
            </a:r>
            <a:br>
              <a:rPr lang="en-US" sz="1280" dirty="0"/>
            </a:br>
            <a:r>
              <a:rPr lang="en-US" sz="1280" dirty="0"/>
              <a:t>The South African Government have set renewable energy targets under their Integrated Resource Plan which are favorable to solar energy. There may be changes in laws, regulation or government policy which might impact how you can purchase and lease solar cells. These may include, for example:</a:t>
            </a:r>
          </a:p>
          <a:p>
            <a:pPr marL="285750" indent="-285750">
              <a:lnSpc>
                <a:spcPct val="130000"/>
              </a:lnSpc>
              <a:spcBef>
                <a:spcPts val="0"/>
              </a:spcBef>
              <a:buSzPct val="100000"/>
              <a:buFont typeface="Arial" panose="020B0604020202020204" pitchFamily="34" charset="0"/>
              <a:buChar char="•"/>
              <a:defRPr sz="1300"/>
            </a:pPr>
            <a:r>
              <a:rPr lang="en-US" sz="1280" dirty="0"/>
              <a:t>Changes to tax law which might affect us or make it less advantageous for you to own solar cells.</a:t>
            </a:r>
          </a:p>
          <a:p>
            <a:pPr marL="285750" indent="-285750">
              <a:lnSpc>
                <a:spcPct val="130000"/>
              </a:lnSpc>
              <a:spcBef>
                <a:spcPts val="0"/>
              </a:spcBef>
              <a:buSzPct val="100000"/>
              <a:buFont typeface="Arial" panose="020B0604020202020204" pitchFamily="34" charset="0"/>
              <a:buChar char="•"/>
              <a:defRPr sz="1300"/>
            </a:pPr>
            <a:r>
              <a:rPr lang="en-US" sz="1280" dirty="0"/>
              <a:t>Regulatory issues which might entail expenditure, costs or operational restrictions which we have not foreseen.</a:t>
            </a:r>
          </a:p>
          <a:p>
            <a:pPr marL="285750" indent="-285750">
              <a:lnSpc>
                <a:spcPct val="130000"/>
              </a:lnSpc>
              <a:spcBef>
                <a:spcPts val="0"/>
              </a:spcBef>
              <a:buSzPct val="100000"/>
              <a:buFont typeface="Arial" panose="020B0604020202020204" pitchFamily="34" charset="0"/>
              <a:buChar char="•"/>
              <a:defRPr sz="1300"/>
            </a:pPr>
            <a:r>
              <a:rPr lang="en-US" sz="1280" dirty="0"/>
              <a:t>Changes to the basis on which the CPI is calculated.</a:t>
            </a:r>
          </a:p>
          <a:p>
            <a:pPr marL="285750" indent="-285750">
              <a:lnSpc>
                <a:spcPct val="130000"/>
              </a:lnSpc>
              <a:spcBef>
                <a:spcPts val="0"/>
              </a:spcBef>
              <a:buSzPct val="100000"/>
              <a:buFont typeface="Arial" panose="020B0604020202020204" pitchFamily="34" charset="0"/>
              <a:buChar char="•"/>
              <a:defRPr sz="1300"/>
            </a:pPr>
            <a:r>
              <a:rPr lang="en-US" sz="1280" dirty="0"/>
              <a:t>General economic circumstances which may lead to increases in costs or unforeseen expenditure.</a:t>
            </a:r>
          </a:p>
          <a:p>
            <a:pPr marL="285750" indent="-285750">
              <a:lnSpc>
                <a:spcPct val="130000"/>
              </a:lnSpc>
              <a:spcBef>
                <a:spcPts val="0"/>
              </a:spcBef>
              <a:buSzPct val="100000"/>
              <a:buFont typeface="Arial" panose="020B0604020202020204" pitchFamily="34" charset="0"/>
              <a:buChar char="•"/>
              <a:defRPr sz="1300"/>
            </a:pPr>
            <a:r>
              <a:rPr lang="en-US" sz="1280" dirty="0"/>
              <a:t>Lower than expected ESKOM tariff increases. </a:t>
            </a:r>
          </a:p>
          <a:p>
            <a:pPr hangingPunct="1">
              <a:lnSpc>
                <a:spcPct val="120000"/>
              </a:lnSpc>
              <a:defRPr sz="1300"/>
            </a:pPr>
            <a:endParaRPr lang="en-US" sz="1400" dirty="0">
              <a:latin typeface="Montserrat Semi Bold"/>
              <a:ea typeface="Montserrat Semi Bold"/>
              <a:cs typeface="Montserrat Semi Bold"/>
              <a:sym typeface="Montserrat Semi Bold"/>
            </a:endParaRPr>
          </a:p>
          <a:p>
            <a:pPr hangingPunct="1">
              <a:lnSpc>
                <a:spcPct val="120000"/>
              </a:lnSpc>
              <a:defRPr sz="1300"/>
            </a:pPr>
            <a:endParaRPr lang="en-US" sz="1400" dirty="0">
              <a:latin typeface="Montserrat Semi Bold"/>
              <a:ea typeface="Montserrat Semi Bold"/>
              <a:cs typeface="Montserrat Semi Bold"/>
              <a:sym typeface="Montserrat Semi Bold"/>
            </a:endParaRPr>
          </a:p>
          <a:p>
            <a:pPr hangingPunct="1">
              <a:lnSpc>
                <a:spcPct val="120000"/>
              </a:lnSpc>
              <a:defRPr sz="1300"/>
            </a:pPr>
            <a:r>
              <a:rPr lang="en-US" sz="1400" dirty="0">
                <a:latin typeface="Montserrat Semi Bold"/>
                <a:ea typeface="Montserrat Semi Bold"/>
                <a:cs typeface="Montserrat Semi Bold"/>
                <a:sym typeface="Montserrat Semi Bold"/>
              </a:rPr>
              <a:t>Currency Risk</a:t>
            </a:r>
            <a:br>
              <a:rPr lang="en-US" sz="1200" dirty="0"/>
            </a:br>
            <a:r>
              <a:rPr lang="en-US" sz="1280" dirty="0"/>
              <a:t>Lease Rental payments for energy generated will be denominated in South African Rand.  From time to time we will convert our ZAR lease rental balances to BTC for the purpose of payment to lessors located outside of South Africa. Non-SA Owners will be exposed to the currency volatility risk and to the timing of our currency conversions, which we will make at our sole and absolute discretion.</a:t>
            </a:r>
          </a:p>
          <a:p>
            <a:pPr hangingPunct="1">
              <a:lnSpc>
                <a:spcPct val="120000"/>
              </a:lnSpc>
              <a:defRPr sz="1300"/>
            </a:pPr>
            <a:endParaRPr lang="en-US" sz="1280" dirty="0"/>
          </a:p>
          <a:p>
            <a:pPr hangingPunct="1">
              <a:lnSpc>
                <a:spcPct val="120000"/>
              </a:lnSpc>
              <a:defRPr sz="1300"/>
            </a:pPr>
            <a:endParaRPr lang="en-US" sz="1280" dirty="0"/>
          </a:p>
          <a:p>
            <a:pPr hangingPunct="1">
              <a:lnSpc>
                <a:spcPct val="120000"/>
              </a:lnSpc>
              <a:defRPr sz="1300"/>
            </a:pPr>
            <a:endParaRPr lang="en-US" sz="1280" dirty="0"/>
          </a:p>
          <a:p>
            <a:pPr>
              <a:lnSpc>
                <a:spcPct val="130000"/>
              </a:lnSpc>
              <a:spcBef>
                <a:spcPts val="0"/>
              </a:spcBef>
              <a:defRPr sz="1300">
                <a:latin typeface="Montserrat Semi Bold"/>
                <a:ea typeface="Montserrat Semi Bold"/>
                <a:cs typeface="Montserrat Semi Bold"/>
                <a:sym typeface="Montserrat Semi Bold"/>
              </a:defRPr>
            </a:pPr>
            <a:endParaRPr lang="en-US" sz="1280" dirty="0">
              <a:latin typeface="Montserrat Light" panose="00000400000000000000" pitchFamily="50"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
        <p:nvSpPr>
          <p:cNvPr id="7" name="Shape 496"/>
          <p:cNvSpPr txBox="1">
            <a:spLocks/>
          </p:cNvSpPr>
          <p:nvPr/>
        </p:nvSpPr>
        <p:spPr>
          <a:xfrm>
            <a:off x="-1222923" y="2714069"/>
            <a:ext cx="4182768" cy="1213187"/>
          </a:xfrm>
          <a:prstGeom prst="rect">
            <a:avLst/>
          </a:prstGeom>
          <a:ln w="12700">
            <a:miter lim="400000"/>
          </a:ln>
          <a:extLst>
            <a:ext uri="{C572A759-6A51-4108-AA02-DFA0A04FC94B}">
              <ma14:wrappingTextBoxFlag xmlns="" xmlns:ma14="http://schemas.microsoft.com/office/mac/drawingml/2011/main" val="1"/>
            </a:ext>
          </a:extLst>
        </p:spPr>
        <p:txBody>
          <a:bodyPr lIns="0" tIns="0" rIns="0" bIns="0" numCol="1" spcCol="326321">
            <a:noAutofit/>
          </a:bodyPr>
          <a:lstStyle>
            <a:lvl1pPr marL="0" marR="0" indent="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1pPr>
            <a:lvl2pPr marL="0" marR="0" indent="2286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2pPr>
            <a:lvl3pPr marL="0" marR="0" indent="4572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3pPr>
            <a:lvl4pPr marL="0" marR="0" indent="6858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4pPr>
            <a:lvl5pPr marL="0" marR="0" indent="9144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5pPr>
            <a:lvl6pPr marL="0" marR="0" indent="211020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6pPr>
            <a:lvl7pPr marL="0" marR="0" indent="253224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7pPr>
            <a:lvl8pPr marL="0" marR="0" indent="2954289"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8pPr>
            <a:lvl9pPr marL="0" marR="0" indent="3376331"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9pPr>
          </a:lstStyle>
          <a:p>
            <a:pPr hangingPunct="1">
              <a:lnSpc>
                <a:spcPct val="120000"/>
              </a:lnSpc>
              <a:defRPr sz="1300"/>
            </a:pPr>
            <a:endParaRPr lang="en-US" sz="1280" dirty="0"/>
          </a:p>
        </p:txBody>
      </p:sp>
    </p:spTree>
    <p:extLst>
      <p:ext uri="{BB962C8B-B14F-4D97-AF65-F5344CB8AC3E}">
        <p14:creationId xmlns:p14="http://schemas.microsoft.com/office/powerpoint/2010/main" val="3840844974"/>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43</a:t>
            </a:fld>
            <a:r>
              <a:rPr lang="en-US" spc="-50" dirty="0">
                <a:solidFill>
                  <a:schemeClr val="bg1"/>
                </a:solidFill>
              </a:rPr>
              <a:t> ]</a:t>
            </a:r>
          </a:p>
        </p:txBody>
      </p:sp>
      <p:sp>
        <p:nvSpPr>
          <p:cNvPr id="3" name="Title 2"/>
          <p:cNvSpPr>
            <a:spLocks noGrp="1"/>
          </p:cNvSpPr>
          <p:nvPr>
            <p:ph type="title"/>
          </p:nvPr>
        </p:nvSpPr>
        <p:spPr/>
        <p:txBody>
          <a:bodyPr/>
          <a:lstStyle/>
          <a:p>
            <a:r>
              <a:rPr lang="en-US" dirty="0"/>
              <a:t>RISK FACTORS</a:t>
            </a:r>
          </a:p>
        </p:txBody>
      </p:sp>
      <p:sp>
        <p:nvSpPr>
          <p:cNvPr id="6" name="Shape 483"/>
          <p:cNvSpPr txBox="1">
            <a:spLocks/>
          </p:cNvSpPr>
          <p:nvPr/>
        </p:nvSpPr>
        <p:spPr>
          <a:xfrm>
            <a:off x="546879" y="1587600"/>
            <a:ext cx="8157922" cy="4494112"/>
          </a:xfrm>
          <a:prstGeom prst="rect">
            <a:avLst/>
          </a:prstGeom>
          <a:ln w="12700">
            <a:miter lim="400000"/>
          </a:ln>
          <a:extLst>
            <a:ext uri="{C572A759-6A51-4108-AA02-DFA0A04FC94B}">
              <ma14:wrappingTextBoxFlag xmlns="" xmlns:ma14="http://schemas.microsoft.com/office/mac/drawingml/2011/main" val="1"/>
            </a:ext>
          </a:extLst>
        </p:spPr>
        <p:txBody>
          <a:bodyPr lIns="0" tIns="0" rIns="0" bIns="0" numCol="2" spcCol="334848">
            <a:noAutofit/>
          </a:bodyPr>
          <a:lstStyle>
            <a:lvl1pPr marL="0" marR="0" indent="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1pPr>
            <a:lvl2pPr marL="0" marR="0" indent="2286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2pPr>
            <a:lvl3pPr marL="0" marR="0" indent="4572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3pPr>
            <a:lvl4pPr marL="0" marR="0" indent="6858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4pPr>
            <a:lvl5pPr marL="0" marR="0" indent="9144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5pPr>
            <a:lvl6pPr marL="0" marR="0" indent="211020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6pPr>
            <a:lvl7pPr marL="0" marR="0" indent="253224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7pPr>
            <a:lvl8pPr marL="0" marR="0" indent="2954289"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8pPr>
            <a:lvl9pPr marL="0" marR="0" indent="3376331"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9pPr>
          </a:lstStyle>
          <a:p>
            <a:pPr>
              <a:lnSpc>
                <a:spcPct val="130000"/>
              </a:lnSpc>
              <a:spcBef>
                <a:spcPts val="0"/>
              </a:spcBef>
              <a:defRPr sz="1300"/>
            </a:pPr>
            <a:r>
              <a:rPr lang="en-US" sz="1400" dirty="0">
                <a:latin typeface="Montserrat Semi Bold"/>
                <a:ea typeface="Montserrat Semi Bold"/>
                <a:cs typeface="Montserrat Semi Bold"/>
                <a:sym typeface="Montserrat Semi Bold"/>
              </a:rPr>
              <a:t>Insurance Risk</a:t>
            </a:r>
            <a:br>
              <a:rPr lang="en-US" sz="1280" dirty="0">
                <a:latin typeface="Montserrat Semi Bold"/>
                <a:ea typeface="Montserrat Semi Bold"/>
                <a:cs typeface="Montserrat Semi Bold"/>
                <a:sym typeface="Montserrat Semi Bold"/>
              </a:rPr>
            </a:br>
            <a:r>
              <a:rPr lang="en-US" sz="1280" dirty="0"/>
              <a:t>We, or a contractor, may, where economically practicable and available, endeavor to mitigate some of the project risks by procuring relevant insurance cover. However, such cover may not always be available or economically justifiable, or the policy provisions and exclusions may render a particular claim outside the scope of the insurance cover. There will also remain the risk that an insurer defaults on a legitimate claim. </a:t>
            </a:r>
          </a:p>
          <a:p>
            <a:pPr>
              <a:lnSpc>
                <a:spcPct val="130000"/>
              </a:lnSpc>
              <a:spcBef>
                <a:spcPts val="0"/>
              </a:spcBef>
              <a:defRPr sz="1300"/>
            </a:pPr>
            <a:endParaRPr lang="en-US" sz="1280" dirty="0"/>
          </a:p>
          <a:p>
            <a:pPr>
              <a:lnSpc>
                <a:spcPct val="130000"/>
              </a:lnSpc>
              <a:spcBef>
                <a:spcPts val="0"/>
              </a:spcBef>
              <a:defRPr sz="1300"/>
            </a:pPr>
            <a:r>
              <a:rPr lang="en-US" sz="1400" dirty="0">
                <a:latin typeface="Montserrat Semi Bold"/>
                <a:ea typeface="Montserrat Semi Bold"/>
                <a:cs typeface="Montserrat Semi Bold"/>
                <a:sym typeface="Montserrat Semi Bold"/>
              </a:rPr>
              <a:t>Solar Irradiation </a:t>
            </a:r>
            <a:br>
              <a:rPr lang="en-US" sz="1280" dirty="0"/>
            </a:br>
            <a:r>
              <a:rPr lang="en-US" sz="1280" dirty="0"/>
              <a:t>We have based the estimated output of the solar plant on a </a:t>
            </a:r>
            <a:r>
              <a:rPr lang="en-US" sz="1280" dirty="0" err="1"/>
              <a:t>PVSyst</a:t>
            </a:r>
            <a:r>
              <a:rPr lang="en-US" sz="1280" dirty="0"/>
              <a:t> simulation with a high level of certainty. We have used a solar energy production assessment with a 50% probability factor. </a:t>
            </a:r>
          </a:p>
          <a:p>
            <a:pPr>
              <a:lnSpc>
                <a:spcPct val="130000"/>
              </a:lnSpc>
              <a:spcBef>
                <a:spcPts val="0"/>
              </a:spcBef>
              <a:defRPr sz="1300"/>
            </a:pPr>
            <a:endParaRPr lang="en-US" sz="1280" dirty="0"/>
          </a:p>
          <a:p>
            <a:pPr>
              <a:lnSpc>
                <a:spcPct val="130000"/>
              </a:lnSpc>
              <a:spcBef>
                <a:spcPts val="0"/>
              </a:spcBef>
              <a:defRPr sz="1300"/>
            </a:pPr>
            <a:endParaRPr lang="en-US" sz="1400" dirty="0">
              <a:latin typeface="Montserrat Semi Bold"/>
              <a:ea typeface="Montserrat Semi Bold"/>
              <a:cs typeface="Montserrat Semi Bold"/>
              <a:sym typeface="Montserrat Semi Bold"/>
            </a:endParaRPr>
          </a:p>
          <a:p>
            <a:pPr>
              <a:lnSpc>
                <a:spcPct val="130000"/>
              </a:lnSpc>
              <a:spcBef>
                <a:spcPts val="0"/>
              </a:spcBef>
              <a:defRPr sz="1300"/>
            </a:pPr>
            <a:r>
              <a:rPr lang="en-US" sz="1400" dirty="0">
                <a:latin typeface="Montserrat Semi Bold"/>
                <a:ea typeface="Montserrat Semi Bold"/>
                <a:cs typeface="Montserrat Semi Bold"/>
                <a:sym typeface="Montserrat Semi Bold"/>
              </a:rPr>
              <a:t>Inflation </a:t>
            </a:r>
            <a:br>
              <a:rPr lang="en-US" sz="1280" dirty="0"/>
            </a:br>
            <a:r>
              <a:rPr lang="en-US" sz="1280" dirty="0"/>
              <a:t>The financial forecasts for this project are based on a tariff escalation of CPI + 2% per year each year over the 20 year lease term. However, the relative value of rental received will be relative to the actual rate of inflation. The average inflation rate in South Africa is around 5%. </a:t>
            </a:r>
          </a:p>
          <a:p>
            <a:pPr>
              <a:lnSpc>
                <a:spcPct val="130000"/>
              </a:lnSpc>
              <a:spcBef>
                <a:spcPts val="0"/>
              </a:spcBef>
              <a:defRPr sz="1300"/>
            </a:pPr>
            <a:endParaRPr lang="en-US" sz="1280" dirty="0">
              <a:latin typeface="Montserrat Semi Bold"/>
              <a:cs typeface="Montserrat Semi Bold"/>
            </a:endParaRPr>
          </a:p>
          <a:p>
            <a:pPr>
              <a:lnSpc>
                <a:spcPct val="130000"/>
              </a:lnSpc>
              <a:spcBef>
                <a:spcPts val="0"/>
              </a:spcBef>
              <a:defRPr sz="1300"/>
            </a:pPr>
            <a:r>
              <a:rPr lang="en-US" sz="1400" dirty="0">
                <a:latin typeface="Montserrat Semi Bold"/>
                <a:cs typeface="Montserrat Semi Bold"/>
              </a:rPr>
              <a:t>Arbitration</a:t>
            </a:r>
          </a:p>
          <a:p>
            <a:pPr>
              <a:lnSpc>
                <a:spcPct val="130000"/>
              </a:lnSpc>
              <a:spcBef>
                <a:spcPts val="0"/>
              </a:spcBef>
              <a:defRPr sz="1300"/>
            </a:pPr>
            <a:r>
              <a:rPr lang="en-US" sz="1280" dirty="0" err="1"/>
              <a:t>SunEx</a:t>
            </a:r>
            <a:r>
              <a:rPr lang="en-US" sz="1280" dirty="0"/>
              <a:t> and the SPC may require that any claims against it be resolved through binding arbitration rather than in the courts. The arbitration process may be less favorable to lessors than court proceedings and may limit your right to engage in discovery proceedings or to appeal an adverse decision.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Tree>
    <p:extLst>
      <p:ext uri="{BB962C8B-B14F-4D97-AF65-F5344CB8AC3E}">
        <p14:creationId xmlns:p14="http://schemas.microsoft.com/office/powerpoint/2010/main" val="212601622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44</a:t>
            </a:fld>
            <a:r>
              <a:rPr lang="en-US" spc="-50" dirty="0">
                <a:solidFill>
                  <a:schemeClr val="bg1"/>
                </a:solidFill>
              </a:rPr>
              <a:t> ]</a:t>
            </a:r>
          </a:p>
        </p:txBody>
      </p:sp>
      <p:sp>
        <p:nvSpPr>
          <p:cNvPr id="3" name="Title 2"/>
          <p:cNvSpPr>
            <a:spLocks noGrp="1"/>
          </p:cNvSpPr>
          <p:nvPr>
            <p:ph type="title"/>
          </p:nvPr>
        </p:nvSpPr>
        <p:spPr/>
        <p:txBody>
          <a:bodyPr/>
          <a:lstStyle/>
          <a:p>
            <a:r>
              <a:rPr lang="en-US" dirty="0"/>
              <a:t>RISK FACTORS</a:t>
            </a:r>
          </a:p>
        </p:txBody>
      </p:sp>
      <p:sp>
        <p:nvSpPr>
          <p:cNvPr id="6" name="Shape 483"/>
          <p:cNvSpPr txBox="1">
            <a:spLocks/>
          </p:cNvSpPr>
          <p:nvPr/>
        </p:nvSpPr>
        <p:spPr>
          <a:xfrm>
            <a:off x="439200" y="1587601"/>
            <a:ext cx="8265600" cy="4494112"/>
          </a:xfrm>
          <a:prstGeom prst="rect">
            <a:avLst/>
          </a:prstGeom>
          <a:ln w="12700">
            <a:miter lim="400000"/>
          </a:ln>
          <a:extLst>
            <a:ext uri="{C572A759-6A51-4108-AA02-DFA0A04FC94B}">
              <ma14:wrappingTextBoxFlag xmlns="" xmlns:ma14="http://schemas.microsoft.com/office/mac/drawingml/2011/main" val="1"/>
            </a:ext>
          </a:extLst>
        </p:spPr>
        <p:txBody>
          <a:bodyPr lIns="0" tIns="0" rIns="0" bIns="0" numCol="2" spcCol="334848">
            <a:noAutofit/>
          </a:bodyPr>
          <a:lstStyle>
            <a:lvl1pPr marL="0" marR="0" indent="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1pPr>
            <a:lvl2pPr marL="0" marR="0" indent="2286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2pPr>
            <a:lvl3pPr marL="0" marR="0" indent="4572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3pPr>
            <a:lvl4pPr marL="0" marR="0" indent="6858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4pPr>
            <a:lvl5pPr marL="0" marR="0" indent="9144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5pPr>
            <a:lvl6pPr marL="0" marR="0" indent="211020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6pPr>
            <a:lvl7pPr marL="0" marR="0" indent="253224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7pPr>
            <a:lvl8pPr marL="0" marR="0" indent="2954289"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8pPr>
            <a:lvl9pPr marL="0" marR="0" indent="3376331"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9pPr>
          </a:lstStyle>
          <a:p>
            <a:pPr>
              <a:lnSpc>
                <a:spcPct val="122000"/>
              </a:lnSpc>
              <a:defRPr sz="1300">
                <a:latin typeface="Montserrat Semi Bold"/>
                <a:ea typeface="Montserrat Semi Bold"/>
                <a:cs typeface="Montserrat Semi Bold"/>
                <a:sym typeface="Montserrat Semi Bold"/>
              </a:defRPr>
            </a:pPr>
            <a:r>
              <a:rPr lang="en-US" sz="1400" dirty="0"/>
              <a:t>Operational Issues</a:t>
            </a:r>
          </a:p>
          <a:p>
            <a:pPr>
              <a:lnSpc>
                <a:spcPct val="122000"/>
              </a:lnSpc>
              <a:defRPr sz="1300"/>
            </a:pPr>
            <a:r>
              <a:rPr lang="en-US" sz="1280" dirty="0"/>
              <a:t>Pre and post-operational issues relating to the quality of installations could result in the loss of solar yield and therefore rental amounts. The design agreement with the EPC provides for   an audit upon completion. In the event that there are any installation or operational issues with the   PV systems, the installer will pursue the relevant party on the SPC’s behalf, if relevant. If there is an  issue with any of the equipment, the installer will ensure the relevant manufacturer is pursued under the terms of the warranties if it makes commercial sense to do so. Although they may use equipment made by different manufacturers, it will be of similar type and quality.</a:t>
            </a:r>
          </a:p>
          <a:p>
            <a:pPr>
              <a:lnSpc>
                <a:spcPct val="122000"/>
              </a:lnSpc>
              <a:defRPr sz="1300"/>
            </a:pPr>
            <a:br>
              <a:rPr lang="en-US" sz="1280" dirty="0"/>
            </a:br>
            <a:r>
              <a:rPr lang="en-US" sz="1280" dirty="0"/>
              <a:t>The terms of the lease contain key rights including access rights, maintenance obligations and our rights to revenue and the ability to remove the system</a:t>
            </a:r>
          </a:p>
          <a:p>
            <a:pPr>
              <a:lnSpc>
                <a:spcPct val="122000"/>
              </a:lnSpc>
              <a:defRPr sz="1300"/>
            </a:pPr>
            <a:r>
              <a:rPr lang="en-US" sz="1280" dirty="0"/>
              <a:t>equipment upon lease termination.</a:t>
            </a:r>
          </a:p>
          <a:p>
            <a:pPr>
              <a:lnSpc>
                <a:spcPct val="122000"/>
              </a:lnSpc>
              <a:defRPr sz="1300">
                <a:latin typeface="Montserrat Semi Bold"/>
                <a:ea typeface="Montserrat Semi Bold"/>
                <a:cs typeface="Montserrat Semi Bold"/>
                <a:sym typeface="Montserrat Semi Bold"/>
              </a:defRPr>
            </a:pPr>
            <a:r>
              <a:rPr lang="en-US" sz="1400" dirty="0">
                <a:latin typeface="Montserrat Semi Bold"/>
                <a:ea typeface="Montserrat Semi Bold"/>
                <a:cs typeface="Montserrat Semi Bold"/>
              </a:rPr>
              <a:t>Adverse Economic Conditions </a:t>
            </a:r>
          </a:p>
          <a:p>
            <a:pPr>
              <a:lnSpc>
                <a:spcPct val="122000"/>
              </a:lnSpc>
              <a:defRPr sz="1300"/>
            </a:pPr>
            <a:r>
              <a:rPr lang="en-US" sz="1280" dirty="0"/>
              <a:t>Adverse economic conditions beyond our control may affect </a:t>
            </a:r>
            <a:r>
              <a:rPr lang="en-GB" sz="1280" dirty="0"/>
              <a:t>Knysna Primary School</a:t>
            </a:r>
            <a:r>
              <a:rPr lang="en-US" sz="1280" dirty="0"/>
              <a:t>’s ability to pay project lease rental. Factors such as declining revenues or increased operating expenses, ability of Knysna Primary School to collect on accounts receivable or other amounts owed, lawsuits brought or legal judgments against the Knysna Primary School changes in commercial lending terms including the calling of letters of credit or other debt obligations, unexpected changes in management of Knysna Primary School or other impacts on the operations and finances of Knysna Primary School that result in a shortage of cash available to satisfy its obligations under the lease with the SPC, which will impact the amount of lease rental to pay solar cells lessors.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Tree>
    <p:extLst>
      <p:ext uri="{BB962C8B-B14F-4D97-AF65-F5344CB8AC3E}">
        <p14:creationId xmlns:p14="http://schemas.microsoft.com/office/powerpoint/2010/main" val="3484072982"/>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45</a:t>
            </a:fld>
            <a:r>
              <a:rPr lang="en-US" spc="-50" dirty="0">
                <a:solidFill>
                  <a:schemeClr val="bg1"/>
                </a:solidFill>
              </a:rPr>
              <a:t> ]</a:t>
            </a:r>
          </a:p>
        </p:txBody>
      </p:sp>
      <p:sp>
        <p:nvSpPr>
          <p:cNvPr id="3" name="Title 2"/>
          <p:cNvSpPr>
            <a:spLocks noGrp="1"/>
          </p:cNvSpPr>
          <p:nvPr>
            <p:ph type="title"/>
          </p:nvPr>
        </p:nvSpPr>
        <p:spPr/>
        <p:txBody>
          <a:bodyPr/>
          <a:lstStyle/>
          <a:p>
            <a:r>
              <a:rPr lang="en-US" dirty="0"/>
              <a:t>RISK FACTORS</a:t>
            </a:r>
          </a:p>
        </p:txBody>
      </p:sp>
      <p:sp>
        <p:nvSpPr>
          <p:cNvPr id="6" name="Shape 483"/>
          <p:cNvSpPr txBox="1">
            <a:spLocks/>
          </p:cNvSpPr>
          <p:nvPr/>
        </p:nvSpPr>
        <p:spPr>
          <a:xfrm>
            <a:off x="546880" y="1571261"/>
            <a:ext cx="7947763" cy="4510451"/>
          </a:xfrm>
          <a:prstGeom prst="rect">
            <a:avLst/>
          </a:prstGeom>
          <a:ln w="12700">
            <a:miter lim="400000"/>
          </a:ln>
          <a:extLst>
            <a:ext uri="{C572A759-6A51-4108-AA02-DFA0A04FC94B}">
              <ma14:wrappingTextBoxFlag xmlns="" xmlns:ma14="http://schemas.microsoft.com/office/mac/drawingml/2011/main" val="1"/>
            </a:ext>
          </a:extLst>
        </p:spPr>
        <p:txBody>
          <a:bodyPr lIns="0" tIns="0" rIns="0" bIns="0" numCol="2" spcCol="334848">
            <a:noAutofit/>
          </a:bodyPr>
          <a:lstStyle>
            <a:lvl1pPr marL="0" marR="0" indent="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1pPr>
            <a:lvl2pPr marL="0" marR="0" indent="2286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2pPr>
            <a:lvl3pPr marL="0" marR="0" indent="4572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3pPr>
            <a:lvl4pPr marL="0" marR="0" indent="6858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4pPr>
            <a:lvl5pPr marL="0" marR="0" indent="9144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5pPr>
            <a:lvl6pPr marL="0" marR="0" indent="211020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6pPr>
            <a:lvl7pPr marL="0" marR="0" indent="253224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7pPr>
            <a:lvl8pPr marL="0" marR="0" indent="2954289"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8pPr>
            <a:lvl9pPr marL="0" marR="0" indent="3376331"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9pPr>
          </a:lstStyle>
          <a:p>
            <a:pPr>
              <a:lnSpc>
                <a:spcPct val="120000"/>
              </a:lnSpc>
              <a:defRPr sz="1300">
                <a:latin typeface="Montserrat Semi Bold"/>
                <a:ea typeface="Montserrat Semi Bold"/>
                <a:cs typeface="Montserrat Semi Bold"/>
                <a:sym typeface="Montserrat Semi Bold"/>
              </a:defRPr>
            </a:pPr>
            <a:r>
              <a:rPr lang="en-US" sz="1400" dirty="0"/>
              <a:t>Service Disruption </a:t>
            </a:r>
          </a:p>
          <a:p>
            <a:pPr>
              <a:lnSpc>
                <a:spcPct val="120000"/>
              </a:lnSpc>
              <a:defRPr sz="1300"/>
            </a:pPr>
            <a:r>
              <a:rPr lang="en-US" sz="1280" dirty="0"/>
              <a:t>If a catastrophic event resulted in a platform outage and physical data loss, The Sun Exchange’s ability to perform its servicing obligations would be materially and adversely affected. The satisfactory performance, reliability, and availability of The Sun Exchange’s (“SunEx”) technology and its underlying hosting services infrastructure are critical to our operations, level of customer service, reputation and ability to attract new users and retain existing users. </a:t>
            </a:r>
            <a:r>
              <a:rPr lang="en-US" sz="1280" dirty="0" err="1"/>
              <a:t>SunEx’s</a:t>
            </a:r>
            <a:r>
              <a:rPr lang="en-US" sz="1280" dirty="0"/>
              <a:t> hosting services infrastructure is provided by a third party hosting provider (the “Hosting Provider”). Any interruptions or delays in </a:t>
            </a:r>
            <a:r>
              <a:rPr lang="en-US" sz="1280" dirty="0" err="1"/>
              <a:t>SunEx’s</a:t>
            </a:r>
            <a:r>
              <a:rPr lang="en-US" sz="1280" dirty="0"/>
              <a:t> service, whether as a result of an error by the Hosting Provider or other third-party error, </a:t>
            </a:r>
            <a:r>
              <a:rPr lang="en-US" sz="1280" dirty="0" err="1"/>
              <a:t>SunEx’s</a:t>
            </a:r>
            <a:r>
              <a:rPr lang="en-US" sz="1280" dirty="0"/>
              <a:t> own error, natural disasters or security breaches, whether accidental or willful, could harm our ability to service the solar cell Owners or maintain accurate accounts, and could harm </a:t>
            </a:r>
            <a:r>
              <a:rPr lang="en-US" sz="1280" dirty="0" err="1"/>
              <a:t>SunEx’s</a:t>
            </a:r>
            <a:r>
              <a:rPr lang="en-US" sz="1280" dirty="0"/>
              <a:t> relationships with its clients and</a:t>
            </a:r>
            <a:br>
              <a:rPr lang="en-US" sz="1280" dirty="0"/>
            </a:br>
            <a:r>
              <a:rPr lang="en-US" sz="1280" dirty="0"/>
              <a:t>its reputation. </a:t>
            </a:r>
            <a:r>
              <a:rPr lang="en-US" sz="1280" dirty="0" err="1"/>
              <a:t>SunEx’s</a:t>
            </a:r>
            <a:r>
              <a:rPr lang="en-US" sz="1280" dirty="0"/>
              <a:t> disaster recovery</a:t>
            </a:r>
            <a:br>
              <a:rPr lang="en-US" sz="1280" dirty="0"/>
            </a:br>
            <a:r>
              <a:rPr lang="en-US" sz="1280" dirty="0"/>
              <a:t>plan has not been tested under actual disaster conditions, and it may not have sufficient capacity to recover all data and services in the event of an outage at a facility operated by the hosting provider. These factors could prevent us from processing or posting payments to solar cell Owners, damage </a:t>
            </a:r>
            <a:r>
              <a:rPr lang="en-US" sz="1280" dirty="0" err="1"/>
              <a:t>SunEx’s</a:t>
            </a:r>
            <a:r>
              <a:rPr lang="en-US" sz="1280" dirty="0"/>
              <a:t> brand and reputation, divert its employees’ attention, and cause users to abandon our service platform.</a:t>
            </a:r>
          </a:p>
          <a:p>
            <a:pPr>
              <a:lnSpc>
                <a:spcPct val="120000"/>
              </a:lnSpc>
              <a:defRPr sz="1300"/>
            </a:pPr>
            <a:endParaRPr lang="en-US" sz="1280" dirty="0"/>
          </a:p>
          <a:p>
            <a:pPr>
              <a:lnSpc>
                <a:spcPct val="120000"/>
              </a:lnSpc>
              <a:defRPr sz="1300"/>
            </a:pPr>
            <a:r>
              <a:rPr lang="en-US" sz="1280" dirty="0"/>
              <a:t>To mitigate the risks of service disruption discussed above, </a:t>
            </a:r>
            <a:r>
              <a:rPr lang="en-US" sz="1280" dirty="0" err="1"/>
              <a:t>SunEx</a:t>
            </a:r>
            <a:r>
              <a:rPr lang="en-US" sz="1280" dirty="0"/>
              <a:t> intends to migrate many of its services to a </a:t>
            </a:r>
            <a:r>
              <a:rPr lang="en-US" sz="1280" dirty="0" err="1"/>
              <a:t>blockchain</a:t>
            </a:r>
            <a:r>
              <a:rPr lang="en-US" sz="1280" dirty="0"/>
              <a:t> ledger and autonomous smart contracts. By decentralizing information storage and functionality, </a:t>
            </a:r>
            <a:r>
              <a:rPr lang="en-US" sz="1280" dirty="0" err="1"/>
              <a:t>SunEx</a:t>
            </a:r>
            <a:r>
              <a:rPr lang="en-US" sz="1280" dirty="0"/>
              <a:t> intends to increase the security and reliability</a:t>
            </a:r>
            <a:br>
              <a:rPr lang="en-US" sz="1280" dirty="0"/>
            </a:br>
            <a:r>
              <a:rPr lang="en-US" sz="1280" dirty="0"/>
              <a:t>of its services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Tree>
    <p:extLst>
      <p:ext uri="{BB962C8B-B14F-4D97-AF65-F5344CB8AC3E}">
        <p14:creationId xmlns:p14="http://schemas.microsoft.com/office/powerpoint/2010/main" val="3140400738"/>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46</a:t>
            </a:fld>
            <a:r>
              <a:rPr lang="en-US" spc="-50" dirty="0">
                <a:solidFill>
                  <a:schemeClr val="bg1"/>
                </a:solidFill>
              </a:rPr>
              <a:t> ]</a:t>
            </a:r>
          </a:p>
        </p:txBody>
      </p:sp>
      <p:sp>
        <p:nvSpPr>
          <p:cNvPr id="3" name="Title 2"/>
          <p:cNvSpPr>
            <a:spLocks noGrp="1"/>
          </p:cNvSpPr>
          <p:nvPr>
            <p:ph type="title"/>
          </p:nvPr>
        </p:nvSpPr>
        <p:spPr/>
        <p:txBody>
          <a:bodyPr/>
          <a:lstStyle/>
          <a:p>
            <a:r>
              <a:rPr lang="en-US" dirty="0"/>
              <a:t>RISK FACTORS</a:t>
            </a:r>
          </a:p>
        </p:txBody>
      </p:sp>
      <p:sp>
        <p:nvSpPr>
          <p:cNvPr id="6" name="Shape 483"/>
          <p:cNvSpPr txBox="1">
            <a:spLocks/>
          </p:cNvSpPr>
          <p:nvPr/>
        </p:nvSpPr>
        <p:spPr>
          <a:xfrm>
            <a:off x="452168" y="1587600"/>
            <a:ext cx="8252632" cy="4494112"/>
          </a:xfrm>
          <a:prstGeom prst="rect">
            <a:avLst/>
          </a:prstGeom>
          <a:ln w="12700">
            <a:miter lim="400000"/>
          </a:ln>
          <a:extLst>
            <a:ext uri="{C572A759-6A51-4108-AA02-DFA0A04FC94B}">
              <ma14:wrappingTextBoxFlag xmlns="" xmlns:ma14="http://schemas.microsoft.com/office/mac/drawingml/2011/main" val="1"/>
            </a:ext>
          </a:extLst>
        </p:spPr>
        <p:txBody>
          <a:bodyPr lIns="0" tIns="0" rIns="0" bIns="0" numCol="2" spcCol="334848">
            <a:noAutofit/>
          </a:bodyPr>
          <a:lstStyle>
            <a:lvl1pPr marL="0" marR="0" indent="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1pPr>
            <a:lvl2pPr marL="0" marR="0" indent="2286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2pPr>
            <a:lvl3pPr marL="0" marR="0" indent="4572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3pPr>
            <a:lvl4pPr marL="0" marR="0" indent="6858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4pPr>
            <a:lvl5pPr marL="0" marR="0" indent="9144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5pPr>
            <a:lvl6pPr marL="0" marR="0" indent="211020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6pPr>
            <a:lvl7pPr marL="0" marR="0" indent="253224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7pPr>
            <a:lvl8pPr marL="0" marR="0" indent="2954289"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8pPr>
            <a:lvl9pPr marL="0" marR="0" indent="3376331"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9pPr>
          </a:lstStyle>
          <a:p>
            <a:pPr>
              <a:lnSpc>
                <a:spcPct val="120000"/>
              </a:lnSpc>
              <a:spcBef>
                <a:spcPts val="0"/>
              </a:spcBef>
              <a:defRPr sz="1300">
                <a:latin typeface="Montserrat Semi Bold"/>
                <a:ea typeface="Montserrat Semi Bold"/>
                <a:cs typeface="Montserrat Semi Bold"/>
                <a:sym typeface="Montserrat Semi Bold"/>
              </a:defRPr>
            </a:pPr>
            <a:r>
              <a:rPr lang="en-US" sz="1400" dirty="0"/>
              <a:t>Loss of Books and Records </a:t>
            </a:r>
          </a:p>
          <a:p>
            <a:pPr>
              <a:lnSpc>
                <a:spcPct val="120000"/>
              </a:lnSpc>
              <a:spcBef>
                <a:spcPts val="0"/>
              </a:spcBef>
              <a:defRPr sz="1300"/>
            </a:pPr>
            <a:r>
              <a:rPr lang="en-US" sz="1280" dirty="0"/>
              <a:t>Events beyond our control may damage </a:t>
            </a:r>
            <a:r>
              <a:rPr lang="en-US" sz="1280" dirty="0" err="1"/>
              <a:t>SunEx’s</a:t>
            </a:r>
            <a:r>
              <a:rPr lang="en-US" sz="1280" dirty="0"/>
              <a:t> ability to maintain adequate records, maintain the online financing platform, or perform our servicing obligations.</a:t>
            </a:r>
          </a:p>
          <a:p>
            <a:pPr>
              <a:lnSpc>
                <a:spcPct val="120000"/>
              </a:lnSpc>
              <a:spcBef>
                <a:spcPts val="0"/>
              </a:spcBef>
              <a:defRPr sz="1300"/>
            </a:pPr>
            <a:endParaRPr lang="en-US" sz="1280" dirty="0"/>
          </a:p>
          <a:p>
            <a:pPr>
              <a:lnSpc>
                <a:spcPct val="120000"/>
              </a:lnSpc>
              <a:spcBef>
                <a:spcPts val="0"/>
              </a:spcBef>
              <a:defRPr sz="1300"/>
            </a:pPr>
            <a:r>
              <a:rPr lang="en-US" sz="1280" dirty="0"/>
              <a:t>If a catastrophic event resulted in a platform outage and physical data loss, our ability to perform our servicing obligations would be materially and adversely affected. Such events could include, but are not limited to, fires, earthquakes, terrorist attacks, natural disasters, computer viruses and telecommunications failures. If SunEx’s electronic data storage and back-up storage system are affected by such events, we cannot guarantee that you would be able to recoup all the money spent on your purchase.</a:t>
            </a:r>
          </a:p>
          <a:p>
            <a:pPr>
              <a:lnSpc>
                <a:spcPct val="120000"/>
              </a:lnSpc>
              <a:spcBef>
                <a:spcPts val="0"/>
              </a:spcBef>
              <a:defRPr sz="1300"/>
            </a:pPr>
            <a:endParaRPr lang="en-US" sz="1280" dirty="0"/>
          </a:p>
          <a:p>
            <a:pPr>
              <a:lnSpc>
                <a:spcPct val="120000"/>
              </a:lnSpc>
              <a:spcBef>
                <a:spcPts val="0"/>
              </a:spcBef>
              <a:defRPr sz="1300"/>
            </a:pPr>
            <a:r>
              <a:rPr lang="en-US" sz="1280" dirty="0"/>
              <a:t>To mitigate the risks of service disruption </a:t>
            </a:r>
          </a:p>
          <a:p>
            <a:pPr>
              <a:lnSpc>
                <a:spcPct val="120000"/>
              </a:lnSpc>
              <a:spcBef>
                <a:spcPts val="0"/>
              </a:spcBef>
              <a:defRPr sz="1300"/>
            </a:pPr>
            <a:r>
              <a:rPr lang="en-US" sz="1280" dirty="0"/>
              <a:t>discussed above, </a:t>
            </a:r>
            <a:r>
              <a:rPr lang="en-US" sz="1280" dirty="0" err="1"/>
              <a:t>SunEx</a:t>
            </a:r>
            <a:r>
              <a:rPr lang="en-US" sz="1280" dirty="0"/>
              <a:t> intends to migrate many of its services to a blockchain ledger and autonomous smart contracts. By decentralizing information storage and functionality, </a:t>
            </a:r>
            <a:r>
              <a:rPr lang="en-US" sz="1280" dirty="0" err="1"/>
              <a:t>SunEx</a:t>
            </a:r>
            <a:r>
              <a:rPr lang="en-US" sz="1280" dirty="0"/>
              <a:t> intends to increase the security and reliability of its services</a:t>
            </a:r>
          </a:p>
          <a:p>
            <a:pPr>
              <a:lnSpc>
                <a:spcPct val="120000"/>
              </a:lnSpc>
              <a:spcBef>
                <a:spcPts val="0"/>
              </a:spcBef>
              <a:defRPr sz="1300"/>
            </a:pPr>
            <a:r>
              <a:rPr lang="en-US" sz="1400" dirty="0">
                <a:latin typeface="Montserrat Semi Bold"/>
                <a:cs typeface="Montserrat Semi Bold"/>
              </a:rPr>
              <a:t>Limitation on Individual Claims</a:t>
            </a:r>
          </a:p>
          <a:p>
            <a:pPr>
              <a:lnSpc>
                <a:spcPct val="120000"/>
              </a:lnSpc>
              <a:spcBef>
                <a:spcPts val="0"/>
              </a:spcBef>
              <a:defRPr sz="1300"/>
            </a:pPr>
            <a:r>
              <a:rPr lang="en-US" sz="1280" dirty="0"/>
              <a:t>When you create a SunEx account, you enter into </a:t>
            </a:r>
            <a:r>
              <a:rPr lang="en-US" sz="1280" dirty="0" err="1"/>
              <a:t>SunEx’s</a:t>
            </a:r>
            <a:r>
              <a:rPr lang="en-US" sz="1280" dirty="0"/>
              <a:t> standard Terms of Service which sets forth your principal rights and obligations. To protect SunEx from having to respond to multiple claims by lessors in the event of an alleged breach or default, the Terms of Service restrict rights to pursue remedies individually in connection with such breach or default. Except in limited circumstances, such remedies may only be pursued by a representative designated by the holders of a majority-in-interest of</a:t>
            </a:r>
            <a:br>
              <a:rPr lang="en-US" sz="1280" dirty="0"/>
            </a:br>
            <a:r>
              <a:rPr lang="en-US" sz="1280" dirty="0"/>
              <a:t>a particular </a:t>
            </a:r>
            <a:r>
              <a:rPr lang="en-US" sz="1280" dirty="0" err="1"/>
              <a:t>SunEx</a:t>
            </a:r>
            <a:r>
              <a:rPr lang="en-US" sz="1280" dirty="0"/>
              <a:t> project.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Tree>
    <p:extLst>
      <p:ext uri="{BB962C8B-B14F-4D97-AF65-F5344CB8AC3E}">
        <p14:creationId xmlns:p14="http://schemas.microsoft.com/office/powerpoint/2010/main" val="2056335883"/>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47</a:t>
            </a:fld>
            <a:r>
              <a:rPr lang="en-US" spc="-50" dirty="0">
                <a:solidFill>
                  <a:schemeClr val="bg1"/>
                </a:solidFill>
              </a:rPr>
              <a:t> ]</a:t>
            </a:r>
          </a:p>
        </p:txBody>
      </p:sp>
      <p:sp>
        <p:nvSpPr>
          <p:cNvPr id="3" name="Title 2"/>
          <p:cNvSpPr>
            <a:spLocks noGrp="1"/>
          </p:cNvSpPr>
          <p:nvPr>
            <p:ph type="title"/>
          </p:nvPr>
        </p:nvSpPr>
        <p:spPr/>
        <p:txBody>
          <a:bodyPr/>
          <a:lstStyle/>
          <a:p>
            <a:r>
              <a:rPr lang="en-US" dirty="0"/>
              <a:t>RISK FACTORS</a:t>
            </a:r>
          </a:p>
        </p:txBody>
      </p:sp>
      <p:sp>
        <p:nvSpPr>
          <p:cNvPr id="6" name="Shape 483"/>
          <p:cNvSpPr txBox="1">
            <a:spLocks/>
          </p:cNvSpPr>
          <p:nvPr/>
        </p:nvSpPr>
        <p:spPr>
          <a:xfrm>
            <a:off x="546879" y="1601328"/>
            <a:ext cx="8157922" cy="4480383"/>
          </a:xfrm>
          <a:prstGeom prst="rect">
            <a:avLst/>
          </a:prstGeom>
          <a:ln w="12700">
            <a:miter lim="400000"/>
          </a:ln>
          <a:extLst>
            <a:ext uri="{C572A759-6A51-4108-AA02-DFA0A04FC94B}">
              <ma14:wrappingTextBoxFlag xmlns="" xmlns:ma14="http://schemas.microsoft.com/office/mac/drawingml/2011/main" val="1"/>
            </a:ext>
          </a:extLst>
        </p:spPr>
        <p:txBody>
          <a:bodyPr lIns="0" tIns="0" rIns="0" bIns="0" numCol="2" spcCol="334848">
            <a:noAutofit/>
          </a:bodyPr>
          <a:lstStyle>
            <a:lvl1pPr marL="0" marR="0" indent="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1pPr>
            <a:lvl2pPr marL="0" marR="0" indent="2286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2pPr>
            <a:lvl3pPr marL="0" marR="0" indent="4572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3pPr>
            <a:lvl4pPr marL="0" marR="0" indent="6858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4pPr>
            <a:lvl5pPr marL="0" marR="0" indent="9144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5pPr>
            <a:lvl6pPr marL="0" marR="0" indent="211020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6pPr>
            <a:lvl7pPr marL="0" marR="0" indent="253224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7pPr>
            <a:lvl8pPr marL="0" marR="0" indent="2954289"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8pPr>
            <a:lvl9pPr marL="0" marR="0" indent="3376331"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9pPr>
          </a:lstStyle>
          <a:p>
            <a:pPr>
              <a:lnSpc>
                <a:spcPct val="120000"/>
              </a:lnSpc>
              <a:spcBef>
                <a:spcPts val="0"/>
              </a:spcBef>
              <a:defRPr sz="1300">
                <a:latin typeface="Montserrat Semi Bold"/>
                <a:ea typeface="Montserrat Semi Bold"/>
                <a:cs typeface="Montserrat Semi Bold"/>
                <a:sym typeface="Montserrat Semi Bold"/>
              </a:defRPr>
            </a:pPr>
            <a:r>
              <a:rPr lang="en-US" sz="1400" dirty="0"/>
              <a:t>Reliance on product and service providers in the solar industry </a:t>
            </a:r>
          </a:p>
          <a:p>
            <a:pPr>
              <a:lnSpc>
                <a:spcPct val="120000"/>
              </a:lnSpc>
              <a:spcBef>
                <a:spcPts val="0"/>
              </a:spcBef>
              <a:defRPr sz="1300"/>
            </a:pPr>
            <a:r>
              <a:rPr lang="en-US" sz="1280" dirty="0"/>
              <a:t>Volatility in the business environment for providers of products and services related to solar power could adversely affect the ability of the SPC, Sun Exchange and the OM to service the solar plant.</a:t>
            </a:r>
          </a:p>
          <a:p>
            <a:pPr>
              <a:lnSpc>
                <a:spcPct val="120000"/>
              </a:lnSpc>
              <a:spcBef>
                <a:spcPts val="0"/>
              </a:spcBef>
              <a:defRPr sz="1300"/>
            </a:pPr>
            <a:endParaRPr lang="en-US" sz="1280" dirty="0"/>
          </a:p>
          <a:p>
            <a:pPr>
              <a:lnSpc>
                <a:spcPct val="120000"/>
              </a:lnSpc>
              <a:spcBef>
                <a:spcPts val="0"/>
              </a:spcBef>
              <a:defRPr sz="1300"/>
            </a:pPr>
            <a:r>
              <a:rPr lang="en-US" sz="1280" dirty="0"/>
              <a:t>Our business is dependent on products and services provided by wide array of third party developers, equipment suppliers, installers and service providers. In recent years, the business environment relating to solar power generation has been highly volatile and has been adversely affected by changes in government funding, tax incentives and foreign competition. As a result, many companies doing business in the solar power industry have encountered significant financial difficulties or been forced</a:t>
            </a:r>
            <a:br>
              <a:rPr lang="en-US" sz="1280" dirty="0"/>
            </a:br>
            <a:r>
              <a:rPr lang="en-US" sz="1280" dirty="0"/>
              <a:t>to discontinue operations altogether.</a:t>
            </a:r>
            <a:br>
              <a:rPr lang="en-US" sz="1280" dirty="0"/>
            </a:br>
            <a:r>
              <a:rPr lang="en-US" sz="1280" dirty="0"/>
              <a:t>In the event such difficulties affect a company that is delivering important products or services to a Project, the completion of the project or its ongoing operations could be jeopardized, which could result in a default in payments to the lessors of the solar cells.</a:t>
            </a:r>
          </a:p>
          <a:p>
            <a:pPr>
              <a:lnSpc>
                <a:spcPct val="120000"/>
              </a:lnSpc>
              <a:spcBef>
                <a:spcPts val="0"/>
              </a:spcBef>
              <a:defRPr sz="1300"/>
            </a:pPr>
            <a:endParaRPr lang="en-US" sz="1280" dirty="0"/>
          </a:p>
          <a:p>
            <a:pPr>
              <a:lnSpc>
                <a:spcPct val="120000"/>
              </a:lnSpc>
              <a:spcBef>
                <a:spcPts val="0"/>
              </a:spcBef>
              <a:defRPr sz="1300"/>
            </a:pPr>
            <a:r>
              <a:rPr lang="en-US" sz="1280" dirty="0"/>
              <a:t>A counterparty providing necessary services may become insolvent. The Sun Exchange and/or the SPC will endeavor to hire a replacement party on substantially similar terms, although there is no assurance this will be possible, and Sun Exchange and the SPC bear no responsibility in this case.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Tree>
    <p:extLst>
      <p:ext uri="{BB962C8B-B14F-4D97-AF65-F5344CB8AC3E}">
        <p14:creationId xmlns:p14="http://schemas.microsoft.com/office/powerpoint/2010/main" val="1486363561"/>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48</a:t>
            </a:fld>
            <a:r>
              <a:rPr lang="en-US" spc="-50" dirty="0">
                <a:solidFill>
                  <a:schemeClr val="bg1"/>
                </a:solidFill>
              </a:rPr>
              <a:t> ]</a:t>
            </a:r>
          </a:p>
        </p:txBody>
      </p:sp>
      <p:sp>
        <p:nvSpPr>
          <p:cNvPr id="3" name="Title 2"/>
          <p:cNvSpPr>
            <a:spLocks noGrp="1"/>
          </p:cNvSpPr>
          <p:nvPr>
            <p:ph type="title"/>
          </p:nvPr>
        </p:nvSpPr>
        <p:spPr/>
        <p:txBody>
          <a:bodyPr/>
          <a:lstStyle/>
          <a:p>
            <a:r>
              <a:rPr lang="en-US" dirty="0"/>
              <a:t>RISK FACTORS</a:t>
            </a:r>
          </a:p>
        </p:txBody>
      </p:sp>
      <p:sp>
        <p:nvSpPr>
          <p:cNvPr id="6" name="Shape 483"/>
          <p:cNvSpPr txBox="1">
            <a:spLocks/>
          </p:cNvSpPr>
          <p:nvPr/>
        </p:nvSpPr>
        <p:spPr>
          <a:xfrm>
            <a:off x="407779" y="1587600"/>
            <a:ext cx="8297021" cy="4395304"/>
          </a:xfrm>
          <a:prstGeom prst="rect">
            <a:avLst/>
          </a:prstGeom>
          <a:ln w="12700">
            <a:miter lim="400000"/>
          </a:ln>
          <a:extLst>
            <a:ext uri="{C572A759-6A51-4108-AA02-DFA0A04FC94B}">
              <ma14:wrappingTextBoxFlag xmlns="" xmlns:ma14="http://schemas.microsoft.com/office/mac/drawingml/2011/main" val="1"/>
            </a:ext>
          </a:extLst>
        </p:spPr>
        <p:txBody>
          <a:bodyPr lIns="0" tIns="0" rIns="0" bIns="0" numCol="2" spcCol="334848">
            <a:noAutofit/>
          </a:bodyPr>
          <a:lstStyle>
            <a:lvl1pPr marL="0" marR="0" indent="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1pPr>
            <a:lvl2pPr marL="0" marR="0" indent="2286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2pPr>
            <a:lvl3pPr marL="0" marR="0" indent="4572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3pPr>
            <a:lvl4pPr marL="0" marR="0" indent="6858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4pPr>
            <a:lvl5pPr marL="0" marR="0" indent="9144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5pPr>
            <a:lvl6pPr marL="0" marR="0" indent="211020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6pPr>
            <a:lvl7pPr marL="0" marR="0" indent="253224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7pPr>
            <a:lvl8pPr marL="0" marR="0" indent="2954289"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8pPr>
            <a:lvl9pPr marL="0" marR="0" indent="3376331"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9pPr>
          </a:lstStyle>
          <a:p>
            <a:pPr>
              <a:lnSpc>
                <a:spcPct val="120000"/>
              </a:lnSpc>
              <a:spcBef>
                <a:spcPts val="0"/>
              </a:spcBef>
              <a:defRPr sz="1300"/>
            </a:pPr>
            <a:r>
              <a:rPr lang="en-US" sz="1400" dirty="0">
                <a:latin typeface="Montserrat Semi Bold"/>
                <a:ea typeface="Montserrat Semi Bold"/>
                <a:cs typeface="Montserrat Semi Bold"/>
              </a:rPr>
              <a:t>Regulation of the Internet, blockchains,</a:t>
            </a:r>
            <a:br>
              <a:rPr lang="en-US" sz="1400" dirty="0">
                <a:latin typeface="Montserrat Semi Bold"/>
                <a:ea typeface="Montserrat Semi Bold"/>
                <a:cs typeface="Montserrat Semi Bold"/>
              </a:rPr>
            </a:br>
            <a:r>
              <a:rPr lang="en-US" sz="1400" dirty="0">
                <a:latin typeface="Montserrat Semi Bold"/>
                <a:ea typeface="Montserrat Semi Bold"/>
                <a:cs typeface="Montserrat Semi Bold"/>
              </a:rPr>
              <a:t>and digital currencies</a:t>
            </a:r>
          </a:p>
          <a:p>
            <a:pPr>
              <a:lnSpc>
                <a:spcPct val="120000"/>
              </a:lnSpc>
              <a:spcBef>
                <a:spcPts val="0"/>
              </a:spcBef>
              <a:defRPr sz="1300"/>
            </a:pPr>
            <a:r>
              <a:rPr lang="en-US" sz="1280" dirty="0"/>
              <a:t>As global finance develops, governments may adopt new laws to regulate Internet commerce,  digital currencies, and block-chain technologies which may negatively affect our ability to service Owners of solar cells.</a:t>
            </a:r>
          </a:p>
          <a:p>
            <a:pPr>
              <a:lnSpc>
                <a:spcPct val="120000"/>
              </a:lnSpc>
              <a:spcBef>
                <a:spcPts val="0"/>
              </a:spcBef>
              <a:defRPr sz="1300"/>
            </a:pPr>
            <a:endParaRPr lang="en-US" sz="1280" dirty="0"/>
          </a:p>
          <a:p>
            <a:pPr>
              <a:lnSpc>
                <a:spcPct val="120000"/>
              </a:lnSpc>
              <a:spcBef>
                <a:spcPts val="0"/>
              </a:spcBef>
              <a:defRPr sz="1300"/>
            </a:pPr>
            <a:r>
              <a:rPr lang="en-US" sz="1280" dirty="0"/>
              <a:t>The cost to comply with such laws or regulations could be significant and would increase our operating expenses, and we may be required to pass along those costs to holders of solar cells in the form of increased fees. Governments</a:t>
            </a:r>
            <a:br>
              <a:rPr lang="en-US" sz="1280" dirty="0"/>
            </a:br>
            <a:r>
              <a:rPr lang="en-US" sz="1280" dirty="0"/>
              <a:t>may impose taxes on services provided,</a:t>
            </a:r>
            <a:br>
              <a:rPr lang="en-US" sz="1280" dirty="0"/>
            </a:br>
            <a:r>
              <a:rPr lang="en-US" sz="1280" dirty="0"/>
              <a:t>which would adversely affect the</a:t>
            </a:r>
            <a:br>
              <a:rPr lang="en-US" sz="1280" dirty="0"/>
            </a:br>
            <a:r>
              <a:rPr lang="en-US" sz="1280" dirty="0"/>
              <a:t>viability of our platform.</a:t>
            </a:r>
          </a:p>
          <a:p>
            <a:pPr>
              <a:lnSpc>
                <a:spcPct val="120000"/>
              </a:lnSpc>
              <a:spcBef>
                <a:spcPts val="0"/>
              </a:spcBef>
              <a:defRPr sz="1300"/>
            </a:pPr>
            <a:endParaRPr lang="en-US" sz="1280" dirty="0"/>
          </a:p>
          <a:p>
            <a:pPr>
              <a:lnSpc>
                <a:spcPct val="120000"/>
              </a:lnSpc>
              <a:spcBef>
                <a:spcPts val="0"/>
              </a:spcBef>
              <a:defRPr sz="1300">
                <a:latin typeface="Montserrat Semi Bold"/>
                <a:ea typeface="Montserrat Semi Bold"/>
                <a:cs typeface="Montserrat Semi Bold"/>
                <a:sym typeface="Montserrat Semi Bold"/>
              </a:defRPr>
            </a:pPr>
            <a:endParaRPr lang="en-US" sz="1400" dirty="0"/>
          </a:p>
          <a:p>
            <a:pPr>
              <a:lnSpc>
                <a:spcPct val="120000"/>
              </a:lnSpc>
              <a:spcBef>
                <a:spcPts val="0"/>
              </a:spcBef>
              <a:defRPr sz="1300">
                <a:latin typeface="Montserrat Semi Bold"/>
                <a:ea typeface="Montserrat Semi Bold"/>
                <a:cs typeface="Montserrat Semi Bold"/>
                <a:sym typeface="Montserrat Semi Bold"/>
              </a:defRPr>
            </a:pPr>
            <a:endParaRPr lang="en-US" sz="1400" dirty="0"/>
          </a:p>
          <a:p>
            <a:pPr>
              <a:lnSpc>
                <a:spcPct val="120000"/>
              </a:lnSpc>
              <a:spcBef>
                <a:spcPts val="0"/>
              </a:spcBef>
              <a:defRPr sz="1300">
                <a:latin typeface="Montserrat Semi Bold"/>
                <a:ea typeface="Montserrat Semi Bold"/>
                <a:cs typeface="Montserrat Semi Bold"/>
                <a:sym typeface="Montserrat Semi Bold"/>
              </a:defRPr>
            </a:pPr>
            <a:endParaRPr lang="en-US" sz="1400" dirty="0"/>
          </a:p>
          <a:p>
            <a:pPr>
              <a:lnSpc>
                <a:spcPct val="120000"/>
              </a:lnSpc>
              <a:spcBef>
                <a:spcPts val="0"/>
              </a:spcBef>
              <a:defRPr sz="1300">
                <a:latin typeface="Montserrat Semi Bold"/>
                <a:ea typeface="Montserrat Semi Bold"/>
                <a:cs typeface="Montserrat Semi Bold"/>
                <a:sym typeface="Montserrat Semi Bold"/>
              </a:defRPr>
            </a:pPr>
            <a:r>
              <a:rPr lang="en-US" sz="1400" dirty="0"/>
              <a:t>Committed Funds </a:t>
            </a:r>
          </a:p>
          <a:p>
            <a:pPr>
              <a:lnSpc>
                <a:spcPct val="120000"/>
              </a:lnSpc>
              <a:spcBef>
                <a:spcPts val="0"/>
              </a:spcBef>
              <a:defRPr sz="1300"/>
            </a:pPr>
            <a:r>
              <a:rPr lang="en-US" sz="1280" dirty="0"/>
              <a:t>When you commit to purchase a solar cell, you must complete payment prior to Sale End. Deposits to purchase solar cells are irrevocable and </a:t>
            </a:r>
          </a:p>
          <a:p>
            <a:pPr>
              <a:lnSpc>
                <a:spcPct val="120000"/>
              </a:lnSpc>
              <a:spcBef>
                <a:spcPts val="0"/>
              </a:spcBef>
              <a:defRPr sz="1300"/>
            </a:pPr>
            <a:r>
              <a:rPr lang="en-US" sz="1280" dirty="0"/>
              <a:t>during the period between the time of your purchase and the time when your allocation of solar cells is completed, you will not have access to your funds. </a:t>
            </a:r>
          </a:p>
          <a:p>
            <a:pPr>
              <a:lnSpc>
                <a:spcPct val="120000"/>
              </a:lnSpc>
              <a:spcBef>
                <a:spcPts val="0"/>
              </a:spcBef>
              <a:defRPr sz="1300"/>
            </a:pPr>
            <a:endParaRPr lang="en-US" sz="1280" dirty="0"/>
          </a:p>
          <a:p>
            <a:pPr>
              <a:lnSpc>
                <a:spcPct val="120000"/>
              </a:lnSpc>
              <a:spcBef>
                <a:spcPts val="0"/>
              </a:spcBef>
              <a:defRPr sz="1300"/>
            </a:pPr>
            <a:endParaRPr lang="en-US" sz="128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Tree>
    <p:extLst>
      <p:ext uri="{BB962C8B-B14F-4D97-AF65-F5344CB8AC3E}">
        <p14:creationId xmlns:p14="http://schemas.microsoft.com/office/powerpoint/2010/main" val="3620287177"/>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49</a:t>
            </a:fld>
            <a:r>
              <a:rPr lang="en-US" spc="-50" dirty="0">
                <a:solidFill>
                  <a:schemeClr val="bg1"/>
                </a:solidFill>
              </a:rPr>
              <a:t> ]</a:t>
            </a:r>
          </a:p>
        </p:txBody>
      </p:sp>
      <p:sp>
        <p:nvSpPr>
          <p:cNvPr id="3" name="Title 2"/>
          <p:cNvSpPr>
            <a:spLocks noGrp="1"/>
          </p:cNvSpPr>
          <p:nvPr>
            <p:ph type="title"/>
          </p:nvPr>
        </p:nvSpPr>
        <p:spPr/>
        <p:txBody>
          <a:bodyPr/>
          <a:lstStyle/>
          <a:p>
            <a:r>
              <a:rPr lang="en-US" dirty="0"/>
              <a:t>RISK FACTORS</a:t>
            </a:r>
          </a:p>
        </p:txBody>
      </p:sp>
      <p:sp>
        <p:nvSpPr>
          <p:cNvPr id="6" name="Shape 483"/>
          <p:cNvSpPr txBox="1">
            <a:spLocks/>
          </p:cNvSpPr>
          <p:nvPr/>
        </p:nvSpPr>
        <p:spPr>
          <a:xfrm>
            <a:off x="527389" y="1589401"/>
            <a:ext cx="8073272" cy="4492311"/>
          </a:xfrm>
          <a:prstGeom prst="rect">
            <a:avLst/>
          </a:prstGeom>
          <a:ln w="12700">
            <a:miter lim="400000"/>
          </a:ln>
          <a:extLst>
            <a:ext uri="{C572A759-6A51-4108-AA02-DFA0A04FC94B}">
              <ma14:wrappingTextBoxFlag xmlns="" xmlns:ma14="http://schemas.microsoft.com/office/mac/drawingml/2011/main" val="1"/>
            </a:ext>
          </a:extLst>
        </p:spPr>
        <p:txBody>
          <a:bodyPr lIns="0" tIns="0" rIns="0" bIns="0" numCol="2" spcCol="334848">
            <a:noAutofit/>
          </a:bodyPr>
          <a:lstStyle>
            <a:lvl1pPr marL="0" marR="0" indent="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1pPr>
            <a:lvl2pPr marL="0" marR="0" indent="2286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2pPr>
            <a:lvl3pPr marL="0" marR="0" indent="4572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3pPr>
            <a:lvl4pPr marL="0" marR="0" indent="6858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4pPr>
            <a:lvl5pPr marL="0" marR="0" indent="9144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5pPr>
            <a:lvl6pPr marL="0" marR="0" indent="211020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6pPr>
            <a:lvl7pPr marL="0" marR="0" indent="253224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7pPr>
            <a:lvl8pPr marL="0" marR="0" indent="2954289"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8pPr>
            <a:lvl9pPr marL="0" marR="0" indent="3376331"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9pPr>
          </a:lstStyle>
          <a:p>
            <a:pPr>
              <a:lnSpc>
                <a:spcPct val="120000"/>
              </a:lnSpc>
              <a:spcBef>
                <a:spcPts val="0"/>
              </a:spcBef>
              <a:defRPr sz="1300"/>
            </a:pPr>
            <a:r>
              <a:rPr lang="en-US" sz="1400" dirty="0">
                <a:latin typeface="Montserrat Semi Bold"/>
                <a:cs typeface="Montserrat Semi Bold"/>
              </a:rPr>
              <a:t>Regulation of SunEx</a:t>
            </a:r>
          </a:p>
          <a:p>
            <a:pPr>
              <a:lnSpc>
                <a:spcPct val="120000"/>
              </a:lnSpc>
              <a:spcBef>
                <a:spcPts val="0"/>
              </a:spcBef>
              <a:defRPr sz="1300"/>
            </a:pPr>
            <a:r>
              <a:rPr lang="en-US" sz="1280" dirty="0"/>
              <a:t>SunEx believes it conducts its businesses in a manner that does not result in being characterized as an electrical utility subject to regulation in any nation or state.  </a:t>
            </a:r>
          </a:p>
          <a:p>
            <a:pPr>
              <a:lnSpc>
                <a:spcPct val="120000"/>
              </a:lnSpc>
              <a:spcBef>
                <a:spcPts val="0"/>
              </a:spcBef>
              <a:defRPr sz="1300"/>
            </a:pPr>
            <a:endParaRPr lang="en-US" sz="1280" dirty="0"/>
          </a:p>
          <a:p>
            <a:pPr>
              <a:lnSpc>
                <a:spcPct val="120000"/>
              </a:lnSpc>
              <a:spcBef>
                <a:spcPts val="0"/>
              </a:spcBef>
              <a:defRPr sz="1300"/>
            </a:pPr>
            <a:r>
              <a:rPr lang="en-US" sz="1280" dirty="0"/>
              <a:t>Furthermore, as an e-commerce platform we believe we are not an investment company, broker-dealer, bank, or other regulated financial institution and we consider solar cells to not be a financial product as are hardware items being leased under a commercial contract. </a:t>
            </a:r>
          </a:p>
          <a:p>
            <a:pPr>
              <a:lnSpc>
                <a:spcPct val="120000"/>
              </a:lnSpc>
              <a:spcBef>
                <a:spcPts val="0"/>
              </a:spcBef>
              <a:defRPr sz="1300"/>
            </a:pPr>
            <a:endParaRPr lang="en-US" sz="1280" dirty="0"/>
          </a:p>
          <a:p>
            <a:pPr>
              <a:lnSpc>
                <a:spcPct val="120000"/>
              </a:lnSpc>
              <a:spcBef>
                <a:spcPts val="0"/>
              </a:spcBef>
              <a:defRPr sz="1300"/>
            </a:pPr>
            <a:r>
              <a:rPr lang="en-US" sz="1280" dirty="0"/>
              <a:t>If, however, in future SunEx is deemed to be conducting a business requiring registration or regulation, it may be required to institute burdensome compliance requirements and its activities may be restricted, which would affect its business to a material degree. </a:t>
            </a:r>
          </a:p>
          <a:p>
            <a:pPr>
              <a:lnSpc>
                <a:spcPct val="120000"/>
              </a:lnSpc>
              <a:spcBef>
                <a:spcPts val="0"/>
              </a:spcBef>
              <a:defRPr sz="1300"/>
            </a:pPr>
            <a:endParaRPr lang="en-US" sz="1280" dirty="0"/>
          </a:p>
          <a:p>
            <a:pPr>
              <a:lnSpc>
                <a:spcPct val="120000"/>
              </a:lnSpc>
              <a:spcBef>
                <a:spcPts val="0"/>
              </a:spcBef>
              <a:defRPr sz="1300"/>
            </a:pPr>
            <a:r>
              <a:rPr lang="en-US" sz="1280" dirty="0"/>
              <a:t>We are not subject to the electrical utility or banking regulations of any state or national regulatory agency.</a:t>
            </a:r>
          </a:p>
          <a:p>
            <a:pPr>
              <a:lnSpc>
                <a:spcPct val="120000"/>
              </a:lnSpc>
              <a:spcBef>
                <a:spcPts val="0"/>
              </a:spcBef>
              <a:defRPr sz="1300"/>
            </a:pPr>
            <a:r>
              <a:rPr lang="en-US" sz="1280" dirty="0"/>
              <a:t>We are not subject to the periodic examinations to which such electrical utilities, commercial banks , </a:t>
            </a:r>
          </a:p>
          <a:p>
            <a:pPr>
              <a:lnSpc>
                <a:spcPct val="120000"/>
              </a:lnSpc>
              <a:spcBef>
                <a:spcPts val="0"/>
              </a:spcBef>
              <a:defRPr sz="1300"/>
            </a:pPr>
            <a:r>
              <a:rPr lang="en-US" sz="1280" dirty="0"/>
              <a:t>broker-dealers or other such institutions are subject. Consequently, we are not subject to regulatory oversight relating to our capital, asset quality, management or compliance with laws.</a:t>
            </a:r>
          </a:p>
          <a:p>
            <a:pPr>
              <a:lnSpc>
                <a:spcPct val="120000"/>
              </a:lnSpc>
              <a:spcBef>
                <a:spcPts val="0"/>
              </a:spcBef>
              <a:defRPr sz="1300"/>
            </a:pPr>
            <a:endParaRPr lang="en-US" sz="1280" dirty="0"/>
          </a:p>
          <a:p>
            <a:pPr>
              <a:lnSpc>
                <a:spcPct val="120000"/>
              </a:lnSpc>
              <a:spcBef>
                <a:spcPts val="0"/>
              </a:spcBef>
              <a:defRPr sz="1300"/>
            </a:pPr>
            <a:endParaRPr lang="en-US" sz="1280" dirty="0"/>
          </a:p>
          <a:p>
            <a:pPr>
              <a:lnSpc>
                <a:spcPct val="120000"/>
              </a:lnSpc>
              <a:spcBef>
                <a:spcPts val="0"/>
              </a:spcBef>
              <a:defRPr sz="1300"/>
            </a:pPr>
            <a:endParaRPr lang="en-US" sz="1280" dirty="0"/>
          </a:p>
          <a:p>
            <a:pPr>
              <a:lnSpc>
                <a:spcPct val="120000"/>
              </a:lnSpc>
              <a:spcBef>
                <a:spcPts val="0"/>
              </a:spcBef>
              <a:defRPr sz="1300"/>
            </a:pPr>
            <a:endParaRPr lang="en-US" sz="1280" dirty="0"/>
          </a:p>
          <a:p>
            <a:pPr>
              <a:lnSpc>
                <a:spcPct val="120000"/>
              </a:lnSpc>
              <a:spcBef>
                <a:spcPts val="0"/>
              </a:spcBef>
              <a:defRPr sz="1300"/>
            </a:pPr>
            <a:endParaRPr lang="en-US" sz="128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Tree>
    <p:extLst>
      <p:ext uri="{BB962C8B-B14F-4D97-AF65-F5344CB8AC3E}">
        <p14:creationId xmlns:p14="http://schemas.microsoft.com/office/powerpoint/2010/main" val="418403736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5</a:t>
            </a:fld>
            <a:r>
              <a:rPr lang="en-US" spc="-50" dirty="0">
                <a:solidFill>
                  <a:schemeClr val="bg1"/>
                </a:solidFill>
              </a:rPr>
              <a:t> ]</a:t>
            </a:r>
          </a:p>
        </p:txBody>
      </p:sp>
      <p:sp>
        <p:nvSpPr>
          <p:cNvPr id="3" name="Title 2"/>
          <p:cNvSpPr>
            <a:spLocks noGrp="1"/>
          </p:cNvSpPr>
          <p:nvPr>
            <p:ph type="title"/>
          </p:nvPr>
        </p:nvSpPr>
        <p:spPr/>
        <p:txBody>
          <a:bodyPr/>
          <a:lstStyle/>
          <a:p>
            <a:r>
              <a:rPr lang="en-US" dirty="0"/>
              <a:t>HOW IT WORKS</a:t>
            </a:r>
          </a:p>
        </p:txBody>
      </p:sp>
      <p:sp>
        <p:nvSpPr>
          <p:cNvPr id="6" name="Rectangle 5">
            <a:hlinkClick r:id="rId3"/>
          </p:cNvPr>
          <p:cNvSpPr/>
          <p:nvPr/>
        </p:nvSpPr>
        <p:spPr>
          <a:xfrm>
            <a:off x="4627479" y="5177117"/>
            <a:ext cx="1299883" cy="1200533"/>
          </a:xfrm>
          <a:prstGeom prst="rect">
            <a:avLst/>
          </a:prstGeom>
          <a:solidFill>
            <a:srgbClr val="FAA70A"/>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sp>
        <p:nvSpPr>
          <p:cNvPr id="7" name="Right Arrow 6"/>
          <p:cNvSpPr/>
          <p:nvPr/>
        </p:nvSpPr>
        <p:spPr>
          <a:xfrm>
            <a:off x="2667603" y="2230339"/>
            <a:ext cx="558796" cy="276787"/>
          </a:xfrm>
          <a:prstGeom prst="rightArrow">
            <a:avLst/>
          </a:prstGeom>
          <a:solidFill>
            <a:schemeClr val="tx1">
              <a:lumMod val="50000"/>
              <a:lumOff val="5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sp>
        <p:nvSpPr>
          <p:cNvPr id="8" name="Right Arrow 7"/>
          <p:cNvSpPr/>
          <p:nvPr/>
        </p:nvSpPr>
        <p:spPr>
          <a:xfrm>
            <a:off x="5532524" y="2238306"/>
            <a:ext cx="558796" cy="276787"/>
          </a:xfrm>
          <a:prstGeom prst="rightArrow">
            <a:avLst/>
          </a:prstGeom>
          <a:solidFill>
            <a:schemeClr val="tx1">
              <a:lumMod val="50000"/>
              <a:lumOff val="5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sp>
        <p:nvSpPr>
          <p:cNvPr id="9" name="Shape 137"/>
          <p:cNvSpPr/>
          <p:nvPr/>
        </p:nvSpPr>
        <p:spPr>
          <a:xfrm>
            <a:off x="371879" y="1678200"/>
            <a:ext cx="2286000" cy="1397001"/>
          </a:xfrm>
          <a:prstGeom prst="rect">
            <a:avLst/>
          </a:prstGeom>
          <a:solidFill>
            <a:srgbClr val="FFFFFF"/>
          </a:solidFill>
          <a:ln w="3175" cap="flat">
            <a:solidFill>
              <a:srgbClr val="FAA70A"/>
            </a:solidFill>
            <a:prstDash val="solid"/>
            <a:round/>
          </a:ln>
          <a:effectLst>
            <a:outerShdw blurRad="101600" dist="25400" dir="5400000" rotWithShape="0">
              <a:srgbClr val="FFD479">
                <a:alpha val="75000"/>
              </a:srgbClr>
            </a:outerShdw>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p>
            <a:pPr algn="ctr">
              <a:spcBef>
                <a:spcPts val="0"/>
              </a:spcBef>
              <a:defRPr sz="1500" b="1">
                <a:solidFill>
                  <a:schemeClr val="accent1">
                    <a:satOff val="-4409"/>
                    <a:lumOff val="-10509"/>
                  </a:schemeClr>
                </a:solidFill>
              </a:defRPr>
            </a:pPr>
            <a:r>
              <a:rPr lang="en-GB" dirty="0">
                <a:solidFill>
                  <a:schemeClr val="tx1"/>
                </a:solidFill>
              </a:rPr>
              <a:t>Your solar </a:t>
            </a:r>
            <a:r>
              <a:rPr dirty="0">
                <a:solidFill>
                  <a:schemeClr val="tx1"/>
                </a:solidFill>
              </a:rPr>
              <a:t>cells</a:t>
            </a:r>
            <a:r>
              <a:rPr lang="en-GB" dirty="0">
                <a:solidFill>
                  <a:schemeClr val="tx1"/>
                </a:solidFill>
              </a:rPr>
              <a:t> will be leased to Knysna Primary School as part of a 22.41 </a:t>
            </a:r>
            <a:r>
              <a:rPr lang="en-GB" dirty="0" err="1">
                <a:solidFill>
                  <a:schemeClr val="tx1"/>
                </a:solidFill>
              </a:rPr>
              <a:t>kWp</a:t>
            </a:r>
            <a:r>
              <a:rPr lang="en-GB" dirty="0">
                <a:solidFill>
                  <a:schemeClr val="tx1"/>
                </a:solidFill>
              </a:rPr>
              <a:t> </a:t>
            </a:r>
            <a:r>
              <a:rPr dirty="0">
                <a:solidFill>
                  <a:schemeClr val="tx1"/>
                </a:solidFill>
              </a:rPr>
              <a:t>solar</a:t>
            </a:r>
            <a:r>
              <a:rPr lang="en-ZA" dirty="0">
                <a:solidFill>
                  <a:schemeClr val="tx1"/>
                </a:solidFill>
              </a:rPr>
              <a:t> energy system</a:t>
            </a:r>
            <a:endParaRPr dirty="0">
              <a:solidFill>
                <a:schemeClr val="tx1"/>
              </a:solidFill>
            </a:endParaRPr>
          </a:p>
        </p:txBody>
      </p:sp>
      <p:sp>
        <p:nvSpPr>
          <p:cNvPr id="10" name="Shape 138"/>
          <p:cNvSpPr/>
          <p:nvPr/>
        </p:nvSpPr>
        <p:spPr>
          <a:xfrm>
            <a:off x="3237615" y="1675124"/>
            <a:ext cx="2286001" cy="1397002"/>
          </a:xfrm>
          <a:prstGeom prst="rect">
            <a:avLst/>
          </a:prstGeom>
          <a:solidFill>
            <a:srgbClr val="FFFFFF"/>
          </a:solidFill>
          <a:ln w="3175" cap="flat">
            <a:solidFill>
              <a:srgbClr val="FAA70A"/>
            </a:solidFill>
            <a:prstDash val="solid"/>
            <a:round/>
          </a:ln>
          <a:effectLst>
            <a:outerShdw blurRad="101600" dist="25400" dir="5400000" rotWithShape="0">
              <a:srgbClr val="FFD479">
                <a:alpha val="75000"/>
              </a:srgbClr>
            </a:outerShdw>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p>
            <a:pPr algn="ctr">
              <a:spcBef>
                <a:spcPts val="0"/>
              </a:spcBef>
              <a:defRPr sz="1500">
                <a:solidFill>
                  <a:schemeClr val="accent1">
                    <a:satOff val="-4409"/>
                    <a:lumOff val="-10509"/>
                  </a:schemeClr>
                </a:solidFill>
                <a:effectLst>
                  <a:outerShdw dist="1524" dir="16200000" rotWithShape="0">
                    <a:srgbClr val="000000">
                      <a:alpha val="0"/>
                    </a:srgbClr>
                  </a:outerShdw>
                </a:effectLst>
                <a:latin typeface="Montserrat Semi Bold"/>
                <a:ea typeface="Montserrat Semi Bold"/>
                <a:cs typeface="Montserrat Semi Bold"/>
                <a:sym typeface="Montserrat Semi Bold"/>
              </a:defRPr>
            </a:pPr>
            <a:r>
              <a:rPr lang="en-GB" b="1" dirty="0">
                <a:solidFill>
                  <a:schemeClr val="tx1"/>
                </a:solidFill>
                <a:latin typeface="Montserrat Light" panose="00000400000000000000" pitchFamily="50" charset="0"/>
              </a:rPr>
              <a:t>Your solar cells</a:t>
            </a:r>
            <a:r>
              <a:rPr b="1" dirty="0">
                <a:solidFill>
                  <a:schemeClr val="tx1"/>
                </a:solidFill>
                <a:latin typeface="Montserrat Light" panose="00000400000000000000" pitchFamily="50" charset="0"/>
              </a:rPr>
              <a:t> produce electricity</a:t>
            </a:r>
            <a:br>
              <a:rPr lang="en-US" b="1" dirty="0">
                <a:solidFill>
                  <a:schemeClr val="tx1"/>
                </a:solidFill>
                <a:latin typeface="Montserrat Light" panose="00000400000000000000" pitchFamily="50" charset="0"/>
              </a:rPr>
            </a:br>
            <a:r>
              <a:rPr b="1" dirty="0">
                <a:solidFill>
                  <a:schemeClr val="tx1"/>
                </a:solidFill>
                <a:latin typeface="Montserrat Light" panose="00000400000000000000" pitchFamily="50" charset="0"/>
              </a:rPr>
              <a:t>on a</a:t>
            </a:r>
            <a:r>
              <a:rPr lang="en-GB" b="1" dirty="0">
                <a:solidFill>
                  <a:schemeClr val="tx1"/>
                </a:solidFill>
                <a:latin typeface="Montserrat Light" panose="00000400000000000000" pitchFamily="50" charset="0"/>
              </a:rPr>
              <a:t> </a:t>
            </a:r>
            <a:r>
              <a:rPr b="1" dirty="0">
                <a:solidFill>
                  <a:schemeClr val="tx1"/>
                </a:solidFill>
                <a:latin typeface="Montserrat Light" panose="00000400000000000000" pitchFamily="50" charset="0"/>
              </a:rPr>
              <a:t>predictable</a:t>
            </a:r>
            <a:br>
              <a:rPr lang="en-US" b="1" dirty="0">
                <a:solidFill>
                  <a:schemeClr val="tx1"/>
                </a:solidFill>
                <a:latin typeface="Montserrat Light" panose="00000400000000000000" pitchFamily="50" charset="0"/>
              </a:rPr>
            </a:br>
            <a:r>
              <a:rPr b="1" dirty="0">
                <a:solidFill>
                  <a:schemeClr val="tx1"/>
                </a:solidFill>
                <a:latin typeface="Montserrat Light" panose="00000400000000000000" pitchFamily="50" charset="0"/>
              </a:rPr>
              <a:t>schedule</a:t>
            </a:r>
          </a:p>
        </p:txBody>
      </p:sp>
      <p:sp>
        <p:nvSpPr>
          <p:cNvPr id="11" name="Shape 139"/>
          <p:cNvSpPr/>
          <p:nvPr/>
        </p:nvSpPr>
        <p:spPr>
          <a:xfrm>
            <a:off x="6093628" y="1670233"/>
            <a:ext cx="2286001" cy="1397001"/>
          </a:xfrm>
          <a:prstGeom prst="rect">
            <a:avLst/>
          </a:prstGeom>
          <a:solidFill>
            <a:srgbClr val="FFFFFF"/>
          </a:solidFill>
          <a:ln w="3175" cap="flat">
            <a:solidFill>
              <a:srgbClr val="FAA70A"/>
            </a:solidFill>
            <a:prstDash val="solid"/>
            <a:round/>
          </a:ln>
          <a:effectLst>
            <a:outerShdw blurRad="101600" dist="25400" dir="5400000" rotWithShape="0">
              <a:srgbClr val="FFD479">
                <a:alpha val="75000"/>
              </a:srgbClr>
            </a:outerShdw>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p>
            <a:pPr algn="ctr">
              <a:spcBef>
                <a:spcPts val="0"/>
              </a:spcBef>
              <a:defRPr sz="1500">
                <a:solidFill>
                  <a:schemeClr val="accent1">
                    <a:satOff val="-4409"/>
                    <a:lumOff val="-10509"/>
                  </a:schemeClr>
                </a:solidFill>
                <a:effectLst>
                  <a:outerShdw dist="1524" dir="16200000" rotWithShape="0">
                    <a:srgbClr val="000000">
                      <a:alpha val="0"/>
                    </a:srgbClr>
                  </a:outerShdw>
                </a:effectLst>
                <a:latin typeface="Montserrat Semi Bold"/>
                <a:ea typeface="Montserrat Semi Bold"/>
                <a:cs typeface="Montserrat Semi Bold"/>
                <a:sym typeface="Montserrat Semi Bold"/>
              </a:defRPr>
            </a:pPr>
            <a:r>
              <a:rPr lang="en-US" b="1" dirty="0">
                <a:solidFill>
                  <a:schemeClr val="tx1"/>
                </a:solidFill>
                <a:latin typeface="Montserrat Light" panose="00000400000000000000" pitchFamily="50" charset="0"/>
              </a:rPr>
              <a:t>Knysna Primary School will pay you </a:t>
            </a:r>
            <a:r>
              <a:rPr lang="en-GB" b="1" dirty="0">
                <a:solidFill>
                  <a:schemeClr val="tx1"/>
                </a:solidFill>
                <a:latin typeface="Montserrat Light" panose="00000400000000000000" pitchFamily="50" charset="0"/>
              </a:rPr>
              <a:t>for each kWh of electricity generated by your solar cells</a:t>
            </a:r>
            <a:endParaRPr b="1" dirty="0">
              <a:solidFill>
                <a:schemeClr val="tx1"/>
              </a:solidFill>
              <a:latin typeface="Montserrat Light" panose="00000400000000000000" pitchFamily="50" charset="0"/>
            </a:endParaRPr>
          </a:p>
        </p:txBody>
      </p:sp>
      <p:pic>
        <p:nvPicPr>
          <p:cNvPr id="12" name="Screen Shot 2016-08-21 at 1.23.14 A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14240" y="5177289"/>
            <a:ext cx="1273292" cy="1200533"/>
          </a:xfrm>
          <a:prstGeom prst="rect">
            <a:avLst/>
          </a:prstGeom>
          <a:ln w="12700">
            <a:miter lim="400000"/>
          </a:ln>
        </p:spPr>
      </p:pic>
      <p:pic>
        <p:nvPicPr>
          <p:cNvPr id="13" name="Screen Shot 2016-08-21 at 1.14.55 AM.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6035717" y="5155579"/>
            <a:ext cx="1309885" cy="1200460"/>
          </a:xfrm>
          <a:prstGeom prst="rect">
            <a:avLst/>
          </a:prstGeom>
          <a:ln w="12700">
            <a:miter lim="400000"/>
          </a:ln>
        </p:spPr>
      </p:pic>
      <p:grpSp>
        <p:nvGrpSpPr>
          <p:cNvPr id="15" name="Group 153"/>
          <p:cNvGrpSpPr/>
          <p:nvPr/>
        </p:nvGrpSpPr>
        <p:grpSpPr>
          <a:xfrm>
            <a:off x="616617" y="5749098"/>
            <a:ext cx="1327129" cy="809797"/>
            <a:chOff x="0" y="244861"/>
            <a:chExt cx="1327127" cy="809796"/>
          </a:xfrm>
        </p:grpSpPr>
        <p:pic>
          <p:nvPicPr>
            <p:cNvPr id="17" name="image3.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2395949">
              <a:off x="775683" y="244861"/>
              <a:ext cx="551444" cy="488656"/>
            </a:xfrm>
            <a:prstGeom prst="rect">
              <a:avLst/>
            </a:prstGeom>
            <a:ln w="12700" cap="flat">
              <a:noFill/>
              <a:miter lim="400000"/>
            </a:ln>
            <a:effectLst/>
          </p:spPr>
        </p:pic>
        <p:pic>
          <p:nvPicPr>
            <p:cNvPr id="18" name="image4.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0" y="275848"/>
              <a:ext cx="308088" cy="318671"/>
            </a:xfrm>
            <a:prstGeom prst="rect">
              <a:avLst/>
            </a:prstGeom>
            <a:ln w="12700" cap="flat">
              <a:noFill/>
              <a:miter lim="400000"/>
            </a:ln>
            <a:effectLst/>
          </p:spPr>
        </p:pic>
        <p:grpSp>
          <p:nvGrpSpPr>
            <p:cNvPr id="19" name="Group 150"/>
            <p:cNvGrpSpPr/>
            <p:nvPr/>
          </p:nvGrpSpPr>
          <p:grpSpPr>
            <a:xfrm>
              <a:off x="40605" y="648405"/>
              <a:ext cx="344182" cy="399251"/>
              <a:chOff x="0" y="0"/>
              <a:chExt cx="344181" cy="399249"/>
            </a:xfrm>
          </p:grpSpPr>
          <p:grpSp>
            <p:nvGrpSpPr>
              <p:cNvPr id="21" name="Group 146"/>
              <p:cNvGrpSpPr/>
              <p:nvPr/>
            </p:nvGrpSpPr>
            <p:grpSpPr>
              <a:xfrm>
                <a:off x="115425" y="0"/>
                <a:ext cx="228757" cy="399250"/>
                <a:chOff x="0" y="0"/>
                <a:chExt cx="228755" cy="399249"/>
              </a:xfrm>
            </p:grpSpPr>
            <p:sp>
              <p:nvSpPr>
                <p:cNvPr id="25" name="Shape 144"/>
                <p:cNvSpPr/>
                <p:nvPr/>
              </p:nvSpPr>
              <p:spPr>
                <a:xfrm>
                  <a:off x="-1" y="0"/>
                  <a:ext cx="228757" cy="228755"/>
                </a:xfrm>
                <a:prstGeom prst="ellipse">
                  <a:avLst/>
                </a:prstGeom>
                <a:solidFill>
                  <a:srgbClr val="FAA70A"/>
                </a:solidFill>
                <a:ln w="12700" cap="flat">
                  <a:noFill/>
                  <a:miter lim="400000"/>
                </a:ln>
                <a:effectLst/>
              </p:spPr>
              <p:txBody>
                <a:bodyPr wrap="square" lIns="45719" tIns="45719" rIns="45719" bIns="45719" numCol="1" anchor="ctr">
                  <a:noAutofit/>
                </a:bodyPr>
                <a:lstStyle/>
                <a:p>
                  <a:pPr algn="ctr">
                    <a:spcBef>
                      <a:spcPts val="0"/>
                    </a:spcBef>
                    <a:defRPr>
                      <a:solidFill>
                        <a:srgbClr val="FFFFFF"/>
                      </a:solidFill>
                      <a:latin typeface="+mn-lt"/>
                      <a:ea typeface="+mn-ea"/>
                      <a:cs typeface="+mn-cs"/>
                      <a:sym typeface="Calibri"/>
                    </a:defRPr>
                  </a:pPr>
                  <a:endParaRPr/>
                </a:p>
              </p:txBody>
            </p:sp>
            <p:sp>
              <p:nvSpPr>
                <p:cNvPr id="26" name="Shape 145"/>
                <p:cNvSpPr/>
                <p:nvPr/>
              </p:nvSpPr>
              <p:spPr>
                <a:xfrm>
                  <a:off x="103696" y="161891"/>
                  <a:ext cx="21363" cy="237359"/>
                </a:xfrm>
                <a:prstGeom prst="rect">
                  <a:avLst/>
                </a:prstGeom>
                <a:solidFill>
                  <a:srgbClr val="FAA70A"/>
                </a:solidFill>
                <a:ln w="12700" cap="flat">
                  <a:noFill/>
                  <a:miter lim="400000"/>
                </a:ln>
                <a:effectLst/>
              </p:spPr>
              <p:txBody>
                <a:bodyPr wrap="square" lIns="45719" tIns="45719" rIns="45719" bIns="45719" numCol="1" anchor="ctr">
                  <a:noAutofit/>
                </a:bodyPr>
                <a:lstStyle/>
                <a:p>
                  <a:pPr algn="ctr">
                    <a:spcBef>
                      <a:spcPts val="0"/>
                    </a:spcBef>
                    <a:defRPr baseline="-25000">
                      <a:solidFill>
                        <a:srgbClr val="FFFFFF"/>
                      </a:solidFill>
                      <a:latin typeface="+mn-lt"/>
                      <a:ea typeface="+mn-ea"/>
                      <a:cs typeface="+mn-cs"/>
                      <a:sym typeface="Calibri"/>
                    </a:defRPr>
                  </a:pPr>
                  <a:endParaRPr/>
                </a:p>
              </p:txBody>
            </p:sp>
          </p:grpSp>
          <p:grpSp>
            <p:nvGrpSpPr>
              <p:cNvPr id="22" name="Group 149"/>
              <p:cNvGrpSpPr/>
              <p:nvPr/>
            </p:nvGrpSpPr>
            <p:grpSpPr>
              <a:xfrm>
                <a:off x="0" y="154032"/>
                <a:ext cx="135998" cy="237359"/>
                <a:chOff x="0" y="0"/>
                <a:chExt cx="135997" cy="237357"/>
              </a:xfrm>
            </p:grpSpPr>
            <p:sp>
              <p:nvSpPr>
                <p:cNvPr id="23" name="Shape 147"/>
                <p:cNvSpPr/>
                <p:nvPr/>
              </p:nvSpPr>
              <p:spPr>
                <a:xfrm>
                  <a:off x="0" y="-1"/>
                  <a:ext cx="135998" cy="135999"/>
                </a:xfrm>
                <a:prstGeom prst="ellipse">
                  <a:avLst/>
                </a:prstGeom>
                <a:solidFill>
                  <a:srgbClr val="FAA70A"/>
                </a:solidFill>
                <a:ln w="12700" cap="flat">
                  <a:noFill/>
                  <a:miter lim="400000"/>
                </a:ln>
                <a:effectLst/>
              </p:spPr>
              <p:txBody>
                <a:bodyPr wrap="square" lIns="45719" tIns="45719" rIns="45719" bIns="45719" numCol="1" anchor="ctr">
                  <a:noAutofit/>
                </a:bodyPr>
                <a:lstStyle/>
                <a:p>
                  <a:pPr algn="ctr">
                    <a:spcBef>
                      <a:spcPts val="0"/>
                    </a:spcBef>
                    <a:defRPr>
                      <a:solidFill>
                        <a:srgbClr val="FFFFFF"/>
                      </a:solidFill>
                      <a:latin typeface="+mn-lt"/>
                      <a:ea typeface="+mn-ea"/>
                      <a:cs typeface="+mn-cs"/>
                      <a:sym typeface="Calibri"/>
                    </a:defRPr>
                  </a:pPr>
                  <a:endParaRPr/>
                </a:p>
              </p:txBody>
            </p:sp>
            <p:sp>
              <p:nvSpPr>
                <p:cNvPr id="24" name="Shape 148"/>
                <p:cNvSpPr/>
                <p:nvPr/>
              </p:nvSpPr>
              <p:spPr>
                <a:xfrm>
                  <a:off x="61648" y="96246"/>
                  <a:ext cx="12701" cy="141112"/>
                </a:xfrm>
                <a:prstGeom prst="rect">
                  <a:avLst/>
                </a:prstGeom>
                <a:solidFill>
                  <a:srgbClr val="FAA70A"/>
                </a:solidFill>
                <a:ln w="12700" cap="flat">
                  <a:noFill/>
                  <a:miter lim="400000"/>
                </a:ln>
                <a:effectLst/>
              </p:spPr>
              <p:txBody>
                <a:bodyPr wrap="square" lIns="45719" tIns="45719" rIns="45719" bIns="45719" numCol="1" anchor="ctr">
                  <a:noAutofit/>
                </a:bodyPr>
                <a:lstStyle/>
                <a:p>
                  <a:pPr algn="ctr">
                    <a:spcBef>
                      <a:spcPts val="0"/>
                    </a:spcBef>
                    <a:defRPr baseline="-25000">
                      <a:solidFill>
                        <a:srgbClr val="FFFFFF"/>
                      </a:solidFill>
                      <a:latin typeface="+mn-lt"/>
                      <a:ea typeface="+mn-ea"/>
                      <a:cs typeface="+mn-cs"/>
                      <a:sym typeface="Calibri"/>
                    </a:defRPr>
                  </a:pPr>
                  <a:endParaRPr/>
                </a:p>
              </p:txBody>
            </p:sp>
          </p:grpSp>
        </p:grpSp>
        <p:pic>
          <p:nvPicPr>
            <p:cNvPr id="20" name="image2.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58873" y="433783"/>
              <a:ext cx="714339" cy="620874"/>
            </a:xfrm>
            <a:prstGeom prst="rect">
              <a:avLst/>
            </a:prstGeom>
            <a:ln w="12700" cap="flat">
              <a:noFill/>
              <a:miter lim="400000"/>
            </a:ln>
            <a:effectLst/>
          </p:spPr>
        </p:pic>
      </p:grpSp>
      <p:sp>
        <p:nvSpPr>
          <p:cNvPr id="27" name="Shape 159"/>
          <p:cNvSpPr/>
          <p:nvPr/>
        </p:nvSpPr>
        <p:spPr>
          <a:xfrm>
            <a:off x="4769757" y="5296349"/>
            <a:ext cx="1142183" cy="3077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defTabSz="422041">
              <a:spcBef>
                <a:spcPts val="0"/>
              </a:spcBef>
              <a:defRPr sz="800"/>
            </a:pPr>
            <a:r>
              <a:rPr lang="en-GB" sz="1000" b="1" dirty="0">
                <a:uFill>
                  <a:solidFill>
                    <a:srgbClr val="000000"/>
                  </a:solidFill>
                </a:uFill>
                <a:hlinkClick r:id="rId9"/>
              </a:rPr>
              <a:t>Video Tutorial 1</a:t>
            </a:r>
            <a:r>
              <a:rPr lang="en-GB" sz="1000" dirty="0">
                <a:uFill>
                  <a:solidFill>
                    <a:srgbClr val="000000"/>
                  </a:solidFill>
                </a:uFill>
                <a:hlinkClick r:id="rId9"/>
              </a:rPr>
              <a:t>: How it works</a:t>
            </a:r>
            <a:endParaRPr sz="1000" dirty="0">
              <a:uFill>
                <a:solidFill>
                  <a:srgbClr val="000000"/>
                </a:solidFill>
              </a:uFill>
              <a:hlinkClick r:id="rId10"/>
            </a:endParaRPr>
          </a:p>
        </p:txBody>
      </p:sp>
      <p:pic>
        <p:nvPicPr>
          <p:cNvPr id="28" name="Picture 27"/>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366410" y="3216275"/>
            <a:ext cx="2370512" cy="1773443"/>
          </a:xfrm>
          <a:prstGeom prst="rect">
            <a:avLst/>
          </a:prstGeom>
        </p:spPr>
      </p:pic>
      <p:sp>
        <p:nvSpPr>
          <p:cNvPr id="29" name="Shape 139"/>
          <p:cNvSpPr/>
          <p:nvPr/>
        </p:nvSpPr>
        <p:spPr>
          <a:xfrm>
            <a:off x="3222310" y="3216276"/>
            <a:ext cx="5155665" cy="1773443"/>
          </a:xfrm>
          <a:prstGeom prst="rect">
            <a:avLst/>
          </a:prstGeom>
          <a:solidFill>
            <a:srgbClr val="FAA70A"/>
          </a:solidFill>
          <a:ln w="3175" cap="flat">
            <a:solidFill>
              <a:schemeClr val="bg1"/>
            </a:solidFill>
            <a:prstDash val="solid"/>
            <a:round/>
          </a:ln>
          <a:effectLst>
            <a:outerShdw blurRad="101600" dist="25400" dir="5400000" rotWithShape="0">
              <a:srgbClr val="FFD479">
                <a:alpha val="75000"/>
              </a:srgbClr>
            </a:outerShdw>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p>
            <a:pPr algn="ctr">
              <a:spcBef>
                <a:spcPts val="0"/>
              </a:spcBef>
              <a:defRPr sz="1500">
                <a:solidFill>
                  <a:schemeClr val="accent1">
                    <a:satOff val="-4409"/>
                    <a:lumOff val="-10509"/>
                  </a:schemeClr>
                </a:solidFill>
                <a:effectLst>
                  <a:outerShdw dist="1524" dir="16200000" rotWithShape="0">
                    <a:srgbClr val="000000">
                      <a:alpha val="0"/>
                    </a:srgbClr>
                  </a:outerShdw>
                </a:effectLst>
                <a:latin typeface="Montserrat Semi Bold"/>
                <a:ea typeface="Montserrat Semi Bold"/>
                <a:cs typeface="Montserrat Semi Bold"/>
                <a:sym typeface="Montserrat Semi Bold"/>
              </a:defRPr>
            </a:pPr>
            <a:endParaRPr lang="en-US" b="1" dirty="0">
              <a:solidFill>
                <a:schemeClr val="bg1"/>
              </a:solidFill>
              <a:latin typeface="Montserrat Light" panose="00000400000000000000" pitchFamily="50" charset="0"/>
            </a:endParaRPr>
          </a:p>
          <a:p>
            <a:pPr algn="ctr">
              <a:spcBef>
                <a:spcPts val="0"/>
              </a:spcBef>
              <a:defRPr sz="1500">
                <a:solidFill>
                  <a:schemeClr val="accent1">
                    <a:satOff val="-4409"/>
                    <a:lumOff val="-10509"/>
                  </a:schemeClr>
                </a:solidFill>
                <a:effectLst>
                  <a:outerShdw dist="1524" dir="16200000" rotWithShape="0">
                    <a:srgbClr val="000000">
                      <a:alpha val="0"/>
                    </a:srgbClr>
                  </a:outerShdw>
                </a:effectLst>
                <a:latin typeface="Montserrat Semi Bold"/>
                <a:ea typeface="Montserrat Semi Bold"/>
                <a:cs typeface="Montserrat Semi Bold"/>
                <a:sym typeface="Montserrat Semi Bold"/>
              </a:defRPr>
            </a:pPr>
            <a:r>
              <a:rPr lang="en-US" sz="1600" dirty="0">
                <a:solidFill>
                  <a:schemeClr val="bg1"/>
                </a:solidFill>
                <a:latin typeface="Montserrat Light" panose="00000400000000000000" pitchFamily="50" charset="0"/>
              </a:rPr>
              <a:t>The Sun Exchange platform arranges all the leasing and rental collection so you receive a solar-powered rental stream automatically.</a:t>
            </a:r>
          </a:p>
          <a:p>
            <a:pPr algn="ctr">
              <a:spcBef>
                <a:spcPts val="0"/>
              </a:spcBef>
              <a:defRPr sz="1500">
                <a:solidFill>
                  <a:schemeClr val="accent1">
                    <a:satOff val="-4409"/>
                    <a:lumOff val="-10509"/>
                  </a:schemeClr>
                </a:solidFill>
                <a:effectLst>
                  <a:outerShdw dist="1524" dir="16200000" rotWithShape="0">
                    <a:srgbClr val="000000">
                      <a:alpha val="0"/>
                    </a:srgbClr>
                  </a:outerShdw>
                </a:effectLst>
                <a:latin typeface="Montserrat Semi Bold"/>
                <a:ea typeface="Montserrat Semi Bold"/>
                <a:cs typeface="Montserrat Semi Bold"/>
                <a:sym typeface="Montserrat Semi Bold"/>
              </a:defRPr>
            </a:pPr>
            <a:endParaRPr lang="en-US" sz="1600" dirty="0">
              <a:solidFill>
                <a:schemeClr val="bg1"/>
              </a:solidFill>
              <a:latin typeface="Montserrat Light" panose="00000400000000000000" pitchFamily="50" charset="0"/>
            </a:endParaRPr>
          </a:p>
          <a:p>
            <a:pPr algn="ctr">
              <a:spcBef>
                <a:spcPts val="0"/>
              </a:spcBef>
              <a:defRPr sz="1500">
                <a:solidFill>
                  <a:schemeClr val="accent1">
                    <a:satOff val="-4409"/>
                    <a:lumOff val="-10509"/>
                  </a:schemeClr>
                </a:solidFill>
                <a:effectLst>
                  <a:outerShdw dist="1524" dir="16200000" rotWithShape="0">
                    <a:srgbClr val="000000">
                      <a:alpha val="0"/>
                    </a:srgbClr>
                  </a:outerShdw>
                </a:effectLst>
                <a:latin typeface="Montserrat Semi Bold"/>
                <a:ea typeface="Montserrat Semi Bold"/>
                <a:cs typeface="Montserrat Semi Bold"/>
                <a:sym typeface="Montserrat Semi Bold"/>
              </a:defRPr>
            </a:pPr>
            <a:r>
              <a:rPr lang="en-US" sz="1600" dirty="0">
                <a:solidFill>
                  <a:schemeClr val="bg1"/>
                </a:solidFill>
                <a:latin typeface="Montserrat Light" panose="00000400000000000000" pitchFamily="50" charset="0"/>
              </a:rPr>
              <a:t>You may access real-time solar energy production data to track the performance of your solar cells in real-time. </a:t>
            </a:r>
          </a:p>
          <a:p>
            <a:pPr algn="ctr">
              <a:spcBef>
                <a:spcPts val="0"/>
              </a:spcBef>
              <a:defRPr sz="1500">
                <a:solidFill>
                  <a:schemeClr val="accent1">
                    <a:satOff val="-4409"/>
                    <a:lumOff val="-10509"/>
                  </a:schemeClr>
                </a:solidFill>
                <a:effectLst>
                  <a:outerShdw dist="1524" dir="16200000" rotWithShape="0">
                    <a:srgbClr val="000000">
                      <a:alpha val="0"/>
                    </a:srgbClr>
                  </a:outerShdw>
                </a:effectLst>
                <a:latin typeface="Montserrat Semi Bold"/>
                <a:ea typeface="Montserrat Semi Bold"/>
                <a:cs typeface="Montserrat Semi Bold"/>
                <a:sym typeface="Montserrat Semi Bold"/>
              </a:defRPr>
            </a:pPr>
            <a:endParaRPr lang="en-US" b="1" dirty="0">
              <a:solidFill>
                <a:schemeClr val="bg1"/>
              </a:solidFill>
              <a:latin typeface="Montserrat Light" panose="00000400000000000000" pitchFamily="50" charset="0"/>
            </a:endParaRPr>
          </a:p>
        </p:txBody>
      </p:sp>
      <p:pic>
        <p:nvPicPr>
          <p:cNvPr id="30" name="Picture 29"/>
          <p:cNvPicPr>
            <a:picLocks noChangeAspect="1"/>
          </p:cNvPicPr>
          <p:nvPr/>
        </p:nvPicPr>
        <p:blipFill>
          <a:blip r:embed="rId12" cstate="email">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pic>
        <p:nvPicPr>
          <p:cNvPr id="4" name="Picture 3">
            <a:hlinkClick r:id="rId3"/>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4937547" y="5626929"/>
            <a:ext cx="679745" cy="679745"/>
          </a:xfrm>
          <a:prstGeom prst="rect">
            <a:avLst/>
          </a:prstGeom>
        </p:spPr>
      </p:pic>
    </p:spTree>
    <p:extLst>
      <p:ext uri="{BB962C8B-B14F-4D97-AF65-F5344CB8AC3E}">
        <p14:creationId xmlns:p14="http://schemas.microsoft.com/office/powerpoint/2010/main" val="2502431630"/>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50</a:t>
            </a:fld>
            <a:r>
              <a:rPr lang="en-US" spc="-50" dirty="0">
                <a:solidFill>
                  <a:schemeClr val="bg1"/>
                </a:solidFill>
              </a:rPr>
              <a:t> ]</a:t>
            </a:r>
          </a:p>
        </p:txBody>
      </p:sp>
      <p:sp>
        <p:nvSpPr>
          <p:cNvPr id="3" name="Title 2"/>
          <p:cNvSpPr>
            <a:spLocks noGrp="1"/>
          </p:cNvSpPr>
          <p:nvPr>
            <p:ph type="title"/>
          </p:nvPr>
        </p:nvSpPr>
        <p:spPr/>
        <p:txBody>
          <a:bodyPr/>
          <a:lstStyle/>
          <a:p>
            <a:r>
              <a:rPr lang="en-US" dirty="0"/>
              <a:t>RISK FACTORS</a:t>
            </a:r>
          </a:p>
        </p:txBody>
      </p:sp>
      <p:sp>
        <p:nvSpPr>
          <p:cNvPr id="6" name="Shape 483"/>
          <p:cNvSpPr txBox="1">
            <a:spLocks/>
          </p:cNvSpPr>
          <p:nvPr/>
        </p:nvSpPr>
        <p:spPr>
          <a:xfrm>
            <a:off x="452167" y="1671100"/>
            <a:ext cx="8252632" cy="4499300"/>
          </a:xfrm>
          <a:prstGeom prst="rect">
            <a:avLst/>
          </a:prstGeom>
          <a:ln w="12700">
            <a:miter lim="400000"/>
          </a:ln>
          <a:extLst>
            <a:ext uri="{C572A759-6A51-4108-AA02-DFA0A04FC94B}">
              <ma14:wrappingTextBoxFlag xmlns="" xmlns:ma14="http://schemas.microsoft.com/office/mac/drawingml/2011/main" val="1"/>
            </a:ext>
          </a:extLst>
        </p:spPr>
        <p:txBody>
          <a:bodyPr lIns="0" tIns="0" rIns="0" bIns="0" numCol="2" spcCol="334848">
            <a:noAutofit/>
          </a:bodyPr>
          <a:lstStyle>
            <a:lvl1pPr marL="0" marR="0" indent="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1pPr>
            <a:lvl2pPr marL="0" marR="0" indent="2286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2pPr>
            <a:lvl3pPr marL="0" marR="0" indent="4572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3pPr>
            <a:lvl4pPr marL="0" marR="0" indent="6858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4pPr>
            <a:lvl5pPr marL="0" marR="0" indent="9144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5pPr>
            <a:lvl6pPr marL="0" marR="0" indent="211020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6pPr>
            <a:lvl7pPr marL="0" marR="0" indent="253224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7pPr>
            <a:lvl8pPr marL="0" marR="0" indent="2954289"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8pPr>
            <a:lvl9pPr marL="0" marR="0" indent="3376331"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9pPr>
          </a:lstStyle>
          <a:p>
            <a:pPr>
              <a:lnSpc>
                <a:spcPct val="120000"/>
              </a:lnSpc>
              <a:spcBef>
                <a:spcPts val="0"/>
              </a:spcBef>
              <a:defRPr sz="1300"/>
            </a:pPr>
            <a:r>
              <a:rPr lang="en-US" sz="1400" dirty="0">
                <a:latin typeface="Montserrat Semi Bold"/>
                <a:ea typeface="Montserrat Semi Bold"/>
                <a:cs typeface="Montserrat Semi Bold"/>
              </a:rPr>
              <a:t>No Appointed Agent</a:t>
            </a:r>
          </a:p>
          <a:p>
            <a:pPr>
              <a:lnSpc>
                <a:spcPct val="120000"/>
              </a:lnSpc>
              <a:spcBef>
                <a:spcPts val="0"/>
              </a:spcBef>
              <a:defRPr sz="1300"/>
            </a:pPr>
            <a:r>
              <a:rPr lang="en-US" sz="1300" dirty="0"/>
              <a:t>Lessors of solar cells will not have an appointed agent to represent and protect their interests under the terms of the Owner Lease, Terms of Service, and other related documents.</a:t>
            </a:r>
          </a:p>
          <a:p>
            <a:pPr>
              <a:lnSpc>
                <a:spcPct val="120000"/>
              </a:lnSpc>
              <a:spcBef>
                <a:spcPts val="0"/>
              </a:spcBef>
              <a:defRPr sz="1300"/>
            </a:pPr>
            <a:endParaRPr lang="en-US" sz="1300" dirty="0"/>
          </a:p>
          <a:p>
            <a:pPr>
              <a:lnSpc>
                <a:spcPct val="120000"/>
              </a:lnSpc>
              <a:spcBef>
                <a:spcPts val="0"/>
              </a:spcBef>
              <a:defRPr sz="1300"/>
            </a:pPr>
            <a:r>
              <a:rPr lang="en-US" sz="1300" dirty="0"/>
              <a:t>Solar cell lessors may assemble to discuss and decide material matters relating to their purchases and the lease contract.  At his option, any lessor may appoint a third party agent or trustee. </a:t>
            </a:r>
          </a:p>
          <a:p>
            <a:pPr>
              <a:lnSpc>
                <a:spcPct val="120000"/>
              </a:lnSpc>
              <a:spcBef>
                <a:spcPts val="0"/>
              </a:spcBef>
              <a:defRPr sz="1300"/>
            </a:pPr>
            <a:endParaRPr lang="en-US" sz="1300" dirty="0"/>
          </a:p>
          <a:p>
            <a:pPr>
              <a:lnSpc>
                <a:spcPct val="120000"/>
              </a:lnSpc>
              <a:spcBef>
                <a:spcPts val="0"/>
              </a:spcBef>
              <a:defRPr sz="1300"/>
            </a:pPr>
            <a:endParaRPr lang="en-US" sz="1300" dirty="0"/>
          </a:p>
          <a:p>
            <a:pPr>
              <a:lnSpc>
                <a:spcPct val="120000"/>
              </a:lnSpc>
              <a:spcBef>
                <a:spcPts val="0"/>
              </a:spcBef>
              <a:defRPr sz="1300"/>
            </a:pPr>
            <a:endParaRPr lang="en-US" sz="1300" dirty="0"/>
          </a:p>
          <a:p>
            <a:pPr>
              <a:lnSpc>
                <a:spcPct val="120000"/>
              </a:lnSpc>
              <a:spcBef>
                <a:spcPts val="0"/>
              </a:spcBef>
              <a:defRPr sz="1300"/>
            </a:pPr>
            <a:endParaRPr lang="en-US" sz="1300" dirty="0"/>
          </a:p>
          <a:p>
            <a:pPr>
              <a:lnSpc>
                <a:spcPct val="120000"/>
              </a:lnSpc>
              <a:spcBef>
                <a:spcPts val="0"/>
              </a:spcBef>
              <a:defRPr sz="1300"/>
            </a:pPr>
            <a:endParaRPr lang="en-US" sz="1300" dirty="0"/>
          </a:p>
          <a:p>
            <a:pPr>
              <a:lnSpc>
                <a:spcPct val="120000"/>
              </a:lnSpc>
              <a:spcBef>
                <a:spcPts val="0"/>
              </a:spcBef>
              <a:defRPr sz="1300"/>
            </a:pPr>
            <a:endParaRPr lang="en-US" sz="1300" dirty="0"/>
          </a:p>
          <a:p>
            <a:pPr>
              <a:lnSpc>
                <a:spcPct val="120000"/>
              </a:lnSpc>
              <a:spcBef>
                <a:spcPts val="0"/>
              </a:spcBef>
              <a:defRPr sz="1300"/>
            </a:pPr>
            <a:endParaRPr lang="en-US" sz="1300" dirty="0"/>
          </a:p>
          <a:p>
            <a:pPr>
              <a:lnSpc>
                <a:spcPct val="130000"/>
              </a:lnSpc>
              <a:spcBef>
                <a:spcPts val="0"/>
              </a:spcBef>
              <a:defRPr sz="1300">
                <a:latin typeface="Montserrat Semi Bold"/>
                <a:ea typeface="Montserrat Semi Bold"/>
                <a:cs typeface="Montserrat Semi Bold"/>
                <a:sym typeface="Montserrat Semi Bold"/>
              </a:defRPr>
            </a:pPr>
            <a:endParaRPr lang="en-US" sz="1400" dirty="0"/>
          </a:p>
          <a:p>
            <a:pPr>
              <a:lnSpc>
                <a:spcPct val="130000"/>
              </a:lnSpc>
              <a:spcBef>
                <a:spcPts val="0"/>
              </a:spcBef>
              <a:defRPr sz="1300">
                <a:latin typeface="Montserrat Semi Bold"/>
                <a:ea typeface="Montserrat Semi Bold"/>
                <a:cs typeface="Montserrat Semi Bold"/>
                <a:sym typeface="Montserrat Semi Bold"/>
              </a:defRPr>
            </a:pPr>
            <a:r>
              <a:rPr lang="en-US" sz="1400" dirty="0"/>
              <a:t>Installation Delays</a:t>
            </a:r>
            <a:br>
              <a:rPr lang="en-US" sz="1400" dirty="0"/>
            </a:br>
            <a:r>
              <a:rPr lang="en-US" sz="1300" dirty="0">
                <a:latin typeface="Montserrat Light" panose="00000400000000000000" pitchFamily="50" charset="0"/>
                <a:ea typeface="Montserrat Semi Bold"/>
                <a:cs typeface="Montserrat Semi Bold"/>
              </a:rPr>
              <a:t>For a solar project if this type, the risk of installation delays is very low. </a:t>
            </a:r>
            <a:r>
              <a:rPr lang="en-US" sz="1300" dirty="0">
                <a:latin typeface="Montserrat Light" panose="00000400000000000000" pitchFamily="50" charset="0"/>
              </a:rPr>
              <a:t>We believe we have allowed plenty of time to </a:t>
            </a:r>
            <a:r>
              <a:rPr lang="en-US" sz="1300" dirty="0">
                <a:latin typeface="Montserrat Light" panose="00000400000000000000" pitchFamily="50" charset="0"/>
                <a:ea typeface="Montserrat Semi Bold"/>
                <a:cs typeface="Montserrat Semi Bold"/>
              </a:rPr>
              <a:t>complete</a:t>
            </a:r>
            <a:r>
              <a:rPr lang="en-US" sz="1300" dirty="0">
                <a:latin typeface="Montserrat Light" panose="00000400000000000000" pitchFamily="50" charset="0"/>
              </a:rPr>
              <a:t> the installation of the PV systems so that it is possible to pay Lease Rental at the end of the first month following the crowd-sale ends. It is possible that Knysna Primary School experiences significant issues or delays that could hamper payment of project lease rental to The Sun Exchange which would impact the amount of lease rental you receive under the Owner Lease, although in all such circumstances the lease period will only begin once the solar plant has been commissioned and is fully operational.</a:t>
            </a:r>
          </a:p>
          <a:p>
            <a:pPr>
              <a:lnSpc>
                <a:spcPct val="130000"/>
              </a:lnSpc>
              <a:spcBef>
                <a:spcPts val="0"/>
              </a:spcBef>
              <a:defRPr sz="1300">
                <a:latin typeface="Montserrat Semi Bold"/>
                <a:ea typeface="Montserrat Semi Bold"/>
                <a:cs typeface="Montserrat Semi Bold"/>
                <a:sym typeface="Montserrat Semi Bold"/>
              </a:defRPr>
            </a:pPr>
            <a:endParaRPr lang="en-US" sz="1300" dirty="0">
              <a:latin typeface="Montserrat Light" panose="00000400000000000000" pitchFamily="50"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Tree>
    <p:extLst>
      <p:ext uri="{BB962C8B-B14F-4D97-AF65-F5344CB8AC3E}">
        <p14:creationId xmlns:p14="http://schemas.microsoft.com/office/powerpoint/2010/main" val="1939363381"/>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51</a:t>
            </a:fld>
            <a:r>
              <a:rPr lang="en-US" spc="-50" dirty="0">
                <a:solidFill>
                  <a:schemeClr val="bg1"/>
                </a:solidFill>
              </a:rPr>
              <a:t> ]</a:t>
            </a:r>
          </a:p>
        </p:txBody>
      </p:sp>
      <p:sp>
        <p:nvSpPr>
          <p:cNvPr id="3" name="Title 2"/>
          <p:cNvSpPr>
            <a:spLocks noGrp="1"/>
          </p:cNvSpPr>
          <p:nvPr>
            <p:ph type="title"/>
          </p:nvPr>
        </p:nvSpPr>
        <p:spPr/>
        <p:txBody>
          <a:bodyPr/>
          <a:lstStyle/>
          <a:p>
            <a:r>
              <a:rPr lang="en-US" dirty="0"/>
              <a:t>RISK FACTORS</a:t>
            </a:r>
          </a:p>
        </p:txBody>
      </p:sp>
      <p:sp>
        <p:nvSpPr>
          <p:cNvPr id="6" name="Shape 483"/>
          <p:cNvSpPr txBox="1">
            <a:spLocks/>
          </p:cNvSpPr>
          <p:nvPr/>
        </p:nvSpPr>
        <p:spPr>
          <a:xfrm>
            <a:off x="369080" y="1587600"/>
            <a:ext cx="8335720" cy="4495789"/>
          </a:xfrm>
          <a:prstGeom prst="rect">
            <a:avLst/>
          </a:prstGeom>
          <a:ln w="12700">
            <a:miter lim="400000"/>
          </a:ln>
          <a:extLst>
            <a:ext uri="{C572A759-6A51-4108-AA02-DFA0A04FC94B}">
              <ma14:wrappingTextBoxFlag xmlns="" xmlns:ma14="http://schemas.microsoft.com/office/mac/drawingml/2011/main" val="1"/>
            </a:ext>
          </a:extLst>
        </p:spPr>
        <p:txBody>
          <a:bodyPr lIns="0" tIns="0" rIns="0" bIns="0" numCol="2" spcCol="334848">
            <a:noAutofit/>
          </a:bodyPr>
          <a:lstStyle>
            <a:lvl1pPr marL="0" marR="0" indent="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1pPr>
            <a:lvl2pPr marL="0" marR="0" indent="2286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2pPr>
            <a:lvl3pPr marL="0" marR="0" indent="4572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3pPr>
            <a:lvl4pPr marL="0" marR="0" indent="6858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4pPr>
            <a:lvl5pPr marL="0" marR="0" indent="91440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5pPr>
            <a:lvl6pPr marL="0" marR="0" indent="211020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6pPr>
            <a:lvl7pPr marL="0" marR="0" indent="253224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7pPr>
            <a:lvl8pPr marL="0" marR="0" indent="2954289"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8pPr>
            <a:lvl9pPr marL="0" marR="0" indent="3376331"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9pPr>
          </a:lstStyle>
          <a:p>
            <a:pPr hangingPunct="1">
              <a:lnSpc>
                <a:spcPct val="120000"/>
              </a:lnSpc>
              <a:defRPr sz="1300"/>
            </a:pPr>
            <a:r>
              <a:rPr lang="en-US" sz="1400" dirty="0">
                <a:latin typeface="Montserrat Semi Bold"/>
                <a:ea typeface="Montserrat Semi Bold"/>
                <a:cs typeface="Montserrat Semi Bold"/>
                <a:sym typeface="Montserrat Semi Bold"/>
              </a:rPr>
              <a:t>In some circumstances, we have the right to donate certain rental income from your solar cells to a charity that you select, instead of paying it to you.</a:t>
            </a:r>
            <a:br>
              <a:rPr lang="en-US" sz="1400" dirty="0">
                <a:latin typeface="Montserrat Semi Bold"/>
                <a:ea typeface="Montserrat Semi Bold"/>
                <a:cs typeface="Montserrat Semi Bold"/>
              </a:rPr>
            </a:br>
            <a:r>
              <a:rPr lang="en-US" sz="1300" dirty="0">
                <a:latin typeface="Montserrat Light" panose="00000400000000000000" pitchFamily="50" charset="0"/>
                <a:ea typeface="Montserrat Semi Bold"/>
                <a:cs typeface="Montserrat Semi Bold"/>
              </a:rPr>
              <a:t>Each nation and jurisdiction has its own laws and regulations governing the offering of financial and other products which provide the purchaser to earn income over time.  </a:t>
            </a:r>
          </a:p>
          <a:p>
            <a:pPr hangingPunct="1">
              <a:lnSpc>
                <a:spcPct val="120000"/>
              </a:lnSpc>
              <a:defRPr sz="1300"/>
            </a:pPr>
            <a:r>
              <a:rPr lang="en-US" sz="1300" dirty="0">
                <a:latin typeface="Montserrat Light" panose="00000400000000000000" pitchFamily="50" charset="0"/>
                <a:ea typeface="Montserrat Semi Bold"/>
                <a:cs typeface="Montserrat Semi Bold"/>
              </a:rPr>
              <a:t>In the event we determine that the sale of solar cells and subsequent payment of lease rental to you in excess of your original purchase price would require us to register the sale as a securities offering, or seek an exemption under securities laws or regulations in your jurisdiction, we have the option to not pay pay you rental income in excess of your original solar cells purchase price, and instead donate only those excess rental amounts to a charity you select.  </a:t>
            </a:r>
          </a:p>
          <a:p>
            <a:pPr>
              <a:lnSpc>
                <a:spcPct val="120000"/>
              </a:lnSpc>
              <a:spcBef>
                <a:spcPts val="0"/>
              </a:spcBef>
              <a:defRPr sz="1300">
                <a:latin typeface="Montserrat Semi Bold"/>
                <a:ea typeface="Montserrat Semi Bold"/>
                <a:cs typeface="Montserrat Semi Bold"/>
                <a:sym typeface="Montserrat Semi Bold"/>
              </a:defRPr>
            </a:pPr>
            <a:endParaRPr lang="en-US" sz="1600" dirty="0"/>
          </a:p>
          <a:p>
            <a:pPr>
              <a:lnSpc>
                <a:spcPct val="120000"/>
              </a:lnSpc>
              <a:spcBef>
                <a:spcPts val="0"/>
              </a:spcBef>
              <a:defRPr sz="1300">
                <a:latin typeface="Montserrat Semi Bold"/>
                <a:ea typeface="Montserrat Semi Bold"/>
                <a:cs typeface="Montserrat Semi Bold"/>
                <a:sym typeface="Montserrat Semi Bold"/>
              </a:defRPr>
            </a:pPr>
            <a:endParaRPr lang="en-US" sz="1600" dirty="0"/>
          </a:p>
          <a:p>
            <a:pPr>
              <a:lnSpc>
                <a:spcPct val="120000"/>
              </a:lnSpc>
              <a:spcBef>
                <a:spcPts val="0"/>
              </a:spcBef>
              <a:defRPr sz="1300">
                <a:latin typeface="Montserrat Semi Bold"/>
                <a:ea typeface="Montserrat Semi Bold"/>
                <a:cs typeface="Montserrat Semi Bold"/>
                <a:sym typeface="Montserrat Semi Bold"/>
              </a:defRPr>
            </a:pPr>
            <a:r>
              <a:rPr lang="en-US" sz="1600" dirty="0"/>
              <a:t>Load Shedding</a:t>
            </a:r>
          </a:p>
          <a:p>
            <a:pPr>
              <a:lnSpc>
                <a:spcPct val="120000"/>
              </a:lnSpc>
              <a:spcBef>
                <a:spcPts val="0"/>
              </a:spcBef>
              <a:defRPr sz="1300"/>
            </a:pPr>
            <a:r>
              <a:rPr lang="en-US" sz="1300" dirty="0">
                <a:latin typeface="Montserrat Light" panose="00000400000000000000" pitchFamily="50" charset="0"/>
              </a:rPr>
              <a:t>South Africa sometimes suffers rolling power cuts when the national grid is under stress. When these events occur the solar power production from your solar cells is disconnected for safety and technical reasons. These events are rare and unpredictable, but when they do happen, power losses for a couple of hours can be expected. The rental forecasts in this document have not taken into consideration load-shedding events as it is impossible to predict the frequency of these events. There are however monthly minimum charges to the </a:t>
            </a:r>
            <a:r>
              <a:rPr lang="en-US" sz="1300" dirty="0" err="1">
                <a:latin typeface="Montserrat Light" panose="00000400000000000000" pitchFamily="50" charset="0"/>
              </a:rPr>
              <a:t>offtaker</a:t>
            </a:r>
            <a:r>
              <a:rPr lang="en-US" sz="1300" dirty="0">
                <a:latin typeface="Montserrat Light" panose="00000400000000000000" pitchFamily="50" charset="0"/>
              </a:rPr>
              <a:t>, so even in the event of a total failure of the grid, half of the predicted power in any given month will be billed. </a:t>
            </a:r>
          </a:p>
          <a:p>
            <a:pPr hangingPunct="1">
              <a:lnSpc>
                <a:spcPct val="120000"/>
              </a:lnSpc>
              <a:defRPr sz="1300"/>
            </a:pPr>
            <a:endParaRPr lang="en-US" sz="1300" dirty="0">
              <a:latin typeface="Montserrat Light" panose="00000400000000000000" pitchFamily="50" charset="0"/>
              <a:ea typeface="Montserrat Semi Bold"/>
              <a:cs typeface="Montserrat Semi Bold"/>
            </a:endParaRPr>
          </a:p>
          <a:p>
            <a:pPr>
              <a:lnSpc>
                <a:spcPct val="120000"/>
              </a:lnSpc>
              <a:spcBef>
                <a:spcPts val="0"/>
              </a:spcBef>
              <a:defRPr sz="1300"/>
            </a:pPr>
            <a:endParaRPr lang="en-US" sz="13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Tree>
    <p:extLst>
      <p:ext uri="{BB962C8B-B14F-4D97-AF65-F5344CB8AC3E}">
        <p14:creationId xmlns:p14="http://schemas.microsoft.com/office/powerpoint/2010/main" val="219884278"/>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Shape 508"/>
          <p:cNvSpPr/>
          <p:nvPr/>
        </p:nvSpPr>
        <p:spPr>
          <a:xfrm>
            <a:off x="1146413" y="353620"/>
            <a:ext cx="7653099" cy="123110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algn="r">
              <a:spcBef>
                <a:spcPts val="0"/>
              </a:spcBef>
              <a:defRPr sz="2000">
                <a:solidFill>
                  <a:srgbClr val="FFFFFF"/>
                </a:solidFill>
              </a:defRPr>
            </a:pPr>
            <a:r>
              <a:rPr dirty="0"/>
              <a:t>70 thousand billion watts </a:t>
            </a:r>
            <a:r>
              <a:rPr lang="en-GB" dirty="0"/>
              <a:t>of</a:t>
            </a:r>
            <a:br>
              <a:rPr lang="en-GB" dirty="0"/>
            </a:br>
            <a:r>
              <a:rPr lang="en-GB" dirty="0"/>
              <a:t>photons </a:t>
            </a:r>
            <a:r>
              <a:rPr dirty="0"/>
              <a:t>from the sun </a:t>
            </a:r>
            <a:r>
              <a:rPr lang="en-GB" dirty="0"/>
              <a:t>are</a:t>
            </a:r>
            <a:br>
              <a:rPr lang="en-GB" dirty="0"/>
            </a:br>
            <a:r>
              <a:rPr dirty="0"/>
              <a:t>hit</a:t>
            </a:r>
            <a:r>
              <a:rPr lang="en-GB" dirty="0"/>
              <a:t>ting</a:t>
            </a:r>
            <a:r>
              <a:rPr dirty="0"/>
              <a:t> </a:t>
            </a:r>
            <a:r>
              <a:rPr lang="en-GB" dirty="0"/>
              <a:t>E</a:t>
            </a:r>
            <a:r>
              <a:rPr dirty="0" err="1"/>
              <a:t>arth</a:t>
            </a:r>
            <a:r>
              <a:rPr dirty="0"/>
              <a:t> </a:t>
            </a:r>
            <a:r>
              <a:rPr lang="en-GB" dirty="0"/>
              <a:t>at </a:t>
            </a:r>
            <a:r>
              <a:rPr dirty="0"/>
              <a:t>every</a:t>
            </a:r>
            <a:br>
              <a:rPr lang="en-US" dirty="0"/>
            </a:br>
            <a:r>
              <a:rPr dirty="0"/>
              <a:t>moment</a:t>
            </a: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53</a:t>
            </a:fld>
            <a:r>
              <a:rPr lang="en-US" spc="-50" dirty="0">
                <a:solidFill>
                  <a:schemeClr val="bg1"/>
                </a:solidFill>
              </a:rPr>
              <a:t> ]</a:t>
            </a:r>
          </a:p>
        </p:txBody>
      </p:sp>
      <p:sp>
        <p:nvSpPr>
          <p:cNvPr id="3" name="Title 2"/>
          <p:cNvSpPr>
            <a:spLocks noGrp="1"/>
          </p:cNvSpPr>
          <p:nvPr>
            <p:ph type="title"/>
          </p:nvPr>
        </p:nvSpPr>
        <p:spPr/>
        <p:txBody>
          <a:bodyPr>
            <a:normAutofit/>
          </a:bodyPr>
          <a:lstStyle/>
          <a:p>
            <a:r>
              <a:rPr lang="en-US" dirty="0"/>
              <a:t>APPENDIX: ZAR &amp; BTC PAYMENT FLOW</a:t>
            </a:r>
          </a:p>
        </p:txBody>
      </p:sp>
      <p:sp>
        <p:nvSpPr>
          <p:cNvPr id="11" name="Shape 517"/>
          <p:cNvSpPr/>
          <p:nvPr/>
        </p:nvSpPr>
        <p:spPr>
          <a:xfrm>
            <a:off x="350370" y="1881776"/>
            <a:ext cx="3193501" cy="208902"/>
          </a:xfrm>
          <a:prstGeom prst="rightArrow">
            <a:avLst>
              <a:gd name="adj1" fmla="val 50000"/>
              <a:gd name="adj2" fmla="val 50000"/>
            </a:avLst>
          </a:prstGeom>
          <a:solidFill>
            <a:srgbClr val="FAA70A"/>
          </a:solidFill>
          <a:ln w="12700">
            <a:miter lim="400000"/>
          </a:ln>
          <a:effectLst>
            <a:outerShdw blurRad="25400" dist="12700" dir="5400000" rotWithShape="0">
              <a:srgbClr val="000000">
                <a:alpha val="35000"/>
              </a:srgbClr>
            </a:outerShdw>
          </a:effectLst>
        </p:spPr>
        <p:txBody>
          <a:bodyPr lIns="42203" tIns="42203" rIns="42203" bIns="42203" anchor="ctr"/>
          <a:lstStyle/>
          <a:p>
            <a:pPr algn="ctr">
              <a:spcBef>
                <a:spcPts val="0"/>
              </a:spcBef>
              <a:defRPr>
                <a:latin typeface="+mn-lt"/>
                <a:ea typeface="+mn-ea"/>
                <a:cs typeface="+mn-cs"/>
                <a:sym typeface="Calibri"/>
              </a:defRPr>
            </a:pPr>
            <a:endParaRPr/>
          </a:p>
        </p:txBody>
      </p:sp>
      <p:sp>
        <p:nvSpPr>
          <p:cNvPr id="12" name="Shape 518"/>
          <p:cNvSpPr/>
          <p:nvPr/>
        </p:nvSpPr>
        <p:spPr>
          <a:xfrm>
            <a:off x="4411089" y="1881777"/>
            <a:ext cx="3877929" cy="191536"/>
          </a:xfrm>
          <a:prstGeom prst="rightArrow">
            <a:avLst>
              <a:gd name="adj1" fmla="val 50000"/>
              <a:gd name="adj2" fmla="val 50000"/>
            </a:avLst>
          </a:prstGeom>
          <a:solidFill>
            <a:srgbClr val="FAA70A"/>
          </a:solidFill>
          <a:ln w="12700">
            <a:miter lim="400000"/>
          </a:ln>
          <a:effectLst>
            <a:outerShdw blurRad="25400" dist="12700" dir="5400000" rotWithShape="0">
              <a:srgbClr val="000000">
                <a:alpha val="35000"/>
              </a:srgbClr>
            </a:outerShdw>
          </a:effectLst>
        </p:spPr>
        <p:txBody>
          <a:bodyPr lIns="42203" tIns="42203" rIns="42203" bIns="42203" anchor="ctr"/>
          <a:lstStyle/>
          <a:p>
            <a:pPr algn="ctr">
              <a:spcBef>
                <a:spcPts val="0"/>
              </a:spcBef>
              <a:defRPr>
                <a:latin typeface="+mn-lt"/>
                <a:ea typeface="+mn-ea"/>
                <a:cs typeface="+mn-cs"/>
                <a:sym typeface="Calibri"/>
              </a:defRPr>
            </a:pPr>
            <a:endParaRPr/>
          </a:p>
        </p:txBody>
      </p:sp>
      <p:sp>
        <p:nvSpPr>
          <p:cNvPr id="14" name="Shape 520"/>
          <p:cNvSpPr/>
          <p:nvPr/>
        </p:nvSpPr>
        <p:spPr>
          <a:xfrm>
            <a:off x="5220943" y="3023543"/>
            <a:ext cx="831446" cy="2016788"/>
          </a:xfrm>
          <a:prstGeom prst="rect">
            <a:avLst/>
          </a:prstGeom>
          <a:solidFill>
            <a:srgbClr val="FFFFFF"/>
          </a:solidFill>
          <a:ln w="3175" cap="flat">
            <a:solidFill>
              <a:srgbClr val="000090"/>
            </a:solidFill>
            <a:prstDash val="solid"/>
            <a:miter lim="400000"/>
          </a:ln>
          <a:effectLst/>
        </p:spPr>
        <p:txBody>
          <a:bodyPr wrap="square" lIns="45719" tIns="45719" rIns="45719" bIns="45719" numCol="1" anchor="ctr">
            <a:noAutofit/>
          </a:bodyPr>
          <a:lstStyle/>
          <a:p>
            <a:pPr algn="ctr">
              <a:spcBef>
                <a:spcPts val="0"/>
              </a:spcBef>
              <a:defRPr sz="1200">
                <a:effectLst>
                  <a:outerShdw dist="1524" dir="16200000" rotWithShape="0">
                    <a:srgbClr val="000000">
                      <a:alpha val="0"/>
                    </a:srgbClr>
                  </a:outerShdw>
                </a:effectLst>
                <a:latin typeface="+mn-lt"/>
                <a:ea typeface="+mn-ea"/>
                <a:cs typeface="+mn-cs"/>
                <a:sym typeface="Calibri"/>
              </a:defRPr>
            </a:pPr>
            <a:endParaRPr/>
          </a:p>
        </p:txBody>
      </p:sp>
      <p:sp>
        <p:nvSpPr>
          <p:cNvPr id="16" name="Shape 522"/>
          <p:cNvSpPr/>
          <p:nvPr/>
        </p:nvSpPr>
        <p:spPr>
          <a:xfrm>
            <a:off x="323850" y="3027053"/>
            <a:ext cx="4699074" cy="571221"/>
          </a:xfrm>
          <a:prstGeom prst="rect">
            <a:avLst/>
          </a:prstGeom>
          <a:solidFill>
            <a:srgbClr val="FFFFFF"/>
          </a:solidFill>
          <a:ln w="3175" cap="flat">
            <a:solidFill>
              <a:srgbClr val="A7A7A7">
                <a:alpha val="88000"/>
              </a:srgbClr>
            </a:solidFill>
            <a:prstDash val="solid"/>
            <a:miter lim="400000"/>
          </a:ln>
          <a:effectLst/>
        </p:spPr>
        <p:txBody>
          <a:bodyPr wrap="square" lIns="45719" tIns="45719" rIns="45719" bIns="45719" numCol="1" anchor="ctr">
            <a:noAutofit/>
          </a:bodyPr>
          <a:lstStyle/>
          <a:p>
            <a:pPr algn="ctr">
              <a:spcBef>
                <a:spcPts val="0"/>
              </a:spcBef>
              <a:defRPr sz="1200">
                <a:effectLst>
                  <a:outerShdw dist="1524" dir="16200000" rotWithShape="0">
                    <a:srgbClr val="000000">
                      <a:alpha val="0"/>
                    </a:srgbClr>
                  </a:outerShdw>
                </a:effectLst>
                <a:latin typeface="+mn-lt"/>
                <a:ea typeface="+mn-ea"/>
                <a:cs typeface="+mn-cs"/>
                <a:sym typeface="Calibri"/>
              </a:defRPr>
            </a:pPr>
            <a:endParaRPr/>
          </a:p>
        </p:txBody>
      </p:sp>
      <p:sp>
        <p:nvSpPr>
          <p:cNvPr id="19" name="Shape 525"/>
          <p:cNvSpPr/>
          <p:nvPr/>
        </p:nvSpPr>
        <p:spPr>
          <a:xfrm>
            <a:off x="323850" y="4139193"/>
            <a:ext cx="2903109" cy="563324"/>
          </a:xfrm>
          <a:prstGeom prst="rect">
            <a:avLst/>
          </a:prstGeom>
          <a:solidFill>
            <a:srgbClr val="FFFFFF"/>
          </a:solidFill>
          <a:ln w="3175" cap="flat">
            <a:solidFill>
              <a:srgbClr val="A7A7A7"/>
            </a:solidFill>
            <a:prstDash val="solid"/>
            <a:miter lim="400000"/>
          </a:ln>
          <a:effectLst/>
        </p:spPr>
        <p:txBody>
          <a:bodyPr wrap="square" lIns="45719" tIns="45719" rIns="45719" bIns="45719" numCol="1" anchor="ctr">
            <a:noAutofit/>
          </a:bodyPr>
          <a:lstStyle/>
          <a:p>
            <a:pPr algn="ctr">
              <a:spcBef>
                <a:spcPts val="0"/>
              </a:spcBef>
              <a:defRPr sz="1200">
                <a:effectLst>
                  <a:outerShdw dist="1524" dir="16200000" rotWithShape="0">
                    <a:srgbClr val="000000">
                      <a:alpha val="0"/>
                    </a:srgbClr>
                  </a:outerShdw>
                </a:effectLst>
                <a:latin typeface="+mn-lt"/>
                <a:ea typeface="+mn-ea"/>
                <a:cs typeface="+mn-cs"/>
                <a:sym typeface="Calibri"/>
              </a:defRPr>
            </a:pPr>
            <a:endParaRPr/>
          </a:p>
        </p:txBody>
      </p:sp>
      <p:sp>
        <p:nvSpPr>
          <p:cNvPr id="21" name="Shape 527"/>
          <p:cNvSpPr/>
          <p:nvPr/>
        </p:nvSpPr>
        <p:spPr>
          <a:xfrm>
            <a:off x="411749" y="3130631"/>
            <a:ext cx="972583" cy="2237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2203" tIns="42203" rIns="42203" bIns="42203" numCol="1" anchor="t">
            <a:spAutoFit/>
          </a:bodyPr>
          <a:lstStyle>
            <a:lvl1pPr>
              <a:spcBef>
                <a:spcPts val="0"/>
              </a:spcBef>
              <a:defRPr sz="700">
                <a:latin typeface="Montserrat"/>
                <a:ea typeface="Montserrat"/>
                <a:cs typeface="Montserrat"/>
                <a:sym typeface="Montserrat"/>
              </a:defRPr>
            </a:lvl1pPr>
          </a:lstStyle>
          <a:p>
            <a:r>
              <a:rPr sz="900"/>
              <a:t>ZAR</a:t>
            </a:r>
          </a:p>
        </p:txBody>
      </p:sp>
      <p:sp>
        <p:nvSpPr>
          <p:cNvPr id="25" name="Shape 531"/>
          <p:cNvSpPr/>
          <p:nvPr/>
        </p:nvSpPr>
        <p:spPr>
          <a:xfrm>
            <a:off x="412125" y="4218446"/>
            <a:ext cx="972584" cy="2237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2203" tIns="42203" rIns="42203" bIns="42203" numCol="1" anchor="t">
            <a:spAutoFit/>
          </a:bodyPr>
          <a:lstStyle>
            <a:lvl1pPr>
              <a:spcBef>
                <a:spcPts val="0"/>
              </a:spcBef>
              <a:defRPr sz="700">
                <a:latin typeface="Montserrat"/>
                <a:ea typeface="Montserrat"/>
                <a:cs typeface="Montserrat"/>
                <a:sym typeface="Montserrat"/>
              </a:defRPr>
            </a:lvl1pPr>
          </a:lstStyle>
          <a:p>
            <a:r>
              <a:rPr sz="900" dirty="0"/>
              <a:t>BTC</a:t>
            </a:r>
          </a:p>
        </p:txBody>
      </p:sp>
      <p:sp>
        <p:nvSpPr>
          <p:cNvPr id="27" name="Shape 533"/>
          <p:cNvSpPr/>
          <p:nvPr/>
        </p:nvSpPr>
        <p:spPr>
          <a:xfrm>
            <a:off x="754909" y="3242417"/>
            <a:ext cx="5119880" cy="1"/>
          </a:xfrm>
          <a:prstGeom prst="line">
            <a:avLst/>
          </a:prstGeom>
          <a:noFill/>
          <a:ln w="9525" cap="flat">
            <a:solidFill>
              <a:schemeClr val="accent2"/>
            </a:solidFill>
            <a:prstDash val="solid"/>
            <a:round/>
            <a:tailEnd type="stealth" w="med" len="med"/>
          </a:ln>
          <a:effectLst>
            <a:outerShdw blurRad="38100" dist="20000" dir="5400000" rotWithShape="0">
              <a:srgbClr val="000000">
                <a:alpha val="38000"/>
              </a:srgbClr>
            </a:outerShdw>
          </a:effectLst>
        </p:spPr>
        <p:txBody>
          <a:bodyPr wrap="square" lIns="45719" tIns="45719" rIns="45719" bIns="45719" numCol="1" anchor="t">
            <a:noAutofit/>
          </a:bodyPr>
          <a:lstStyle/>
          <a:p>
            <a:pPr algn="ctr">
              <a:spcBef>
                <a:spcPts val="0"/>
              </a:spcBef>
              <a:defRPr sz="1200">
                <a:effectLst>
                  <a:outerShdw dist="1524" dir="16200000" rotWithShape="0">
                    <a:srgbClr val="000000">
                      <a:alpha val="0"/>
                    </a:srgbClr>
                  </a:outerShdw>
                </a:effectLst>
                <a:latin typeface="+mn-lt"/>
                <a:ea typeface="+mn-ea"/>
                <a:cs typeface="+mn-cs"/>
                <a:sym typeface="Calibri"/>
              </a:defRPr>
            </a:pPr>
            <a:endParaRPr/>
          </a:p>
        </p:txBody>
      </p:sp>
      <p:sp>
        <p:nvSpPr>
          <p:cNvPr id="31" name="Shape 537"/>
          <p:cNvSpPr/>
          <p:nvPr/>
        </p:nvSpPr>
        <p:spPr>
          <a:xfrm>
            <a:off x="754909" y="4338728"/>
            <a:ext cx="2281611" cy="1"/>
          </a:xfrm>
          <a:prstGeom prst="line">
            <a:avLst/>
          </a:prstGeom>
          <a:noFill/>
          <a:ln w="6350" cap="flat">
            <a:solidFill>
              <a:schemeClr val="accent5"/>
            </a:solidFill>
            <a:prstDash val="solid"/>
            <a:round/>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algn="ctr">
              <a:spcBef>
                <a:spcPts val="0"/>
              </a:spcBef>
              <a:defRPr sz="1200">
                <a:effectLst>
                  <a:outerShdw dist="1524" dir="16200000" rotWithShape="0">
                    <a:srgbClr val="000000">
                      <a:alpha val="0"/>
                    </a:srgbClr>
                  </a:outerShdw>
                </a:effectLst>
                <a:latin typeface="+mn-lt"/>
                <a:ea typeface="+mn-ea"/>
                <a:cs typeface="+mn-cs"/>
                <a:sym typeface="Calibri"/>
              </a:defRPr>
            </a:pPr>
            <a:endParaRPr/>
          </a:p>
        </p:txBody>
      </p:sp>
      <p:sp>
        <p:nvSpPr>
          <p:cNvPr id="36" name="Shape 542"/>
          <p:cNvSpPr/>
          <p:nvPr/>
        </p:nvSpPr>
        <p:spPr>
          <a:xfrm>
            <a:off x="744139" y="4509883"/>
            <a:ext cx="1534074" cy="1384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spcBef>
                <a:spcPts val="0"/>
              </a:spcBef>
              <a:defRPr sz="700">
                <a:solidFill>
                  <a:schemeClr val="accent1">
                    <a:satOff val="-4409"/>
                    <a:lumOff val="-10509"/>
                  </a:schemeClr>
                </a:solidFill>
                <a:latin typeface="Montserrat Semi Bold"/>
                <a:ea typeface="Montserrat Semi Bold"/>
                <a:cs typeface="Montserrat Semi Bold"/>
                <a:sym typeface="Montserrat Semi Bold"/>
              </a:defRPr>
            </a:lvl1pPr>
          </a:lstStyle>
          <a:p>
            <a:r>
              <a:rPr lang="en-US" sz="900" dirty="0">
                <a:solidFill>
                  <a:srgbClr val="005DB9"/>
                </a:solidFill>
              </a:rPr>
              <a:t>H</a:t>
            </a:r>
            <a:r>
              <a:rPr sz="900" dirty="0">
                <a:solidFill>
                  <a:srgbClr val="005DB9"/>
                </a:solidFill>
              </a:rPr>
              <a:t>eld in </a:t>
            </a:r>
            <a:r>
              <a:rPr lang="en-GB" sz="900" dirty="0">
                <a:solidFill>
                  <a:srgbClr val="005DB9"/>
                </a:solidFill>
              </a:rPr>
              <a:t>Luno</a:t>
            </a:r>
            <a:r>
              <a:rPr sz="900" dirty="0">
                <a:solidFill>
                  <a:srgbClr val="005DB9"/>
                </a:solidFill>
              </a:rPr>
              <a:t> digital wallet</a:t>
            </a:r>
          </a:p>
        </p:txBody>
      </p:sp>
      <p:sp>
        <p:nvSpPr>
          <p:cNvPr id="37" name="Shape 543"/>
          <p:cNvSpPr/>
          <p:nvPr/>
        </p:nvSpPr>
        <p:spPr>
          <a:xfrm>
            <a:off x="3720798" y="3788638"/>
            <a:ext cx="957081" cy="1726752"/>
          </a:xfrm>
          <a:prstGeom prst="rect">
            <a:avLst/>
          </a:prstGeom>
          <a:solidFill>
            <a:srgbClr val="FFFFFF"/>
          </a:solidFill>
          <a:ln w="3175" cap="flat">
            <a:solidFill>
              <a:schemeClr val="accent6">
                <a:lumMod val="50000"/>
              </a:schemeClr>
            </a:solidFill>
            <a:prstDash val="solid"/>
            <a:miter lim="400000"/>
          </a:ln>
          <a:effectLst/>
        </p:spPr>
        <p:txBody>
          <a:bodyPr wrap="square" lIns="45719" tIns="45719" rIns="45719" bIns="45719" numCol="1" anchor="ctr">
            <a:noAutofit/>
          </a:bodyPr>
          <a:lstStyle/>
          <a:p>
            <a:pPr algn="ctr">
              <a:spcBef>
                <a:spcPts val="0"/>
              </a:spcBef>
              <a:defRPr sz="1200">
                <a:effectLst>
                  <a:outerShdw dist="1524" dir="16200000" rotWithShape="0">
                    <a:srgbClr val="000000">
                      <a:alpha val="0"/>
                    </a:srgbClr>
                  </a:outerShdw>
                </a:effectLst>
                <a:latin typeface="+mn-lt"/>
                <a:ea typeface="+mn-ea"/>
                <a:cs typeface="+mn-cs"/>
                <a:sym typeface="Calibri"/>
              </a:defRPr>
            </a:pPr>
            <a:endParaRPr/>
          </a:p>
        </p:txBody>
      </p:sp>
      <p:sp>
        <p:nvSpPr>
          <p:cNvPr id="38" name="Shape 544"/>
          <p:cNvSpPr/>
          <p:nvPr/>
        </p:nvSpPr>
        <p:spPr>
          <a:xfrm>
            <a:off x="3784462" y="4658047"/>
            <a:ext cx="803938" cy="4154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spcBef>
                <a:spcPts val="0"/>
              </a:spcBef>
              <a:defRPr sz="700">
                <a:latin typeface="Montserrat Semi Bold"/>
                <a:ea typeface="Montserrat Semi Bold"/>
                <a:cs typeface="Montserrat Semi Bold"/>
                <a:sym typeface="Montserrat Semi Bold"/>
              </a:defRPr>
            </a:lvl1pPr>
          </a:lstStyle>
          <a:p>
            <a:r>
              <a:rPr lang="en-GB" sz="900" dirty="0"/>
              <a:t>Luno</a:t>
            </a:r>
            <a:r>
              <a:rPr sz="900" dirty="0"/>
              <a:t> </a:t>
            </a:r>
            <a:r>
              <a:rPr lang="en-ZA" sz="900" dirty="0"/>
              <a:t>digital </a:t>
            </a:r>
            <a:r>
              <a:rPr sz="900" dirty="0"/>
              <a:t>currency exchange</a:t>
            </a:r>
          </a:p>
        </p:txBody>
      </p:sp>
      <p:sp>
        <p:nvSpPr>
          <p:cNvPr id="39" name="Shape 545"/>
          <p:cNvSpPr/>
          <p:nvPr/>
        </p:nvSpPr>
        <p:spPr>
          <a:xfrm>
            <a:off x="744139" y="3405402"/>
            <a:ext cx="1229504" cy="1384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spcBef>
                <a:spcPts val="0"/>
              </a:spcBef>
              <a:defRPr sz="700">
                <a:solidFill>
                  <a:schemeClr val="accent1">
                    <a:satOff val="-4409"/>
                    <a:lumOff val="-10509"/>
                  </a:schemeClr>
                </a:solidFill>
                <a:latin typeface="Montserrat Semi Bold"/>
                <a:ea typeface="Montserrat Semi Bold"/>
                <a:cs typeface="Montserrat Semi Bold"/>
                <a:sym typeface="Montserrat Semi Bold"/>
              </a:defRPr>
            </a:lvl1pPr>
          </a:lstStyle>
          <a:p>
            <a:r>
              <a:rPr lang="en-US" sz="900" dirty="0">
                <a:solidFill>
                  <a:srgbClr val="005DB9"/>
                </a:solidFill>
              </a:rPr>
              <a:t>H</a:t>
            </a:r>
            <a:r>
              <a:rPr sz="900" dirty="0">
                <a:solidFill>
                  <a:srgbClr val="005DB9"/>
                </a:solidFill>
              </a:rPr>
              <a:t>eld in</a:t>
            </a:r>
            <a:r>
              <a:rPr lang="da-DK" sz="900" dirty="0">
                <a:solidFill>
                  <a:srgbClr val="005DB9"/>
                </a:solidFill>
              </a:rPr>
              <a:t> trust</a:t>
            </a:r>
            <a:r>
              <a:rPr sz="900" dirty="0">
                <a:solidFill>
                  <a:srgbClr val="005DB9"/>
                </a:solidFill>
              </a:rPr>
              <a:t> account</a:t>
            </a:r>
          </a:p>
        </p:txBody>
      </p:sp>
      <p:sp>
        <p:nvSpPr>
          <p:cNvPr id="41" name="Shape 547"/>
          <p:cNvSpPr/>
          <p:nvPr/>
        </p:nvSpPr>
        <p:spPr>
          <a:xfrm>
            <a:off x="3240897" y="4353827"/>
            <a:ext cx="2587438" cy="0"/>
          </a:xfrm>
          <a:prstGeom prst="line">
            <a:avLst/>
          </a:prstGeom>
          <a:noFill/>
          <a:ln w="9525" cap="flat">
            <a:solidFill>
              <a:schemeClr val="accent2"/>
            </a:solidFill>
            <a:prstDash val="solid"/>
            <a:round/>
            <a:tailEnd type="stealth" w="med" len="med"/>
          </a:ln>
          <a:effectLst>
            <a:outerShdw blurRad="38100" dist="20000" dir="5400000" rotWithShape="0">
              <a:srgbClr val="000000">
                <a:alpha val="38000"/>
              </a:srgbClr>
            </a:outerShdw>
          </a:effectLst>
        </p:spPr>
        <p:txBody>
          <a:bodyPr wrap="square" lIns="45719" tIns="45719" rIns="45719" bIns="45719" numCol="1" anchor="t">
            <a:noAutofit/>
          </a:bodyPr>
          <a:lstStyle/>
          <a:p>
            <a:pPr algn="ctr">
              <a:spcBef>
                <a:spcPts val="0"/>
              </a:spcBef>
              <a:defRPr sz="1200">
                <a:effectLst>
                  <a:outerShdw dist="1524" dir="16200000" rotWithShape="0">
                    <a:srgbClr val="000000">
                      <a:alpha val="0"/>
                    </a:srgbClr>
                  </a:outerShdw>
                </a:effectLst>
                <a:latin typeface="+mn-lt"/>
                <a:ea typeface="+mn-ea"/>
                <a:cs typeface="+mn-cs"/>
                <a:sym typeface="Calibri"/>
              </a:defRPr>
            </a:pPr>
            <a:endParaRPr/>
          </a:p>
        </p:txBody>
      </p:sp>
      <p:sp>
        <p:nvSpPr>
          <p:cNvPr id="46" name="Shape 552"/>
          <p:cNvSpPr/>
          <p:nvPr/>
        </p:nvSpPr>
        <p:spPr>
          <a:xfrm>
            <a:off x="5362157" y="4138085"/>
            <a:ext cx="690232" cy="2237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2203" tIns="42203" rIns="42203" bIns="42203" numCol="1" anchor="t">
            <a:spAutoFit/>
          </a:bodyPr>
          <a:lstStyle>
            <a:lvl1pPr>
              <a:spcBef>
                <a:spcPts val="0"/>
              </a:spcBef>
              <a:defRPr sz="700">
                <a:latin typeface="Montserrat"/>
                <a:ea typeface="Montserrat"/>
                <a:cs typeface="Montserrat"/>
                <a:sym typeface="Montserrat"/>
              </a:defRPr>
            </a:lvl1pPr>
          </a:lstStyle>
          <a:p>
            <a:r>
              <a:rPr sz="900" dirty="0"/>
              <a:t>ZAR</a:t>
            </a:r>
          </a:p>
        </p:txBody>
      </p:sp>
      <p:sp>
        <p:nvSpPr>
          <p:cNvPr id="48" name="Shape 554"/>
          <p:cNvSpPr/>
          <p:nvPr/>
        </p:nvSpPr>
        <p:spPr>
          <a:xfrm>
            <a:off x="5357914" y="3038462"/>
            <a:ext cx="690233" cy="2237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2203" tIns="42203" rIns="42203" bIns="42203" numCol="1" anchor="t">
            <a:spAutoFit/>
          </a:bodyPr>
          <a:lstStyle>
            <a:lvl1pPr>
              <a:spcBef>
                <a:spcPts val="0"/>
              </a:spcBef>
              <a:defRPr sz="700">
                <a:latin typeface="Montserrat"/>
                <a:ea typeface="Montserrat"/>
                <a:cs typeface="Montserrat"/>
                <a:sym typeface="Montserrat"/>
              </a:defRPr>
            </a:lvl1pPr>
          </a:lstStyle>
          <a:p>
            <a:r>
              <a:rPr sz="900"/>
              <a:t>ZAR</a:t>
            </a:r>
          </a:p>
        </p:txBody>
      </p:sp>
      <p:sp>
        <p:nvSpPr>
          <p:cNvPr id="49" name="Shape 555"/>
          <p:cNvSpPr/>
          <p:nvPr/>
        </p:nvSpPr>
        <p:spPr>
          <a:xfrm>
            <a:off x="7109606" y="2355511"/>
            <a:ext cx="1177125" cy="2826711"/>
          </a:xfrm>
          <a:prstGeom prst="rect">
            <a:avLst/>
          </a:prstGeom>
          <a:solidFill>
            <a:srgbClr val="FFFFFF"/>
          </a:solidFill>
          <a:ln w="3175" cap="flat">
            <a:solidFill>
              <a:schemeClr val="bg1">
                <a:lumMod val="50000"/>
              </a:schemeClr>
            </a:solidFill>
            <a:prstDash val="solid"/>
            <a:miter lim="400000"/>
          </a:ln>
          <a:effectLst/>
        </p:spPr>
        <p:txBody>
          <a:bodyPr wrap="square" lIns="45719" tIns="45719" rIns="45719" bIns="45719" numCol="1" anchor="ctr">
            <a:noAutofit/>
          </a:bodyPr>
          <a:lstStyle/>
          <a:p>
            <a:pPr algn="ctr">
              <a:spcBef>
                <a:spcPts val="0"/>
              </a:spcBef>
              <a:defRPr sz="1200">
                <a:effectLst>
                  <a:outerShdw dist="1524" dir="16200000" rotWithShape="0">
                    <a:srgbClr val="000000">
                      <a:alpha val="0"/>
                    </a:srgbClr>
                  </a:outerShdw>
                </a:effectLst>
                <a:latin typeface="+mn-lt"/>
                <a:ea typeface="+mn-ea"/>
                <a:cs typeface="+mn-cs"/>
                <a:sym typeface="Calibri"/>
              </a:defRPr>
            </a:pPr>
            <a:endParaRPr/>
          </a:p>
        </p:txBody>
      </p:sp>
      <p:sp>
        <p:nvSpPr>
          <p:cNvPr id="50" name="Shape 556"/>
          <p:cNvSpPr/>
          <p:nvPr/>
        </p:nvSpPr>
        <p:spPr>
          <a:xfrm>
            <a:off x="7105730" y="3162081"/>
            <a:ext cx="1180300" cy="5539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algn="ctr">
              <a:spcBef>
                <a:spcPts val="0"/>
              </a:spcBef>
              <a:defRPr sz="700">
                <a:latin typeface="Montserrat"/>
                <a:ea typeface="Montserrat"/>
                <a:cs typeface="Montserrat"/>
                <a:sym typeface="Montserrat"/>
              </a:defRPr>
            </a:pPr>
            <a:r>
              <a:rPr lang="en-US" sz="900" dirty="0"/>
              <a:t>D</a:t>
            </a:r>
            <a:r>
              <a:rPr sz="900" dirty="0"/>
              <a:t>isbursed to </a:t>
            </a:r>
            <a:r>
              <a:rPr lang="en-US" sz="900" dirty="0" err="1"/>
              <a:t>Specialised</a:t>
            </a:r>
            <a:r>
              <a:rPr lang="en-US" sz="900" dirty="0"/>
              <a:t> Solar Systems </a:t>
            </a:r>
            <a:endParaRPr sz="900" dirty="0"/>
          </a:p>
          <a:p>
            <a:pPr algn="ctr">
              <a:spcBef>
                <a:spcPts val="0"/>
              </a:spcBef>
              <a:defRPr sz="700">
                <a:latin typeface="Montserrat"/>
                <a:ea typeface="Montserrat"/>
                <a:cs typeface="Montserrat"/>
                <a:sym typeface="Montserrat"/>
              </a:defRPr>
            </a:pPr>
            <a:r>
              <a:rPr sz="900" dirty="0"/>
              <a:t>for construction</a:t>
            </a:r>
          </a:p>
          <a:p>
            <a:pPr algn="ctr">
              <a:spcBef>
                <a:spcPts val="0"/>
              </a:spcBef>
              <a:defRPr sz="700">
                <a:latin typeface="Montserrat"/>
                <a:ea typeface="Montserrat"/>
                <a:cs typeface="Montserrat"/>
                <a:sym typeface="Montserrat"/>
              </a:defRPr>
            </a:pPr>
            <a:r>
              <a:rPr sz="900" dirty="0"/>
              <a:t>of the </a:t>
            </a:r>
            <a:r>
              <a:rPr lang="en-US" sz="900" dirty="0"/>
              <a:t>system</a:t>
            </a:r>
            <a:endParaRPr sz="900" dirty="0"/>
          </a:p>
        </p:txBody>
      </p:sp>
      <p:sp>
        <p:nvSpPr>
          <p:cNvPr id="51" name="Shape 557"/>
          <p:cNvSpPr/>
          <p:nvPr/>
        </p:nvSpPr>
        <p:spPr>
          <a:xfrm>
            <a:off x="7111894" y="5234381"/>
            <a:ext cx="1177125" cy="627060"/>
          </a:xfrm>
          <a:prstGeom prst="rect">
            <a:avLst/>
          </a:prstGeom>
          <a:solidFill>
            <a:srgbClr val="FFFFFF"/>
          </a:solidFill>
          <a:ln w="3175" cap="flat">
            <a:solidFill>
              <a:schemeClr val="accent2">
                <a:satOff val="-4966"/>
                <a:lumOff val="-10549"/>
              </a:schemeClr>
            </a:solidFill>
            <a:prstDash val="solid"/>
            <a:miter lim="400000"/>
          </a:ln>
          <a:effectLst/>
        </p:spPr>
        <p:txBody>
          <a:bodyPr wrap="square" lIns="45719" tIns="45719" rIns="45719" bIns="45719" numCol="1" anchor="ctr">
            <a:noAutofit/>
          </a:bodyPr>
          <a:lstStyle/>
          <a:p>
            <a:pPr algn="ctr">
              <a:spcBef>
                <a:spcPts val="0"/>
              </a:spcBef>
              <a:defRPr sz="1200">
                <a:effectLst>
                  <a:outerShdw dist="1524" dir="16200000" rotWithShape="0">
                    <a:srgbClr val="000000">
                      <a:alpha val="0"/>
                    </a:srgbClr>
                  </a:outerShdw>
                </a:effectLst>
                <a:latin typeface="+mn-lt"/>
                <a:ea typeface="+mn-ea"/>
                <a:cs typeface="+mn-cs"/>
                <a:sym typeface="Calibri"/>
              </a:defRPr>
            </a:pPr>
            <a:endParaRPr/>
          </a:p>
        </p:txBody>
      </p:sp>
      <p:sp>
        <p:nvSpPr>
          <p:cNvPr id="52" name="Shape 558"/>
          <p:cNvSpPr/>
          <p:nvPr/>
        </p:nvSpPr>
        <p:spPr>
          <a:xfrm>
            <a:off x="7108019" y="5335084"/>
            <a:ext cx="1180299" cy="49244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algn="ctr">
              <a:spcBef>
                <a:spcPts val="0"/>
              </a:spcBef>
              <a:defRPr sz="700">
                <a:latin typeface="Montserrat"/>
                <a:ea typeface="Montserrat"/>
                <a:cs typeface="Montserrat"/>
                <a:sym typeface="Montserrat"/>
              </a:defRPr>
            </a:pPr>
            <a:r>
              <a:rPr lang="en-US" sz="800" dirty="0"/>
              <a:t>P</a:t>
            </a:r>
            <a:r>
              <a:rPr sz="800" dirty="0"/>
              <a:t>ayment of</a:t>
            </a:r>
            <a:br>
              <a:rPr lang="en-US" sz="800" dirty="0"/>
            </a:br>
            <a:r>
              <a:rPr sz="800" dirty="0"/>
              <a:t>The Sun</a:t>
            </a:r>
          </a:p>
          <a:p>
            <a:pPr algn="ctr">
              <a:spcBef>
                <a:spcPts val="0"/>
              </a:spcBef>
              <a:defRPr sz="700">
                <a:latin typeface="Montserrat"/>
                <a:ea typeface="Montserrat"/>
                <a:cs typeface="Montserrat"/>
                <a:sym typeface="Montserrat"/>
              </a:defRPr>
            </a:pPr>
            <a:r>
              <a:rPr sz="800" dirty="0"/>
              <a:t>Exchange </a:t>
            </a:r>
            <a:br>
              <a:rPr lang="en-US" sz="800" dirty="0"/>
            </a:br>
            <a:r>
              <a:rPr lang="en-US" sz="800" dirty="0"/>
              <a:t>Dealer Markup</a:t>
            </a:r>
            <a:endParaRPr sz="800" dirty="0"/>
          </a:p>
        </p:txBody>
      </p:sp>
      <p:sp>
        <p:nvSpPr>
          <p:cNvPr id="53" name="Shape 559"/>
          <p:cNvSpPr/>
          <p:nvPr/>
        </p:nvSpPr>
        <p:spPr>
          <a:xfrm>
            <a:off x="6467071" y="3930514"/>
            <a:ext cx="690232" cy="2237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2203" tIns="42203" rIns="42203" bIns="42203" numCol="1" anchor="t">
            <a:spAutoFit/>
          </a:bodyPr>
          <a:lstStyle>
            <a:lvl1pPr>
              <a:spcBef>
                <a:spcPts val="0"/>
              </a:spcBef>
              <a:defRPr sz="700">
                <a:latin typeface="Montserrat"/>
                <a:ea typeface="Montserrat"/>
                <a:cs typeface="Montserrat"/>
                <a:sym typeface="Montserrat"/>
              </a:defRPr>
            </a:lvl1pPr>
          </a:lstStyle>
          <a:p>
            <a:r>
              <a:rPr sz="900"/>
              <a:t>ZAR</a:t>
            </a:r>
          </a:p>
        </p:txBody>
      </p:sp>
      <p:sp>
        <p:nvSpPr>
          <p:cNvPr id="59" name="Shape 566"/>
          <p:cNvSpPr/>
          <p:nvPr/>
        </p:nvSpPr>
        <p:spPr>
          <a:xfrm>
            <a:off x="527730" y="1775163"/>
            <a:ext cx="856601" cy="546895"/>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square" lIns="108000" tIns="42203" rIns="42203" bIns="42203">
            <a:spAutoFit/>
          </a:bodyPr>
          <a:lstStyle/>
          <a:p>
            <a:pPr>
              <a:spcBef>
                <a:spcPts val="0"/>
              </a:spcBef>
              <a:defRPr sz="700">
                <a:latin typeface="Montserrat Semi Bold"/>
                <a:ea typeface="Montserrat Semi Bold"/>
                <a:cs typeface="Montserrat Semi Bold"/>
                <a:sym typeface="Montserrat Semi Bold"/>
              </a:defRPr>
            </a:pPr>
            <a:r>
              <a:rPr lang="en-GB" sz="1000" b="1" dirty="0">
                <a:latin typeface="Montserrat Light" panose="00000400000000000000" pitchFamily="50" charset="0"/>
              </a:rPr>
              <a:t>Solar cell</a:t>
            </a:r>
          </a:p>
          <a:p>
            <a:pPr>
              <a:spcBef>
                <a:spcPts val="0"/>
              </a:spcBef>
              <a:defRPr sz="700">
                <a:latin typeface="Montserrat Semi Bold"/>
                <a:ea typeface="Montserrat Semi Bold"/>
                <a:cs typeface="Montserrat Semi Bold"/>
                <a:sym typeface="Montserrat Semi Bold"/>
              </a:defRPr>
            </a:pPr>
            <a:r>
              <a:rPr lang="en-GB" sz="1000" b="1" dirty="0">
                <a:latin typeface="Montserrat Light" panose="00000400000000000000" pitchFamily="50" charset="0"/>
              </a:rPr>
              <a:t>purchase order</a:t>
            </a:r>
            <a:endParaRPr sz="1000" b="1" dirty="0">
              <a:latin typeface="Montserrat Light" panose="00000400000000000000" pitchFamily="50" charset="0"/>
            </a:endParaRPr>
          </a:p>
        </p:txBody>
      </p:sp>
      <p:sp>
        <p:nvSpPr>
          <p:cNvPr id="60" name="Shape 567"/>
          <p:cNvSpPr/>
          <p:nvPr/>
        </p:nvSpPr>
        <p:spPr>
          <a:xfrm>
            <a:off x="5223393" y="1851559"/>
            <a:ext cx="1033716" cy="23911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square" lIns="108000" tIns="42203" rIns="42203" bIns="42203">
            <a:spAutoFit/>
          </a:bodyPr>
          <a:lstStyle/>
          <a:p>
            <a:pPr>
              <a:spcBef>
                <a:spcPts val="0"/>
              </a:spcBef>
              <a:defRPr sz="700">
                <a:latin typeface="Montserrat Semi Bold"/>
                <a:ea typeface="Montserrat Semi Bold"/>
                <a:cs typeface="Montserrat Semi Bold"/>
                <a:sym typeface="Montserrat Semi Bold"/>
              </a:defRPr>
            </a:pPr>
            <a:r>
              <a:rPr lang="en-US" sz="1000" b="1" dirty="0">
                <a:latin typeface="Montserrat Light" panose="00000400000000000000" pitchFamily="50" charset="0"/>
              </a:rPr>
              <a:t>Sale End</a:t>
            </a:r>
            <a:endParaRPr sz="1000" b="1" dirty="0">
              <a:latin typeface="Montserrat Light" panose="00000400000000000000" pitchFamily="50" charset="0"/>
            </a:endParaRPr>
          </a:p>
        </p:txBody>
      </p:sp>
      <p:sp>
        <p:nvSpPr>
          <p:cNvPr id="61" name="Shape 568"/>
          <p:cNvSpPr/>
          <p:nvPr/>
        </p:nvSpPr>
        <p:spPr>
          <a:xfrm>
            <a:off x="3543871" y="1706519"/>
            <a:ext cx="1250498" cy="546895"/>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square" lIns="108000" tIns="42203" rIns="42203" bIns="42203">
            <a:spAutoFit/>
          </a:bodyPr>
          <a:lstStyle/>
          <a:p>
            <a:pPr>
              <a:spcBef>
                <a:spcPts val="0"/>
              </a:spcBef>
              <a:defRPr sz="700">
                <a:solidFill>
                  <a:schemeClr val="accent2">
                    <a:satOff val="-4966"/>
                    <a:lumOff val="-10549"/>
                  </a:schemeClr>
                </a:solidFill>
                <a:latin typeface="Montserrat Semi Bold"/>
                <a:ea typeface="Montserrat Semi Bold"/>
                <a:cs typeface="Montserrat Semi Bold"/>
                <a:sym typeface="Montserrat Semi Bold"/>
              </a:defRPr>
            </a:pPr>
            <a:r>
              <a:rPr lang="en-US" sz="1000" b="1" dirty="0">
                <a:solidFill>
                  <a:schemeClr val="tx1"/>
                </a:solidFill>
                <a:latin typeface="Montserrat Light" panose="00000400000000000000" pitchFamily="50" charset="0"/>
              </a:rPr>
              <a:t>C</a:t>
            </a:r>
            <a:r>
              <a:rPr sz="1000" b="1" dirty="0">
                <a:solidFill>
                  <a:schemeClr val="tx1"/>
                </a:solidFill>
                <a:latin typeface="Montserrat Light" panose="00000400000000000000" pitchFamily="50" charset="0"/>
              </a:rPr>
              <a:t>onversion </a:t>
            </a:r>
            <a:br>
              <a:rPr lang="en-US" sz="1000" b="1" dirty="0">
                <a:solidFill>
                  <a:schemeClr val="tx1"/>
                </a:solidFill>
                <a:latin typeface="Montserrat Light" panose="00000400000000000000" pitchFamily="50" charset="0"/>
              </a:rPr>
            </a:br>
            <a:r>
              <a:rPr lang="en-US" sz="1000" b="1" dirty="0">
                <a:solidFill>
                  <a:schemeClr val="tx1"/>
                </a:solidFill>
                <a:latin typeface="Montserrat Light" panose="00000400000000000000" pitchFamily="50" charset="0"/>
              </a:rPr>
              <a:t>of sufficient BTC </a:t>
            </a:r>
            <a:br>
              <a:rPr lang="en-US" sz="1000" b="1" dirty="0">
                <a:solidFill>
                  <a:schemeClr val="tx1"/>
                </a:solidFill>
                <a:latin typeface="Montserrat Light" panose="00000400000000000000" pitchFamily="50" charset="0"/>
              </a:rPr>
            </a:br>
            <a:r>
              <a:rPr lang="en-US" sz="1000" b="1" dirty="0">
                <a:solidFill>
                  <a:schemeClr val="tx1"/>
                </a:solidFill>
                <a:latin typeface="Montserrat Light" panose="00000400000000000000" pitchFamily="50" charset="0"/>
              </a:rPr>
              <a:t>into </a:t>
            </a:r>
            <a:r>
              <a:rPr sz="1000" b="1" dirty="0">
                <a:solidFill>
                  <a:schemeClr val="tx1"/>
                </a:solidFill>
                <a:latin typeface="Montserrat Light" panose="00000400000000000000" pitchFamily="50" charset="0"/>
              </a:rPr>
              <a:t>ZA</a:t>
            </a:r>
            <a:r>
              <a:rPr lang="en-US" sz="1000" b="1" dirty="0">
                <a:solidFill>
                  <a:schemeClr val="tx1"/>
                </a:solidFill>
                <a:latin typeface="Montserrat Light" panose="00000400000000000000" pitchFamily="50" charset="0"/>
              </a:rPr>
              <a:t>R</a:t>
            </a:r>
            <a:endParaRPr sz="1000" b="1" dirty="0">
              <a:solidFill>
                <a:schemeClr val="tx1"/>
              </a:solidFill>
              <a:latin typeface="Montserrat Light" panose="00000400000000000000" pitchFamily="50" charset="0"/>
            </a:endParaRPr>
          </a:p>
        </p:txBody>
      </p:sp>
      <p:sp>
        <p:nvSpPr>
          <p:cNvPr id="62" name="Shape 569"/>
          <p:cNvSpPr/>
          <p:nvPr/>
        </p:nvSpPr>
        <p:spPr>
          <a:xfrm>
            <a:off x="6979839" y="1784932"/>
            <a:ext cx="1081392" cy="393007"/>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square" lIns="108000" tIns="42203" rIns="42203" bIns="42203">
            <a:spAutoFit/>
          </a:bodyPr>
          <a:lstStyle/>
          <a:p>
            <a:pPr>
              <a:spcBef>
                <a:spcPts val="0"/>
              </a:spcBef>
              <a:defRPr sz="700">
                <a:latin typeface="Montserrat Semi Bold"/>
                <a:ea typeface="Montserrat Semi Bold"/>
                <a:cs typeface="Montserrat Semi Bold"/>
                <a:sym typeface="Montserrat Semi Bold"/>
              </a:defRPr>
            </a:pPr>
            <a:r>
              <a:rPr sz="1000" b="1" dirty="0">
                <a:latin typeface="Montserrat Light" panose="00000400000000000000" pitchFamily="50" charset="0"/>
              </a:rPr>
              <a:t>Construction</a:t>
            </a:r>
          </a:p>
          <a:p>
            <a:pPr>
              <a:spcBef>
                <a:spcPts val="0"/>
              </a:spcBef>
              <a:defRPr sz="700">
                <a:latin typeface="Montserrat Semi Bold"/>
                <a:ea typeface="Montserrat Semi Bold"/>
                <a:cs typeface="Montserrat Semi Bold"/>
                <a:sym typeface="Montserrat Semi Bold"/>
              </a:defRPr>
            </a:pPr>
            <a:r>
              <a:rPr sz="1000" b="1" dirty="0">
                <a:latin typeface="Montserrat Light" panose="00000400000000000000" pitchFamily="50" charset="0"/>
              </a:rPr>
              <a:t>Begins</a:t>
            </a:r>
          </a:p>
        </p:txBody>
      </p:sp>
      <p:sp>
        <p:nvSpPr>
          <p:cNvPr id="63" name="Shape 571"/>
          <p:cNvSpPr/>
          <p:nvPr/>
        </p:nvSpPr>
        <p:spPr>
          <a:xfrm>
            <a:off x="6813450" y="5442084"/>
            <a:ext cx="282219" cy="1"/>
          </a:xfrm>
          <a:prstGeom prst="line">
            <a:avLst/>
          </a:prstGeom>
          <a:ln>
            <a:solidFill>
              <a:schemeClr val="accent2"/>
            </a:solidFill>
            <a:tailEnd type="stealth"/>
          </a:ln>
          <a:effectLst>
            <a:outerShdw blurRad="38100" dist="20000" dir="5400000" rotWithShape="0">
              <a:srgbClr val="000000">
                <a:alpha val="38000"/>
              </a:srgbClr>
            </a:outerShdw>
          </a:effectLst>
        </p:spPr>
        <p:txBody>
          <a:bodyPr lIns="45719" rIns="45719"/>
          <a:lstStyle/>
          <a:p>
            <a:pPr algn="ctr">
              <a:spcBef>
                <a:spcPts val="0"/>
              </a:spcBef>
              <a:defRPr sz="1200">
                <a:effectLst>
                  <a:outerShdw dist="1524" dir="16200000" rotWithShape="0">
                    <a:srgbClr val="000000">
                      <a:alpha val="0"/>
                    </a:srgbClr>
                  </a:outerShdw>
                </a:effectLst>
                <a:latin typeface="+mn-lt"/>
                <a:ea typeface="+mn-ea"/>
                <a:cs typeface="+mn-cs"/>
                <a:sym typeface="Calibri"/>
              </a:defRPr>
            </a:pPr>
            <a:endParaRPr/>
          </a:p>
        </p:txBody>
      </p:sp>
      <p:sp>
        <p:nvSpPr>
          <p:cNvPr id="64" name="Shape 572"/>
          <p:cNvSpPr/>
          <p:nvPr/>
        </p:nvSpPr>
        <p:spPr>
          <a:xfrm>
            <a:off x="6052390" y="4143699"/>
            <a:ext cx="769786" cy="0"/>
          </a:xfrm>
          <a:prstGeom prst="line">
            <a:avLst/>
          </a:prstGeom>
          <a:ln>
            <a:solidFill>
              <a:schemeClr val="accent2"/>
            </a:solidFill>
          </a:ln>
          <a:effectLst>
            <a:outerShdw blurRad="38100" dist="20000" dir="5400000" rotWithShape="0">
              <a:srgbClr val="000000">
                <a:alpha val="38000"/>
              </a:srgbClr>
            </a:outerShdw>
          </a:effectLst>
        </p:spPr>
        <p:txBody>
          <a:bodyPr lIns="45719" rIns="45719"/>
          <a:lstStyle/>
          <a:p>
            <a:pPr algn="ctr">
              <a:spcBef>
                <a:spcPts val="0"/>
              </a:spcBef>
              <a:defRPr sz="1200">
                <a:effectLst>
                  <a:outerShdw dist="1524" dir="16200000" rotWithShape="0">
                    <a:srgbClr val="000000">
                      <a:alpha val="0"/>
                    </a:srgbClr>
                  </a:outerShdw>
                </a:effectLst>
                <a:latin typeface="+mn-lt"/>
                <a:ea typeface="+mn-ea"/>
                <a:cs typeface="+mn-cs"/>
                <a:sym typeface="Calibri"/>
              </a:defRPr>
            </a:pPr>
            <a:endParaRPr/>
          </a:p>
        </p:txBody>
      </p:sp>
      <p:sp>
        <p:nvSpPr>
          <p:cNvPr id="65" name="Shape 573"/>
          <p:cNvSpPr/>
          <p:nvPr/>
        </p:nvSpPr>
        <p:spPr>
          <a:xfrm flipV="1">
            <a:off x="6812303" y="2603403"/>
            <a:ext cx="1" cy="2838545"/>
          </a:xfrm>
          <a:prstGeom prst="line">
            <a:avLst/>
          </a:prstGeom>
          <a:ln>
            <a:solidFill>
              <a:schemeClr val="accent2"/>
            </a:solidFill>
          </a:ln>
          <a:effectLst>
            <a:outerShdw blurRad="38100" dist="20000" dir="5400000" rotWithShape="0">
              <a:srgbClr val="000000">
                <a:alpha val="38000"/>
              </a:srgbClr>
            </a:outerShdw>
          </a:effectLst>
        </p:spPr>
        <p:txBody>
          <a:bodyPr lIns="45719" rIns="45719"/>
          <a:lstStyle/>
          <a:p>
            <a:pPr algn="ctr">
              <a:spcBef>
                <a:spcPts val="0"/>
              </a:spcBef>
              <a:defRPr sz="1200">
                <a:effectLst>
                  <a:outerShdw dist="1524" dir="16200000" rotWithShape="0">
                    <a:srgbClr val="000000">
                      <a:alpha val="0"/>
                    </a:srgbClr>
                  </a:outerShdw>
                </a:effectLst>
                <a:latin typeface="+mn-lt"/>
                <a:ea typeface="+mn-ea"/>
                <a:cs typeface="+mn-cs"/>
                <a:sym typeface="Calibri"/>
              </a:defRPr>
            </a:pPr>
            <a:endParaRPr/>
          </a:p>
        </p:txBody>
      </p:sp>
      <p:sp>
        <p:nvSpPr>
          <p:cNvPr id="66" name="Shape 574"/>
          <p:cNvSpPr/>
          <p:nvPr/>
        </p:nvSpPr>
        <p:spPr>
          <a:xfrm>
            <a:off x="6813450" y="2605750"/>
            <a:ext cx="282219" cy="1"/>
          </a:xfrm>
          <a:prstGeom prst="line">
            <a:avLst/>
          </a:prstGeom>
          <a:ln>
            <a:solidFill>
              <a:schemeClr val="accent2"/>
            </a:solidFill>
            <a:tailEnd type="stealth"/>
          </a:ln>
          <a:effectLst>
            <a:outerShdw blurRad="38100" dist="20000" dir="5400000" rotWithShape="0">
              <a:srgbClr val="000000">
                <a:alpha val="38000"/>
              </a:srgbClr>
            </a:outerShdw>
          </a:effectLst>
        </p:spPr>
        <p:txBody>
          <a:bodyPr lIns="45719" rIns="45719"/>
          <a:lstStyle/>
          <a:p>
            <a:pPr algn="ctr">
              <a:spcBef>
                <a:spcPts val="0"/>
              </a:spcBef>
              <a:defRPr sz="1200">
                <a:effectLst>
                  <a:outerShdw dist="1524" dir="16200000" rotWithShape="0">
                    <a:srgbClr val="000000">
                      <a:alpha val="0"/>
                    </a:srgbClr>
                  </a:outerShdw>
                </a:effectLst>
                <a:latin typeface="+mn-lt"/>
                <a:ea typeface="+mn-ea"/>
                <a:cs typeface="+mn-cs"/>
                <a:sym typeface="Calibri"/>
              </a:defRPr>
            </a:pPr>
            <a:endParaRPr/>
          </a:p>
        </p:txBody>
      </p:sp>
      <p:sp>
        <p:nvSpPr>
          <p:cNvPr id="67" name="Shape 575"/>
          <p:cNvSpPr/>
          <p:nvPr/>
        </p:nvSpPr>
        <p:spPr>
          <a:xfrm>
            <a:off x="3865674" y="5335084"/>
            <a:ext cx="674371" cy="331452"/>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2203" tIns="42203" rIns="42203" bIns="42203">
            <a:spAutoFit/>
          </a:bodyPr>
          <a:lstStyle/>
          <a:p>
            <a:pPr algn="ctr">
              <a:spcBef>
                <a:spcPts val="0"/>
              </a:spcBef>
              <a:defRPr sz="500">
                <a:solidFill>
                  <a:schemeClr val="accent2">
                    <a:satOff val="-4966"/>
                    <a:lumOff val="-10549"/>
                  </a:schemeClr>
                </a:solidFill>
                <a:latin typeface="Montserrat Semi Bold"/>
                <a:ea typeface="Montserrat Semi Bold"/>
                <a:cs typeface="Montserrat Semi Bold"/>
                <a:sym typeface="Montserrat Semi Bold"/>
              </a:defRPr>
            </a:pPr>
            <a:r>
              <a:rPr lang="en-ZA" sz="800" b="1" dirty="0">
                <a:solidFill>
                  <a:schemeClr val="tx1"/>
                </a:solidFill>
                <a:latin typeface="Montserrat Light" panose="00000400000000000000" pitchFamily="50" charset="0"/>
              </a:rPr>
              <a:t>Conversion</a:t>
            </a:r>
            <a:br>
              <a:rPr sz="800" b="1" dirty="0">
                <a:solidFill>
                  <a:schemeClr val="tx1"/>
                </a:solidFill>
                <a:latin typeface="Montserrat Light" panose="00000400000000000000" pitchFamily="50" charset="0"/>
              </a:rPr>
            </a:br>
            <a:r>
              <a:rPr sz="800" b="1" dirty="0">
                <a:solidFill>
                  <a:schemeClr val="tx1"/>
                </a:solidFill>
                <a:latin typeface="Montserrat Light" panose="00000400000000000000" pitchFamily="50" charset="0"/>
              </a:rPr>
              <a:t>Into ZAR</a:t>
            </a:r>
          </a:p>
        </p:txBody>
      </p:sp>
      <p:pic>
        <p:nvPicPr>
          <p:cNvPr id="68" name="Picture 67"/>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
        <p:nvSpPr>
          <p:cNvPr id="70" name="Shape 575"/>
          <p:cNvSpPr/>
          <p:nvPr/>
        </p:nvSpPr>
        <p:spPr>
          <a:xfrm>
            <a:off x="3445352" y="5861441"/>
            <a:ext cx="1577572" cy="577673"/>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square" lIns="42203" tIns="42203" rIns="42203" bIns="42203">
            <a:spAutoFit/>
          </a:bodyPr>
          <a:lstStyle/>
          <a:p>
            <a:pPr algn="ctr">
              <a:spcBef>
                <a:spcPts val="0"/>
              </a:spcBef>
              <a:defRPr sz="500">
                <a:solidFill>
                  <a:schemeClr val="accent2">
                    <a:satOff val="-4966"/>
                    <a:lumOff val="-10549"/>
                  </a:schemeClr>
                </a:solidFill>
                <a:latin typeface="Montserrat Semi Bold"/>
                <a:ea typeface="Montserrat Semi Bold"/>
                <a:cs typeface="Montserrat Semi Bold"/>
                <a:sym typeface="Montserrat Semi Bold"/>
              </a:defRPr>
            </a:pPr>
            <a:r>
              <a:rPr lang="en-US" sz="800" b="1" dirty="0">
                <a:solidFill>
                  <a:schemeClr val="tx1"/>
                </a:solidFill>
                <a:latin typeface="Montserrat Light" panose="00000400000000000000" pitchFamily="50" charset="0"/>
              </a:rPr>
              <a:t>Return of BTC in excess of the amounts required to purchase integer numbers of Solar cells</a:t>
            </a:r>
            <a:endParaRPr sz="800" b="1" dirty="0">
              <a:solidFill>
                <a:schemeClr val="tx1"/>
              </a:solidFill>
              <a:latin typeface="Montserrat Light" panose="00000400000000000000" pitchFamily="50" charset="0"/>
            </a:endParaRPr>
          </a:p>
        </p:txBody>
      </p:sp>
    </p:spTree>
    <p:extLst>
      <p:ext uri="{BB962C8B-B14F-4D97-AF65-F5344CB8AC3E}">
        <p14:creationId xmlns:p14="http://schemas.microsoft.com/office/powerpoint/2010/main" val="2249915895"/>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Shape 579"/>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r>
              <a:rPr lang="en-US" dirty="0">
                <a:solidFill>
                  <a:schemeClr val="bg1"/>
                </a:solidFill>
              </a:rPr>
              <a:t>[ </a:t>
            </a:r>
            <a:fld id="{86CB4B4D-7CA3-9044-876B-883B54F8677D}" type="slidenum">
              <a:rPr lang="en-US">
                <a:solidFill>
                  <a:schemeClr val="bg1"/>
                </a:solidFill>
                <a:latin typeface="Montserrat Semi Bold" panose="00000700000000000000" pitchFamily="50" charset="0"/>
              </a:rPr>
              <a:pPr/>
              <a:t>54</a:t>
            </a:fld>
            <a:r>
              <a:rPr lang="en-US" spc="-50" dirty="0">
                <a:solidFill>
                  <a:schemeClr val="bg1"/>
                </a:solidFill>
              </a:rPr>
              <a:t> ]</a:t>
            </a:r>
          </a:p>
        </p:txBody>
      </p:sp>
      <p:sp>
        <p:nvSpPr>
          <p:cNvPr id="2" name="Title 1"/>
          <p:cNvSpPr>
            <a:spLocks noGrp="1"/>
          </p:cNvSpPr>
          <p:nvPr>
            <p:ph type="title"/>
          </p:nvPr>
        </p:nvSpPr>
        <p:spPr/>
        <p:txBody>
          <a:bodyPr/>
          <a:lstStyle/>
          <a:p>
            <a:r>
              <a:rPr lang="en-US" dirty="0"/>
              <a:t>CONTACTS</a:t>
            </a:r>
          </a:p>
        </p:txBody>
      </p:sp>
      <p:sp>
        <p:nvSpPr>
          <p:cNvPr id="12" name="Shape 585"/>
          <p:cNvSpPr txBox="1">
            <a:spLocks/>
          </p:cNvSpPr>
          <p:nvPr/>
        </p:nvSpPr>
        <p:spPr>
          <a:xfrm>
            <a:off x="3032616" y="1739900"/>
            <a:ext cx="5574168" cy="4605486"/>
          </a:xfrm>
          <a:prstGeom prst="rect">
            <a:avLst/>
          </a:prstGeom>
          <a:noFill/>
          <a:ln w="12700">
            <a:miter lim="400000"/>
          </a:ln>
          <a:extLst>
            <a:ext uri="{C572A759-6A51-4108-AA02-DFA0A04FC94B}">
              <ma14:wrappingTextBoxFlag xmlns="" xmlns:ma14="http://schemas.microsoft.com/office/mac/drawingml/2011/main" val="1"/>
            </a:ext>
          </a:extLst>
        </p:spPr>
        <p:txBody>
          <a:bodyPr lIns="0" tIns="0" rIns="0" bIns="0" numCol="2" spcCol="202339">
            <a:noAutofit/>
          </a:bodyPr>
          <a:lstStyle>
            <a:lvl1pPr marL="0" marR="0" indent="0" algn="l" defTabSz="457200" rtl="0" latinLnBrk="0">
              <a:lnSpc>
                <a:spcPct val="120000"/>
              </a:lnSpc>
              <a:spcBef>
                <a:spcPts val="0"/>
              </a:spcBef>
              <a:spcAft>
                <a:spcPts val="0"/>
              </a:spcAft>
              <a:buClrTx/>
              <a:buSzTx/>
              <a:buFontTx/>
              <a:buNone/>
              <a:tabLst/>
              <a:defRPr sz="1400" b="0" i="0" u="none" strike="noStrike" cap="none" spc="0" baseline="0">
                <a:ln>
                  <a:noFill/>
                </a:ln>
                <a:solidFill>
                  <a:srgbClr val="000000"/>
                </a:solidFill>
                <a:uFillTx/>
                <a:latin typeface="Montserrat Light"/>
                <a:ea typeface="Montserrat Light"/>
                <a:cs typeface="Montserrat Light"/>
                <a:sym typeface="Montserrat Light"/>
              </a:defRPr>
            </a:lvl1pPr>
            <a:lvl2pPr marL="0" marR="0" indent="228600" algn="l" defTabSz="457200" rtl="0" latinLnBrk="0">
              <a:lnSpc>
                <a:spcPct val="120000"/>
              </a:lnSpc>
              <a:spcBef>
                <a:spcPts val="0"/>
              </a:spcBef>
              <a:spcAft>
                <a:spcPts val="0"/>
              </a:spcAft>
              <a:buClrTx/>
              <a:buSzTx/>
              <a:buFontTx/>
              <a:buNone/>
              <a:tabLst/>
              <a:defRPr sz="1400" b="0" i="0" u="none" strike="noStrike" cap="none" spc="0" baseline="0">
                <a:ln>
                  <a:noFill/>
                </a:ln>
                <a:solidFill>
                  <a:srgbClr val="000000"/>
                </a:solidFill>
                <a:uFillTx/>
                <a:latin typeface="Montserrat Light"/>
                <a:ea typeface="Montserrat Light"/>
                <a:cs typeface="Montserrat Light"/>
                <a:sym typeface="Montserrat Light"/>
              </a:defRPr>
            </a:lvl2pPr>
            <a:lvl3pPr marL="0" marR="0" indent="457200" algn="l" defTabSz="457200" rtl="0" latinLnBrk="0">
              <a:lnSpc>
                <a:spcPct val="120000"/>
              </a:lnSpc>
              <a:spcBef>
                <a:spcPts val="0"/>
              </a:spcBef>
              <a:spcAft>
                <a:spcPts val="0"/>
              </a:spcAft>
              <a:buClrTx/>
              <a:buSzTx/>
              <a:buFontTx/>
              <a:buNone/>
              <a:tabLst/>
              <a:defRPr sz="1400" b="0" i="0" u="none" strike="noStrike" cap="none" spc="0" baseline="0">
                <a:ln>
                  <a:noFill/>
                </a:ln>
                <a:solidFill>
                  <a:srgbClr val="000000"/>
                </a:solidFill>
                <a:uFillTx/>
                <a:latin typeface="Montserrat Light"/>
                <a:ea typeface="Montserrat Light"/>
                <a:cs typeface="Montserrat Light"/>
                <a:sym typeface="Montserrat Light"/>
              </a:defRPr>
            </a:lvl3pPr>
            <a:lvl4pPr marL="0" marR="0" indent="685800" algn="l" defTabSz="457200" rtl="0" latinLnBrk="0">
              <a:lnSpc>
                <a:spcPct val="120000"/>
              </a:lnSpc>
              <a:spcBef>
                <a:spcPts val="0"/>
              </a:spcBef>
              <a:spcAft>
                <a:spcPts val="0"/>
              </a:spcAft>
              <a:buClrTx/>
              <a:buSzTx/>
              <a:buFontTx/>
              <a:buNone/>
              <a:tabLst/>
              <a:defRPr sz="1400" b="0" i="0" u="none" strike="noStrike" cap="none" spc="0" baseline="0">
                <a:ln>
                  <a:noFill/>
                </a:ln>
                <a:solidFill>
                  <a:srgbClr val="000000"/>
                </a:solidFill>
                <a:uFillTx/>
                <a:latin typeface="Montserrat Light"/>
                <a:ea typeface="Montserrat Light"/>
                <a:cs typeface="Montserrat Light"/>
                <a:sym typeface="Montserrat Light"/>
              </a:defRPr>
            </a:lvl4pPr>
            <a:lvl5pPr marL="0" marR="0" indent="914400" algn="l" defTabSz="457200" rtl="0" latinLnBrk="0">
              <a:lnSpc>
                <a:spcPct val="120000"/>
              </a:lnSpc>
              <a:spcBef>
                <a:spcPts val="0"/>
              </a:spcBef>
              <a:spcAft>
                <a:spcPts val="0"/>
              </a:spcAft>
              <a:buClrTx/>
              <a:buSzTx/>
              <a:buFontTx/>
              <a:buNone/>
              <a:tabLst/>
              <a:defRPr sz="1400" b="0" i="0" u="none" strike="noStrike" cap="none" spc="0" baseline="0">
                <a:ln>
                  <a:noFill/>
                </a:ln>
                <a:solidFill>
                  <a:srgbClr val="000000"/>
                </a:solidFill>
                <a:uFillTx/>
                <a:latin typeface="Montserrat Light"/>
                <a:ea typeface="Montserrat Light"/>
                <a:cs typeface="Montserrat Light"/>
                <a:sym typeface="Montserrat Light"/>
              </a:defRPr>
            </a:lvl5pPr>
            <a:lvl6pPr marL="0" marR="0" indent="211020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6pPr>
            <a:lvl7pPr marL="0" marR="0" indent="253224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7pPr>
            <a:lvl8pPr marL="0" marR="0" indent="2954289"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8pPr>
            <a:lvl9pPr marL="0" marR="0" indent="3376331"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9pPr>
          </a:lstStyle>
          <a:p>
            <a:pPr defTabSz="342900" hangingPunct="1">
              <a:lnSpc>
                <a:spcPct val="100000"/>
              </a:lnSpc>
              <a:defRPr sz="750">
                <a:latin typeface="Montserrat Semi Bold"/>
                <a:ea typeface="Montserrat Semi Bold"/>
                <a:cs typeface="Montserrat Semi Bold"/>
                <a:sym typeface="Montserrat Semi Bold"/>
              </a:defRPr>
            </a:pPr>
            <a:r>
              <a:rPr lang="en-US" sz="900" dirty="0">
                <a:latin typeface="Montserrat Semi Bold"/>
                <a:ea typeface="Montserrat Semi Bold"/>
                <a:cs typeface="Montserrat Semi Bold"/>
                <a:sym typeface="Montserrat Semi Bold"/>
              </a:rPr>
              <a:t>Legal Disclaimer</a:t>
            </a:r>
          </a:p>
          <a:p>
            <a:pPr defTabSz="342900" hangingPunct="1">
              <a:lnSpc>
                <a:spcPct val="100000"/>
              </a:lnSpc>
              <a:defRPr sz="750"/>
            </a:pPr>
            <a:endParaRPr lang="en-US" sz="800" dirty="0">
              <a:solidFill>
                <a:srgbClr val="FF0000"/>
              </a:solidFill>
            </a:endParaRPr>
          </a:p>
          <a:p>
            <a:pPr defTabSz="342900" hangingPunct="1">
              <a:lnSpc>
                <a:spcPct val="100000"/>
              </a:lnSpc>
              <a:defRPr sz="750"/>
            </a:pPr>
            <a:r>
              <a:rPr lang="en-US" sz="800" dirty="0"/>
              <a:t>The role of The Sun Exchange (“SunEx”) is to provide a platform for selling solar cells which buyers can then lease for use in a project. Neither SunEx nor any of its affiliates is offering or selling any securities, or arranging the offer or sale of any securities. SunEx is not advising you as to the merits of, or making a  personal recommendation to you in relation to, purchasing or leasing solar cells. You should consider carefully whether purchasing or leasing solar cells in this Project is suitable for you in the light of your own personal, financial and tax circumstances. You should consider carefully all the information set out in this product information document, including the information set out in ‘The Risks’ . </a:t>
            </a:r>
          </a:p>
          <a:p>
            <a:pPr defTabSz="342900" hangingPunct="1">
              <a:lnSpc>
                <a:spcPct val="100000"/>
              </a:lnSpc>
              <a:defRPr sz="750"/>
            </a:pPr>
            <a:r>
              <a:rPr lang="en-US" sz="800" dirty="0"/>
              <a:t> </a:t>
            </a:r>
          </a:p>
          <a:p>
            <a:pPr defTabSz="342900" hangingPunct="1">
              <a:lnSpc>
                <a:spcPct val="100000"/>
              </a:lnSpc>
              <a:defRPr sz="750"/>
            </a:pPr>
            <a:r>
              <a:rPr lang="en-US" sz="800" dirty="0"/>
              <a:t>The rate of , and value of, the rental payments can go down as well as up. Forecasts, estimates and projections as to lease rental rates and amounts are not a reliable indicator of these matters and may be impacted by various factors – see ‘The Risks’. </a:t>
            </a:r>
          </a:p>
          <a:p>
            <a:pPr defTabSz="342900" hangingPunct="1">
              <a:lnSpc>
                <a:spcPct val="100000"/>
              </a:lnSpc>
              <a:defRPr sz="750"/>
            </a:pPr>
            <a:endParaRPr lang="en-US" sz="800" dirty="0"/>
          </a:p>
          <a:p>
            <a:pPr defTabSz="342900" hangingPunct="1">
              <a:lnSpc>
                <a:spcPct val="100000"/>
              </a:lnSpc>
              <a:defRPr sz="750"/>
            </a:pPr>
            <a:r>
              <a:rPr lang="en-US" sz="800" dirty="0"/>
              <a:t>If you are in any doubt as to any aspect of purchasing or leasing solar cells in the project, including any accounting or tax issues, you should seek independent advice from an authorized person who has experience in advising on such matters. Nothing in this this document should be read or understood to be financial, investment, tax or accounting advice.</a:t>
            </a:r>
          </a:p>
          <a:p>
            <a:pPr defTabSz="342900" hangingPunct="1">
              <a:lnSpc>
                <a:spcPct val="100000"/>
              </a:lnSpc>
              <a:defRPr sz="750"/>
            </a:pPr>
            <a:endParaRPr lang="en-US" sz="800" dirty="0"/>
          </a:p>
          <a:p>
            <a:pPr defTabSz="342900" hangingPunct="1">
              <a:lnSpc>
                <a:spcPct val="100000"/>
              </a:lnSpc>
              <a:defRPr sz="750"/>
            </a:pPr>
            <a:r>
              <a:rPr lang="en-GB" sz="800" dirty="0">
                <a:solidFill>
                  <a:schemeClr val="tx1"/>
                </a:solidFill>
                <a:latin typeface="Montserrat Light" panose="00000400000000000000" pitchFamily="2" charset="0"/>
                <a:ea typeface="Montserrat"/>
                <a:cs typeface="Montserrat"/>
              </a:rPr>
              <a:t>Knysna Primary School ,</a:t>
            </a:r>
            <a:r>
              <a:rPr lang="en-US" sz="800" dirty="0"/>
              <a:t> </a:t>
            </a:r>
            <a:r>
              <a:rPr lang="en-US" sz="800" dirty="0" err="1"/>
              <a:t>Specialised</a:t>
            </a:r>
            <a:r>
              <a:rPr lang="en-US" sz="800" dirty="0"/>
              <a:t> Solar Systems, The Sun Exchange, the SPC, and other parties to the transaction are not subject to electrical utility, securities and banking laws or financial regulatory oversight in South Africa and other countries. Neither this sale of solar cells nor this product information document, the Owner Lease, Terms of Service, nor any related document will be registered with any government, regulator, central bank, securities exchange, or authority. </a:t>
            </a:r>
          </a:p>
          <a:p>
            <a:pPr defTabSz="342900" hangingPunct="1">
              <a:lnSpc>
                <a:spcPct val="100000"/>
              </a:lnSpc>
              <a:defRPr sz="750"/>
            </a:pPr>
            <a:endParaRPr lang="en-US" sz="800" dirty="0"/>
          </a:p>
          <a:p>
            <a:pPr defTabSz="342900" hangingPunct="1">
              <a:lnSpc>
                <a:spcPct val="100000"/>
              </a:lnSpc>
              <a:defRPr sz="750"/>
            </a:pPr>
            <a:endParaRPr lang="en-US" sz="800" dirty="0"/>
          </a:p>
          <a:p>
            <a:pPr defTabSz="342900" hangingPunct="1">
              <a:lnSpc>
                <a:spcPct val="100000"/>
              </a:lnSpc>
              <a:defRPr sz="750"/>
            </a:pPr>
            <a:endParaRPr lang="en-US" sz="800" dirty="0"/>
          </a:p>
          <a:p>
            <a:pPr defTabSz="342900" hangingPunct="1">
              <a:lnSpc>
                <a:spcPct val="100000"/>
              </a:lnSpc>
              <a:defRPr sz="750"/>
            </a:pPr>
            <a:r>
              <a:rPr lang="en-US" sz="800" dirty="0"/>
              <a:t>There is no guarantee that you can sell your solar    cells  after purchasing them.  Neither </a:t>
            </a:r>
            <a:r>
              <a:rPr lang="en-US" sz="800" dirty="0">
                <a:solidFill>
                  <a:schemeClr val="tx1"/>
                </a:solidFill>
                <a:latin typeface="Montserrat Light" panose="00000400000000000000" pitchFamily="2" charset="0"/>
              </a:rPr>
              <a:t>Knysna Primary School</a:t>
            </a:r>
            <a:r>
              <a:rPr lang="en-US" sz="800" dirty="0">
                <a:solidFill>
                  <a:schemeClr val="tx1"/>
                </a:solidFill>
                <a:latin typeface="Montserrat Light" panose="00000400000000000000" pitchFamily="2" charset="0"/>
                <a:ea typeface="Montserrat"/>
                <a:cs typeface="Montserrat"/>
              </a:rPr>
              <a:t>  </a:t>
            </a:r>
            <a:r>
              <a:rPr lang="en-US" sz="800" dirty="0"/>
              <a:t>nor The Sun Exchange is obligated to purchase or early redeem your solar cells. The solar cells have not been admitted to listing on any electricity or commodities  market or other regulated market and are not expected to be dealt on any exchange or other such market. </a:t>
            </a:r>
          </a:p>
          <a:p>
            <a:pPr defTabSz="342900" hangingPunct="1">
              <a:lnSpc>
                <a:spcPct val="100000"/>
              </a:lnSpc>
              <a:defRPr sz="750"/>
            </a:pPr>
            <a:endParaRPr lang="en-US" sz="800" dirty="0"/>
          </a:p>
          <a:p>
            <a:pPr defTabSz="342900" hangingPunct="1">
              <a:lnSpc>
                <a:spcPct val="100000"/>
              </a:lnSpc>
              <a:defRPr sz="750"/>
            </a:pPr>
            <a:r>
              <a:rPr lang="en-US" sz="800" dirty="0"/>
              <a:t>Where we have made estimates or projections of anticipated revenues, costs or inflation these are based on our current beliefs and assumptions at the date of issue – we won’t necessarily update them. These statements may involve known or unknown risks, uncertainties and other important factors which could cause performance to differ from those we expect. In particular, while we believe that any predictions or forecasts are reasonable and based on reasonable assumptions supported by objective data, they may be affected by risks and other factors not set out in this document and therefore are not reliable indicators.</a:t>
            </a:r>
            <a:endParaRPr lang="en-US" sz="600" dirty="0"/>
          </a:p>
          <a:p>
            <a:pPr>
              <a:lnSpc>
                <a:spcPct val="100000"/>
              </a:lnSpc>
              <a:spcBef>
                <a:spcPts val="300"/>
              </a:spcBef>
            </a:pPr>
            <a:endParaRPr lang="en-US" sz="700" dirty="0"/>
          </a:p>
          <a:p>
            <a:pPr defTabSz="342900" hangingPunct="1">
              <a:lnSpc>
                <a:spcPct val="100000"/>
              </a:lnSpc>
              <a:defRPr sz="750"/>
            </a:pPr>
            <a:endParaRPr lang="en-US" sz="700" dirty="0"/>
          </a:p>
        </p:txBody>
      </p:sp>
      <p:pic>
        <p:nvPicPr>
          <p:cNvPr id="14" name="image4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0929" y="1239051"/>
            <a:ext cx="2603907" cy="1111507"/>
          </a:xfrm>
          <a:prstGeom prst="rect">
            <a:avLst/>
          </a:prstGeom>
          <a:noFill/>
          <a:ln w="12700">
            <a:miter lim="400000"/>
          </a:ln>
        </p:spPr>
      </p:pic>
      <p:sp>
        <p:nvSpPr>
          <p:cNvPr id="15" name="Shape 583"/>
          <p:cNvSpPr/>
          <p:nvPr/>
        </p:nvSpPr>
        <p:spPr>
          <a:xfrm>
            <a:off x="250930" y="2350558"/>
            <a:ext cx="2427534" cy="1470225"/>
          </a:xfrm>
          <a:prstGeom prst="rect">
            <a:avLst/>
          </a:prstGeom>
          <a:noFill/>
          <a:ln w="12700">
            <a:miter lim="400000"/>
          </a:ln>
          <a:extLst>
            <a:ext uri="{C572A759-6A51-4108-AA02-DFA0A04FC94B}">
              <ma14:wrappingTextBoxFlag xmlns="" xmlns:ma14="http://schemas.microsoft.com/office/mac/drawingml/2011/main" val="1"/>
            </a:ext>
          </a:extLst>
        </p:spPr>
        <p:txBody>
          <a:bodyPr wrap="square" lIns="42203" tIns="42203" rIns="42203" bIns="42203">
            <a:spAutoFit/>
          </a:bodyPr>
          <a:lstStyle/>
          <a:p>
            <a:pPr>
              <a:spcBef>
                <a:spcPts val="0"/>
              </a:spcBef>
              <a:defRPr sz="900"/>
            </a:pPr>
            <a:r>
              <a:rPr sz="1000" b="1" dirty="0"/>
              <a:t>The Sun Exchange (Pty) Ltd</a:t>
            </a:r>
          </a:p>
          <a:p>
            <a:pPr>
              <a:spcBef>
                <a:spcPts val="0"/>
              </a:spcBef>
              <a:defRPr sz="900"/>
            </a:pPr>
            <a:r>
              <a:rPr sz="1000" dirty="0"/>
              <a:t>Registered Office: </a:t>
            </a:r>
            <a:endParaRPr lang="en-US" sz="1000" dirty="0"/>
          </a:p>
          <a:p>
            <a:pPr>
              <a:spcBef>
                <a:spcPts val="0"/>
              </a:spcBef>
              <a:defRPr sz="900"/>
            </a:pPr>
            <a:r>
              <a:rPr lang="en-US" sz="1000" dirty="0"/>
              <a:t>192 Main Road</a:t>
            </a:r>
          </a:p>
          <a:p>
            <a:pPr>
              <a:spcBef>
                <a:spcPts val="0"/>
              </a:spcBef>
              <a:defRPr sz="900"/>
            </a:pPr>
            <a:r>
              <a:rPr lang="en-US" sz="1000" dirty="0"/>
              <a:t>Muizenberg</a:t>
            </a:r>
          </a:p>
          <a:p>
            <a:pPr>
              <a:spcBef>
                <a:spcPts val="0"/>
              </a:spcBef>
              <a:defRPr sz="900"/>
            </a:pPr>
            <a:r>
              <a:rPr lang="en-ZA" sz="1000" dirty="0"/>
              <a:t>Cape Town</a:t>
            </a:r>
            <a:r>
              <a:rPr sz="1000" dirty="0"/>
              <a:t> South Africa</a:t>
            </a:r>
            <a:br>
              <a:rPr sz="1000" dirty="0"/>
            </a:br>
            <a:r>
              <a:rPr sz="1000" dirty="0"/>
              <a:t>Registration Number: 2015/142280/07</a:t>
            </a:r>
            <a:endParaRPr lang="en-US" sz="1000" dirty="0"/>
          </a:p>
          <a:p>
            <a:pPr>
              <a:spcBef>
                <a:spcPts val="0"/>
              </a:spcBef>
              <a:defRPr sz="900"/>
            </a:pPr>
            <a:endParaRPr lang="en-US" sz="1000" b="1" dirty="0"/>
          </a:p>
          <a:p>
            <a:pPr>
              <a:spcBef>
                <a:spcPts val="0"/>
              </a:spcBef>
              <a:defRPr sz="900"/>
            </a:pPr>
            <a:endParaRPr lang="en-US" sz="1000" dirty="0"/>
          </a:p>
          <a:p>
            <a:pPr>
              <a:spcBef>
                <a:spcPts val="0"/>
              </a:spcBef>
              <a:defRPr sz="900"/>
            </a:pPr>
            <a:endParaRPr sz="1000" dirty="0"/>
          </a:p>
        </p:txBody>
      </p:sp>
      <p:cxnSp>
        <p:nvCxnSpPr>
          <p:cNvPr id="17" name="Straight Connector 16"/>
          <p:cNvCxnSpPr/>
          <p:nvPr/>
        </p:nvCxnSpPr>
        <p:spPr>
          <a:xfrm>
            <a:off x="2980151" y="1449387"/>
            <a:ext cx="0" cy="4896000"/>
          </a:xfrm>
          <a:prstGeom prst="line">
            <a:avLst/>
          </a:prstGeom>
          <a:noFill/>
          <a:ln w="19050" cap="flat">
            <a:solidFill>
              <a:schemeClr val="bg1">
                <a:lumMod val="65000"/>
              </a:schemeClr>
            </a:solidFill>
            <a:prstDash val="solid"/>
            <a:round/>
          </a:ln>
          <a:effectLst/>
          <a:sp3d/>
        </p:spPr>
        <p:style>
          <a:lnRef idx="0">
            <a:scrgbClr r="0" g="0" b="0"/>
          </a:lnRef>
          <a:fillRef idx="0">
            <a:scrgbClr r="0" g="0" b="0"/>
          </a:fillRef>
          <a:effectRef idx="0">
            <a:scrgbClr r="0" g="0" b="0"/>
          </a:effectRef>
          <a:fontRef idx="none"/>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
        <p:nvSpPr>
          <p:cNvPr id="18" name="Shape 583"/>
          <p:cNvSpPr/>
          <p:nvPr/>
        </p:nvSpPr>
        <p:spPr>
          <a:xfrm>
            <a:off x="248947" y="4448107"/>
            <a:ext cx="2427534" cy="639228"/>
          </a:xfrm>
          <a:prstGeom prst="rect">
            <a:avLst/>
          </a:prstGeom>
          <a:noFill/>
          <a:ln w="12700">
            <a:miter lim="400000"/>
          </a:ln>
          <a:extLst>
            <a:ext uri="{C572A759-6A51-4108-AA02-DFA0A04FC94B}">
              <ma14:wrappingTextBoxFlag xmlns="" xmlns:ma14="http://schemas.microsoft.com/office/mac/drawingml/2011/main" val="1"/>
            </a:ext>
          </a:extLst>
        </p:spPr>
        <p:txBody>
          <a:bodyPr wrap="square" lIns="42203" tIns="42203" rIns="42203" bIns="42203">
            <a:spAutoFit/>
          </a:bodyPr>
          <a:lstStyle/>
          <a:p>
            <a:pPr>
              <a:spcBef>
                <a:spcPts val="0"/>
              </a:spcBef>
              <a:defRPr sz="900"/>
            </a:pPr>
            <a:r>
              <a:rPr lang="en-GB" sz="900" dirty="0"/>
              <a:t>Email: </a:t>
            </a:r>
            <a:r>
              <a:rPr lang="en-GB" sz="900" dirty="0">
                <a:hlinkClick r:id="rId5"/>
              </a:rPr>
              <a:t>hello@thesunexchange.com</a:t>
            </a:r>
            <a:endParaRPr lang="en-GB" sz="900" dirty="0"/>
          </a:p>
          <a:p>
            <a:pPr>
              <a:spcBef>
                <a:spcPts val="0"/>
              </a:spcBef>
              <a:defRPr sz="900"/>
            </a:pPr>
            <a:endParaRPr lang="en-GB" sz="900" dirty="0"/>
          </a:p>
          <a:p>
            <a:pPr>
              <a:spcBef>
                <a:spcPts val="0"/>
              </a:spcBef>
              <a:defRPr sz="900"/>
            </a:pPr>
            <a:endParaRPr lang="en-US" sz="900" dirty="0"/>
          </a:p>
          <a:p>
            <a:pPr>
              <a:spcBef>
                <a:spcPts val="0"/>
              </a:spcBef>
              <a:defRPr sz="900"/>
            </a:pPr>
            <a:endParaRPr sz="900" dirty="0"/>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6</a:t>
            </a:fld>
            <a:r>
              <a:rPr lang="en-US" spc="-50" dirty="0">
                <a:solidFill>
                  <a:schemeClr val="bg1"/>
                </a:solidFill>
              </a:rPr>
              <a:t> ]</a:t>
            </a:r>
          </a:p>
        </p:txBody>
      </p:sp>
      <p:sp>
        <p:nvSpPr>
          <p:cNvPr id="3" name="Title 2"/>
          <p:cNvSpPr>
            <a:spLocks noGrp="1"/>
          </p:cNvSpPr>
          <p:nvPr>
            <p:ph type="title"/>
          </p:nvPr>
        </p:nvSpPr>
        <p:spPr/>
        <p:txBody>
          <a:bodyPr/>
          <a:lstStyle/>
          <a:p>
            <a:r>
              <a:rPr lang="en-US" dirty="0"/>
              <a:t>RENTAL INCOME &amp; FEES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
        <p:nvSpPr>
          <p:cNvPr id="7" name="Content Placeholder 2"/>
          <p:cNvSpPr txBox="1">
            <a:spLocks/>
          </p:cNvSpPr>
          <p:nvPr/>
        </p:nvSpPr>
        <p:spPr>
          <a:xfrm>
            <a:off x="156073" y="1271781"/>
            <a:ext cx="8096559" cy="572763"/>
          </a:xfrm>
          <a:prstGeom prst="rect">
            <a:avLst/>
          </a:prstGeom>
        </p:spPr>
        <p:txBody>
          <a:bodyPr tIns="0" rIns="0" bIns="0"/>
          <a:lstStyle>
            <a:lvl1pPr marL="0" marR="0" indent="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1pPr>
            <a:lvl2pPr marL="0" marR="0" indent="422041"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2pPr>
            <a:lvl3pPr marL="0" marR="0" indent="844082"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3pPr>
            <a:lvl4pPr marL="0" marR="0" indent="1266123"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4pPr>
            <a:lvl5pPr marL="0" marR="0" indent="1688164"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5pPr>
            <a:lvl6pPr marL="0" marR="0" indent="211020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6pPr>
            <a:lvl7pPr marL="0" marR="0" indent="253224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7pPr>
            <a:lvl8pPr marL="0" marR="0" indent="2954289"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8pPr>
            <a:lvl9pPr marL="0" marR="0" indent="3376331"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9pPr>
          </a:lstStyle>
          <a:p>
            <a:pPr marR="649188" lvl="1" indent="0">
              <a:spcBef>
                <a:spcPts val="0"/>
              </a:spcBef>
              <a:defRPr sz="1300">
                <a:latin typeface="Montserrat"/>
                <a:ea typeface="Montserrat"/>
                <a:cs typeface="Montserrat"/>
                <a:sym typeface="Montserrat"/>
              </a:defRPr>
            </a:pPr>
            <a:r>
              <a:rPr lang="en-GB" sz="1300" dirty="0">
                <a:solidFill>
                  <a:schemeClr val="tx1"/>
                </a:solidFill>
                <a:latin typeface="Montserrat Light" panose="00000400000000000000" pitchFamily="50" charset="0"/>
                <a:ea typeface="Montserrat"/>
                <a:cs typeface="Montserrat"/>
              </a:rPr>
              <a:t>In Year 1, Knysna Primary School will pay </a:t>
            </a:r>
            <a:r>
              <a:rPr lang="en-GB" sz="1300" b="1" dirty="0">
                <a:solidFill>
                  <a:schemeClr val="tx1"/>
                </a:solidFill>
                <a:latin typeface="Montserrat Light" panose="00000400000000000000" pitchFamily="50" charset="0"/>
                <a:ea typeface="Montserrat"/>
                <a:cs typeface="Montserrat"/>
              </a:rPr>
              <a:t>ZAR 1.5* </a:t>
            </a:r>
            <a:r>
              <a:rPr lang="en-GB" sz="1300" dirty="0">
                <a:solidFill>
                  <a:schemeClr val="tx1"/>
                </a:solidFill>
                <a:latin typeface="Montserrat Light" panose="00000400000000000000" pitchFamily="50" charset="0"/>
                <a:ea typeface="Montserrat"/>
                <a:cs typeface="Montserrat"/>
              </a:rPr>
              <a:t>for each kWh of solar electricity generated by your solar cells. This pie chart shows how this income will be divided in Year 1. </a:t>
            </a:r>
          </a:p>
          <a:p>
            <a:pPr marR="649188" lvl="1" indent="0">
              <a:spcBef>
                <a:spcPts val="0"/>
              </a:spcBef>
              <a:defRPr sz="1300">
                <a:latin typeface="Montserrat"/>
                <a:ea typeface="Montserrat"/>
                <a:cs typeface="Montserrat"/>
                <a:sym typeface="Montserrat"/>
              </a:defRPr>
            </a:pPr>
            <a:endParaRPr lang="en-GB" sz="1300" b="1" dirty="0">
              <a:solidFill>
                <a:schemeClr val="tx1"/>
              </a:solidFill>
              <a:latin typeface="Montserrat Light" panose="00000400000000000000" pitchFamily="50" charset="0"/>
              <a:ea typeface="Montserrat"/>
              <a:cs typeface="Montserrat"/>
            </a:endParaRPr>
          </a:p>
          <a:p>
            <a:pPr marR="649188" lvl="1" indent="0">
              <a:spcBef>
                <a:spcPts val="0"/>
              </a:spcBef>
              <a:defRPr sz="1300">
                <a:latin typeface="Montserrat"/>
                <a:ea typeface="Montserrat"/>
                <a:cs typeface="Montserrat"/>
                <a:sym typeface="Montserrat"/>
              </a:defRPr>
            </a:pPr>
            <a:r>
              <a:rPr lang="en-GB" sz="1300" b="1" dirty="0">
                <a:solidFill>
                  <a:schemeClr val="tx1"/>
                </a:solidFill>
                <a:latin typeface="Montserrat Light" panose="00000400000000000000" pitchFamily="50" charset="0"/>
                <a:ea typeface="Montserrat"/>
                <a:cs typeface="Montserrat"/>
              </a:rPr>
              <a:t>‘Service Fee’ </a:t>
            </a:r>
            <a:r>
              <a:rPr lang="en-GB" sz="1300" dirty="0">
                <a:solidFill>
                  <a:schemeClr val="tx1"/>
                </a:solidFill>
                <a:latin typeface="Montserrat Light" panose="00000400000000000000" pitchFamily="50" charset="0"/>
                <a:ea typeface="Montserrat"/>
                <a:cs typeface="Montserrat"/>
              </a:rPr>
              <a:t>covers insurance (fire, theft and damage/liability), ongoing maintenance (annual cell cleaning), contributions to a maintenance reserve and administration services. </a:t>
            </a:r>
          </a:p>
        </p:txBody>
      </p:sp>
      <p:graphicFrame>
        <p:nvGraphicFramePr>
          <p:cNvPr id="4" name="Chart 3">
            <a:extLst>
              <a:ext uri="{FF2B5EF4-FFF2-40B4-BE49-F238E27FC236}">
                <a16:creationId xmlns:a16="http://schemas.microsoft.com/office/drawing/2014/main" id="{5810EEF2-2D78-45CB-9359-E2B7EB57FF24}"/>
              </a:ext>
            </a:extLst>
          </p:cNvPr>
          <p:cNvGraphicFramePr>
            <a:graphicFrameLocks/>
          </p:cNvGraphicFramePr>
          <p:nvPr>
            <p:extLst>
              <p:ext uri="{D42A27DB-BD31-4B8C-83A1-F6EECF244321}">
                <p14:modId xmlns:p14="http://schemas.microsoft.com/office/powerpoint/2010/main" val="2791328972"/>
              </p:ext>
            </p:extLst>
          </p:nvPr>
        </p:nvGraphicFramePr>
        <p:xfrm>
          <a:off x="313391" y="2649949"/>
          <a:ext cx="5900598" cy="3552400"/>
        </p:xfrm>
        <a:graphic>
          <a:graphicData uri="http://schemas.openxmlformats.org/drawingml/2006/chart">
            <c:chart xmlns:c="http://schemas.openxmlformats.org/drawingml/2006/chart" xmlns:r="http://schemas.openxmlformats.org/officeDocument/2006/relationships" r:id="rId4"/>
          </a:graphicData>
        </a:graphic>
      </p:graphicFrame>
      <p:sp>
        <p:nvSpPr>
          <p:cNvPr id="14" name="Content Placeholder 2"/>
          <p:cNvSpPr txBox="1">
            <a:spLocks/>
          </p:cNvSpPr>
          <p:nvPr/>
        </p:nvSpPr>
        <p:spPr>
          <a:xfrm>
            <a:off x="3771241" y="2761484"/>
            <a:ext cx="2941119" cy="411750"/>
          </a:xfrm>
          <a:prstGeom prst="rect">
            <a:avLst/>
          </a:prstGeom>
        </p:spPr>
        <p:txBody>
          <a:bodyPr tIns="0" rIns="0" bIns="0"/>
          <a:lstStyle>
            <a:lvl1pPr marL="0" marR="0" indent="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1pPr>
            <a:lvl2pPr marL="0" marR="0" indent="422041"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2pPr>
            <a:lvl3pPr marL="0" marR="0" indent="844082"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3pPr>
            <a:lvl4pPr marL="0" marR="0" indent="1266123"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4pPr>
            <a:lvl5pPr marL="0" marR="0" indent="1688164"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5pPr>
            <a:lvl6pPr marL="0" marR="0" indent="211020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6pPr>
            <a:lvl7pPr marL="0" marR="0" indent="253224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7pPr>
            <a:lvl8pPr marL="0" marR="0" indent="2954289"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8pPr>
            <a:lvl9pPr marL="0" marR="0" indent="3376331"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9pPr>
          </a:lstStyle>
          <a:p>
            <a:pPr marR="649188" lvl="1" indent="0" algn="ctr">
              <a:spcBef>
                <a:spcPts val="0"/>
              </a:spcBef>
              <a:defRPr sz="1300">
                <a:latin typeface="Montserrat"/>
                <a:ea typeface="Montserrat"/>
                <a:cs typeface="Montserrat"/>
                <a:sym typeface="Montserrat"/>
              </a:defRPr>
            </a:pPr>
            <a:r>
              <a:rPr lang="en-GB" sz="1050" b="1" i="1" dirty="0">
                <a:solidFill>
                  <a:schemeClr val="tx1"/>
                </a:solidFill>
                <a:latin typeface="Montserrat Light" panose="00000400000000000000" pitchFamily="2" charset="0"/>
                <a:ea typeface="Montserrat"/>
                <a:cs typeface="Montserrat"/>
              </a:rPr>
              <a:t>*Annual lease rate will escalate at CPI + 2% per year</a:t>
            </a:r>
          </a:p>
        </p:txBody>
      </p:sp>
    </p:spTree>
    <p:extLst>
      <p:ext uri="{BB962C8B-B14F-4D97-AF65-F5344CB8AC3E}">
        <p14:creationId xmlns:p14="http://schemas.microsoft.com/office/powerpoint/2010/main" val="44065174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2987B1-3490-4113-B834-5F7AED0CE3E9}"/>
              </a:ext>
            </a:extLst>
          </p:cNvPr>
          <p:cNvSpPr/>
          <p:nvPr/>
        </p:nvSpPr>
        <p:spPr>
          <a:xfrm>
            <a:off x="7438561" y="5209954"/>
            <a:ext cx="1705439" cy="1279679"/>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GB"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7</a:t>
            </a:fld>
            <a:r>
              <a:rPr lang="en-US" spc="-50" dirty="0">
                <a:solidFill>
                  <a:schemeClr val="bg1"/>
                </a:solidFill>
              </a:rPr>
              <a:t> ]</a:t>
            </a:r>
          </a:p>
        </p:txBody>
      </p:sp>
      <p:sp>
        <p:nvSpPr>
          <p:cNvPr id="3" name="Title 2"/>
          <p:cNvSpPr>
            <a:spLocks noGrp="1"/>
          </p:cNvSpPr>
          <p:nvPr>
            <p:ph type="title"/>
          </p:nvPr>
        </p:nvSpPr>
        <p:spPr/>
        <p:txBody>
          <a:bodyPr/>
          <a:lstStyle/>
          <a:p>
            <a:r>
              <a:rPr lang="en-US" dirty="0"/>
              <a:t>20 YEAR INCOME PER SOLAR CELL</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
        <p:nvSpPr>
          <p:cNvPr id="7" name="Content Placeholder 2"/>
          <p:cNvSpPr txBox="1">
            <a:spLocks/>
          </p:cNvSpPr>
          <p:nvPr/>
        </p:nvSpPr>
        <p:spPr>
          <a:xfrm>
            <a:off x="156073" y="1283463"/>
            <a:ext cx="8349752" cy="572763"/>
          </a:xfrm>
          <a:prstGeom prst="rect">
            <a:avLst/>
          </a:prstGeom>
        </p:spPr>
        <p:txBody>
          <a:bodyPr tIns="0" rIns="0" bIns="0"/>
          <a:lstStyle>
            <a:lvl1pPr marL="0" marR="0" indent="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1pPr>
            <a:lvl2pPr marL="0" marR="0" indent="422041"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2pPr>
            <a:lvl3pPr marL="0" marR="0" indent="844082"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3pPr>
            <a:lvl4pPr marL="0" marR="0" indent="1266123"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4pPr>
            <a:lvl5pPr marL="0" marR="0" indent="1688164"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5pPr>
            <a:lvl6pPr marL="0" marR="0" indent="211020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6pPr>
            <a:lvl7pPr marL="0" marR="0" indent="253224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7pPr>
            <a:lvl8pPr marL="0" marR="0" indent="2954289"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8pPr>
            <a:lvl9pPr marL="0" marR="0" indent="3376331"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9pPr>
          </a:lstStyle>
          <a:p>
            <a:pPr marR="649188" lvl="1" indent="0">
              <a:spcBef>
                <a:spcPts val="0"/>
              </a:spcBef>
              <a:defRPr sz="1300">
                <a:latin typeface="Montserrat"/>
                <a:ea typeface="Montserrat"/>
                <a:cs typeface="Montserrat"/>
                <a:sym typeface="Montserrat"/>
              </a:defRPr>
            </a:pPr>
            <a:r>
              <a:rPr lang="en-GB" sz="1300" dirty="0">
                <a:solidFill>
                  <a:schemeClr val="tx1"/>
                </a:solidFill>
                <a:latin typeface="Montserrat Light" panose="00000400000000000000" pitchFamily="50" charset="0"/>
                <a:ea typeface="Montserrat"/>
                <a:cs typeface="Montserrat"/>
              </a:rPr>
              <a:t>The rental rates for your solar cells is set to increase by CPI + 2% per year.  This chart shows how your rental income is expected to increase over time assuming CPI is 5%. </a:t>
            </a:r>
          </a:p>
        </p:txBody>
      </p:sp>
      <p:graphicFrame>
        <p:nvGraphicFramePr>
          <p:cNvPr id="8" name="Chart 7">
            <a:extLst>
              <a:ext uri="{FF2B5EF4-FFF2-40B4-BE49-F238E27FC236}">
                <a16:creationId xmlns:a16="http://schemas.microsoft.com/office/drawing/2014/main" id="{C478E57F-8F66-49C5-8500-01601CB745E2}"/>
              </a:ext>
            </a:extLst>
          </p:cNvPr>
          <p:cNvGraphicFramePr>
            <a:graphicFrameLocks/>
          </p:cNvGraphicFramePr>
          <p:nvPr>
            <p:extLst>
              <p:ext uri="{D42A27DB-BD31-4B8C-83A1-F6EECF244321}">
                <p14:modId xmlns:p14="http://schemas.microsoft.com/office/powerpoint/2010/main" val="1050789788"/>
              </p:ext>
            </p:extLst>
          </p:nvPr>
        </p:nvGraphicFramePr>
        <p:xfrm>
          <a:off x="1242564" y="1952279"/>
          <a:ext cx="6176769" cy="41183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9038908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8</a:t>
            </a:fld>
            <a:r>
              <a:rPr lang="en-US" spc="-50" dirty="0">
                <a:solidFill>
                  <a:schemeClr val="bg1"/>
                </a:solidFill>
              </a:rPr>
              <a:t> ]</a:t>
            </a:r>
          </a:p>
        </p:txBody>
      </p:sp>
      <p:sp>
        <p:nvSpPr>
          <p:cNvPr id="3" name="Title 2"/>
          <p:cNvSpPr>
            <a:spLocks noGrp="1"/>
          </p:cNvSpPr>
          <p:nvPr>
            <p:ph type="title"/>
          </p:nvPr>
        </p:nvSpPr>
        <p:spPr/>
        <p:txBody>
          <a:bodyPr/>
          <a:lstStyle/>
          <a:p>
            <a:r>
              <a:rPr lang="en-US" dirty="0"/>
              <a:t>SOLAR POWERED MONEY</a:t>
            </a:r>
          </a:p>
        </p:txBody>
      </p:sp>
      <p:sp>
        <p:nvSpPr>
          <p:cNvPr id="7" name="Shape 182"/>
          <p:cNvSpPr/>
          <p:nvPr/>
        </p:nvSpPr>
        <p:spPr>
          <a:xfrm>
            <a:off x="332456" y="5513565"/>
            <a:ext cx="7728775" cy="738664"/>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spcBef>
                <a:spcPts val="0"/>
              </a:spcBef>
              <a:buSzPct val="100000"/>
              <a:buFont typeface="Wingdings" panose="05000000000000000000" pitchFamily="2" charset="2"/>
              <a:buAutoNum type="arabicParenBoth"/>
              <a:defRPr sz="600" i="1"/>
            </a:pPr>
            <a:r>
              <a:rPr lang="en-US" sz="800" dirty="0">
                <a:latin typeface="Montserrat Light" panose="00000400000000000000" pitchFamily="50" charset="0"/>
              </a:rPr>
              <a:t> </a:t>
            </a:r>
            <a:r>
              <a:rPr sz="800" dirty="0">
                <a:latin typeface="Montserrat Light" panose="00000400000000000000" pitchFamily="50" charset="0"/>
              </a:rPr>
              <a:t>See the Foreign Exchange Schematic in the Appendix for more details. </a:t>
            </a:r>
            <a:r>
              <a:rPr lang="en-US" sz="800" dirty="0">
                <a:latin typeface="Montserrat Light" panose="00000400000000000000" pitchFamily="50" charset="0"/>
              </a:rPr>
              <a:t> </a:t>
            </a:r>
            <a:r>
              <a:rPr sz="800" dirty="0">
                <a:latin typeface="Montserrat Light" panose="00000400000000000000" pitchFamily="50" charset="0"/>
              </a:rPr>
              <a:t>ZAR </a:t>
            </a:r>
            <a:r>
              <a:rPr lang="en-US" sz="800" dirty="0">
                <a:latin typeface="Montserrat Light" panose="00000400000000000000" pitchFamily="50" charset="0"/>
              </a:rPr>
              <a:t>payments </a:t>
            </a:r>
            <a:r>
              <a:rPr sz="800" dirty="0">
                <a:latin typeface="Montserrat Light" panose="00000400000000000000" pitchFamily="50" charset="0"/>
              </a:rPr>
              <a:t>kept at </a:t>
            </a:r>
            <a:r>
              <a:rPr lang="en-GB" sz="800" dirty="0">
                <a:latin typeface="Montserrat Light" panose="00000400000000000000" pitchFamily="50" charset="0"/>
              </a:rPr>
              <a:t>in trust in ABSA Bank</a:t>
            </a:r>
            <a:r>
              <a:rPr sz="800" dirty="0">
                <a:latin typeface="Montserrat Light" panose="00000400000000000000" pitchFamily="50" charset="0"/>
              </a:rPr>
              <a:t>.</a:t>
            </a:r>
            <a:r>
              <a:rPr lang="en-US" sz="800" dirty="0">
                <a:latin typeface="Montserrat Light" panose="00000400000000000000" pitchFamily="50" charset="0"/>
              </a:rPr>
              <a:t> </a:t>
            </a:r>
            <a:r>
              <a:rPr sz="800" dirty="0">
                <a:latin typeface="Montserrat Light" panose="00000400000000000000" pitchFamily="50" charset="0"/>
              </a:rPr>
              <a:t>BTC is kept </a:t>
            </a:r>
            <a:r>
              <a:rPr lang="en-GB" sz="800" dirty="0">
                <a:latin typeface="Montserrat Light" panose="00000400000000000000" pitchFamily="50" charset="0"/>
              </a:rPr>
              <a:t> in cold storage.</a:t>
            </a:r>
            <a:endParaRPr sz="800" dirty="0">
              <a:latin typeface="Montserrat Light" panose="00000400000000000000" pitchFamily="50" charset="0"/>
            </a:endParaRPr>
          </a:p>
          <a:p>
            <a:pPr>
              <a:spcBef>
                <a:spcPts val="0"/>
              </a:spcBef>
              <a:buSzPct val="100000"/>
              <a:buFont typeface="Wingdings" panose="05000000000000000000" pitchFamily="2" charset="2"/>
              <a:buAutoNum type="arabicParenBoth"/>
              <a:defRPr sz="600" i="1"/>
            </a:pPr>
            <a:r>
              <a:rPr lang="en-US" sz="800" dirty="0">
                <a:latin typeface="Montserrat Light" panose="00000400000000000000" pitchFamily="50" charset="0"/>
              </a:rPr>
              <a:t> Our </a:t>
            </a:r>
            <a:r>
              <a:rPr sz="800" dirty="0">
                <a:latin typeface="Montserrat Light" panose="00000400000000000000" pitchFamily="50" charset="0"/>
              </a:rPr>
              <a:t>website will show </a:t>
            </a:r>
            <a:r>
              <a:rPr lang="en-GB" sz="800" dirty="0">
                <a:latin typeface="Montserrat Light" panose="00000400000000000000" pitchFamily="50" charset="0"/>
              </a:rPr>
              <a:t>sale progress towards the t</a:t>
            </a:r>
            <a:r>
              <a:rPr sz="800" dirty="0">
                <a:latin typeface="Montserrat Light" panose="00000400000000000000" pitchFamily="50" charset="0"/>
              </a:rPr>
              <a:t>arget.</a:t>
            </a:r>
            <a:r>
              <a:rPr lang="en-US" sz="800" dirty="0">
                <a:latin typeface="Montserrat Light" panose="00000400000000000000" pitchFamily="50" charset="0"/>
              </a:rPr>
              <a:t> Sale end</a:t>
            </a:r>
            <a:r>
              <a:rPr sz="800" dirty="0">
                <a:latin typeface="Montserrat Light" panose="00000400000000000000" pitchFamily="50" charset="0"/>
              </a:rPr>
              <a:t> many occur quickly</a:t>
            </a:r>
            <a:r>
              <a:rPr lang="en-US" sz="800" dirty="0">
                <a:latin typeface="Montserrat Light" panose="00000400000000000000" pitchFamily="50" charset="0"/>
              </a:rPr>
              <a:t> and</a:t>
            </a:r>
            <a:r>
              <a:rPr sz="800" dirty="0">
                <a:latin typeface="Montserrat Light" panose="00000400000000000000" pitchFamily="50" charset="0"/>
              </a:rPr>
              <a:t> without warning. </a:t>
            </a:r>
          </a:p>
          <a:p>
            <a:pPr>
              <a:spcBef>
                <a:spcPts val="0"/>
              </a:spcBef>
              <a:buSzPct val="100000"/>
              <a:buFont typeface="Wingdings" panose="05000000000000000000" pitchFamily="2" charset="2"/>
              <a:buAutoNum type="arabicParenBoth"/>
              <a:defRPr sz="600" i="1"/>
            </a:pPr>
            <a:r>
              <a:rPr lang="en-US" sz="800" dirty="0">
                <a:latin typeface="Montserrat Light" panose="00000400000000000000" pitchFamily="50" charset="0"/>
              </a:rPr>
              <a:t>  Immediately prior to sale end, BTC </a:t>
            </a:r>
            <a:r>
              <a:rPr sz="800" dirty="0">
                <a:latin typeface="Montserrat Light" panose="00000400000000000000" pitchFamily="50" charset="0"/>
              </a:rPr>
              <a:t>required to buy integer numbers of </a:t>
            </a:r>
            <a:r>
              <a:rPr lang="en-GB" sz="800" dirty="0">
                <a:latin typeface="Montserrat Light" panose="00000400000000000000" pitchFamily="50" charset="0"/>
              </a:rPr>
              <a:t>s</a:t>
            </a:r>
            <a:r>
              <a:rPr sz="800" dirty="0" err="1">
                <a:latin typeface="Montserrat Light" panose="00000400000000000000" pitchFamily="50" charset="0"/>
              </a:rPr>
              <a:t>olar</a:t>
            </a:r>
            <a:r>
              <a:rPr sz="800" dirty="0">
                <a:latin typeface="Montserrat Light" panose="00000400000000000000" pitchFamily="50" charset="0"/>
              </a:rPr>
              <a:t> </a:t>
            </a:r>
            <a:r>
              <a:rPr lang="en-GB" sz="800" dirty="0">
                <a:latin typeface="Montserrat Light" panose="00000400000000000000" pitchFamily="50" charset="0"/>
              </a:rPr>
              <a:t>c</a:t>
            </a:r>
            <a:r>
              <a:rPr sz="800" dirty="0">
                <a:latin typeface="Montserrat Light" panose="00000400000000000000" pitchFamily="50" charset="0"/>
              </a:rPr>
              <a:t>ells will be exchanged to ZAR</a:t>
            </a:r>
            <a:r>
              <a:rPr lang="en-US" sz="800" dirty="0">
                <a:latin typeface="Montserrat Light" panose="00000400000000000000" pitchFamily="50" charset="0"/>
              </a:rPr>
              <a:t>, inclusive of any foreign exchange commissions we pay to third parties. E</a:t>
            </a:r>
            <a:r>
              <a:rPr sz="800" dirty="0">
                <a:latin typeface="Montserrat Light" panose="00000400000000000000" pitchFamily="50" charset="0"/>
              </a:rPr>
              <a:t>xcess </a:t>
            </a:r>
            <a:r>
              <a:rPr lang="en-US" sz="800" dirty="0">
                <a:latin typeface="Montserrat Light" panose="00000400000000000000" pitchFamily="50" charset="0"/>
              </a:rPr>
              <a:t>BTC </a:t>
            </a:r>
            <a:r>
              <a:rPr sz="800" dirty="0">
                <a:latin typeface="Montserrat Light" panose="00000400000000000000" pitchFamily="50" charset="0"/>
              </a:rPr>
              <a:t>amounts will be returned to </a:t>
            </a:r>
            <a:r>
              <a:rPr lang="en-GB" sz="800" dirty="0">
                <a:latin typeface="Montserrat Light" panose="00000400000000000000" pitchFamily="50" charset="0"/>
              </a:rPr>
              <a:t>the </a:t>
            </a:r>
            <a:r>
              <a:rPr lang="en-US" sz="800" dirty="0">
                <a:latin typeface="Montserrat Light" panose="00000400000000000000" pitchFamily="50" charset="0"/>
              </a:rPr>
              <a:t>account holder</a:t>
            </a:r>
            <a:r>
              <a:rPr sz="800" dirty="0">
                <a:latin typeface="Montserrat Light" panose="00000400000000000000" pitchFamily="50" charset="0"/>
              </a:rPr>
              <a:t>. </a:t>
            </a:r>
            <a:r>
              <a:rPr lang="en-US" sz="800" dirty="0">
                <a:latin typeface="Montserrat Light" panose="00000400000000000000" pitchFamily="50" charset="0"/>
              </a:rPr>
              <a:t> We may</a:t>
            </a:r>
            <a:r>
              <a:rPr sz="800" dirty="0">
                <a:latin typeface="Montserrat Light" panose="00000400000000000000" pitchFamily="50" charset="0"/>
              </a:rPr>
              <a:t> use exchange rates</a:t>
            </a:r>
            <a:r>
              <a:rPr lang="en-US" sz="800" dirty="0">
                <a:latin typeface="Montserrat Light" panose="00000400000000000000" pitchFamily="50" charset="0"/>
              </a:rPr>
              <a:t> and fees</a:t>
            </a:r>
            <a:r>
              <a:rPr sz="800" dirty="0">
                <a:latin typeface="Montserrat Light" panose="00000400000000000000" pitchFamily="50" charset="0"/>
              </a:rPr>
              <a:t> that reflect conditions in international </a:t>
            </a:r>
            <a:r>
              <a:rPr lang="en-US" sz="800" dirty="0">
                <a:latin typeface="Montserrat Light" panose="00000400000000000000" pitchFamily="50" charset="0"/>
              </a:rPr>
              <a:t>currency </a:t>
            </a:r>
            <a:r>
              <a:rPr sz="800" dirty="0">
                <a:latin typeface="Montserrat Light" panose="00000400000000000000" pitchFamily="50" charset="0"/>
              </a:rPr>
              <a:t>markets</a:t>
            </a:r>
            <a:r>
              <a:rPr lang="en-US" sz="800" dirty="0">
                <a:latin typeface="Montserrat Light" panose="00000400000000000000" pitchFamily="50" charset="0"/>
              </a:rPr>
              <a:t> at the time, in our sole and absolute discretion. BTC exchange rates can be volatile and unpredictable; we accept </a:t>
            </a:r>
            <a:r>
              <a:rPr sz="800" dirty="0">
                <a:latin typeface="Montserrat Light" panose="00000400000000000000" pitchFamily="50" charset="0"/>
              </a:rPr>
              <a:t>no liability for foreign exchange losses</a:t>
            </a:r>
            <a:r>
              <a:rPr lang="en-US" sz="800" dirty="0">
                <a:latin typeface="Montserrat Light" panose="00000400000000000000" pitchFamily="50" charset="0"/>
              </a:rPr>
              <a:t> or fees</a:t>
            </a:r>
            <a:endParaRPr sz="800" dirty="0">
              <a:latin typeface="Montserrat Light" panose="00000400000000000000" pitchFamily="50" charset="0"/>
            </a:endParaRPr>
          </a:p>
        </p:txBody>
      </p:sp>
      <p:sp>
        <p:nvSpPr>
          <p:cNvPr id="9" name="Shape 127"/>
          <p:cNvSpPr/>
          <p:nvPr/>
        </p:nvSpPr>
        <p:spPr>
          <a:xfrm>
            <a:off x="332456" y="1334979"/>
            <a:ext cx="8443392" cy="794608"/>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oAutofit/>
          </a:bodyPr>
          <a:lstStyle/>
          <a:p>
            <a:pPr marR="649188" lvl="1" indent="0">
              <a:spcBef>
                <a:spcPts val="0"/>
              </a:spcBef>
              <a:defRPr>
                <a:latin typeface="Montserrat"/>
                <a:ea typeface="Montserrat"/>
                <a:cs typeface="Montserrat"/>
                <a:sym typeface="Montserrat"/>
              </a:defRPr>
            </a:pPr>
            <a:r>
              <a:rPr lang="en-US" sz="1600" dirty="0">
                <a:latin typeface="Montserrat Semi Bold"/>
                <a:ea typeface="Montserrat Semi Bold"/>
                <a:cs typeface="Montserrat Semi Bold"/>
                <a:sym typeface="Montserrat Semi Bold"/>
              </a:rPr>
              <a:t>Buying solar cells through The Sun Exchange is easy. </a:t>
            </a:r>
            <a:endParaRPr lang="en-US" sz="1600" dirty="0"/>
          </a:p>
        </p:txBody>
      </p:sp>
      <p:sp>
        <p:nvSpPr>
          <p:cNvPr id="10" name="Content Placeholder 2"/>
          <p:cNvSpPr txBox="1">
            <a:spLocks/>
          </p:cNvSpPr>
          <p:nvPr/>
        </p:nvSpPr>
        <p:spPr>
          <a:xfrm>
            <a:off x="183568" y="1718348"/>
            <a:ext cx="8776863" cy="2280276"/>
          </a:xfrm>
          <a:prstGeom prst="rect">
            <a:avLst/>
          </a:prstGeom>
        </p:spPr>
        <p:txBody>
          <a:bodyPr tIns="0" rIns="0" bIns="0"/>
          <a:lstStyle>
            <a:lvl1pPr marL="0" marR="0" indent="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1pPr>
            <a:lvl2pPr marL="0" marR="0" indent="422041"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2pPr>
            <a:lvl3pPr marL="0" marR="0" indent="844082"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3pPr>
            <a:lvl4pPr marL="0" marR="0" indent="1266123"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4pPr>
            <a:lvl5pPr marL="0" marR="0" indent="1688164"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5pPr>
            <a:lvl6pPr marL="0" marR="0" indent="211020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6pPr>
            <a:lvl7pPr marL="0" marR="0" indent="253224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7pPr>
            <a:lvl8pPr marL="0" marR="0" indent="2954289"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8pPr>
            <a:lvl9pPr marL="0" marR="0" indent="3376331"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9pPr>
          </a:lstStyle>
          <a:p>
            <a:pPr marL="228600" lvl="1" indent="-228600">
              <a:spcBef>
                <a:spcPts val="0"/>
              </a:spcBef>
              <a:buSzPct val="100000"/>
              <a:buAutoNum type="arabicPeriod"/>
              <a:defRPr sz="1300">
                <a:latin typeface="Montserrat"/>
                <a:ea typeface="Montserrat"/>
                <a:cs typeface="Montserrat"/>
                <a:sym typeface="Montserrat"/>
              </a:defRPr>
            </a:pPr>
            <a:r>
              <a:rPr lang="en-US" sz="1300" dirty="0">
                <a:latin typeface="Montserrat Light" panose="00000400000000000000" pitchFamily="50" charset="0"/>
              </a:rPr>
              <a:t>Create an online account at </a:t>
            </a:r>
            <a:r>
              <a:rPr lang="en-US" sz="1300" u="sng" dirty="0">
                <a:uFill>
                  <a:solidFill>
                    <a:srgbClr val="000000"/>
                  </a:solidFill>
                </a:uFill>
                <a:latin typeface="Montserrat Light" panose="00000400000000000000" pitchFamily="50" charset="0"/>
                <a:hlinkClick r:id="rId3"/>
              </a:rPr>
              <a:t>www.thesunexchange.com</a:t>
            </a:r>
          </a:p>
          <a:p>
            <a:pPr marL="228600" marR="649188" lvl="1" indent="-228600">
              <a:spcBef>
                <a:spcPts val="0"/>
              </a:spcBef>
              <a:buSzPct val="100000"/>
              <a:buAutoNum type="arabicPeriod"/>
              <a:defRPr sz="1300">
                <a:latin typeface="Montserrat"/>
                <a:ea typeface="Montserrat"/>
                <a:cs typeface="Montserrat"/>
                <a:sym typeface="Montserrat"/>
              </a:defRPr>
            </a:pPr>
            <a:r>
              <a:rPr lang="en-US" sz="1300" dirty="0">
                <a:latin typeface="Montserrat Light" panose="00000400000000000000" pitchFamily="50" charset="0"/>
              </a:rPr>
              <a:t>Complete the identity verification process </a:t>
            </a:r>
          </a:p>
          <a:p>
            <a:pPr marL="228600" marR="649188" lvl="1" indent="-228600">
              <a:spcBef>
                <a:spcPts val="0"/>
              </a:spcBef>
              <a:buSzPct val="100000"/>
              <a:buFontTx/>
              <a:buAutoNum type="arabicPeriod"/>
              <a:defRPr sz="1300">
                <a:latin typeface="Montserrat"/>
                <a:ea typeface="Montserrat"/>
                <a:cs typeface="Montserrat"/>
                <a:sym typeface="Montserrat"/>
              </a:defRPr>
            </a:pPr>
            <a:r>
              <a:rPr lang="en-US" sz="1300" dirty="0">
                <a:latin typeface="Montserrat Light" panose="00000400000000000000" pitchFamily="50" charset="0"/>
              </a:rPr>
              <a:t>Choose your currency and make payment in ZAR 67.00  or ~BTC 0.00008 increments (the price of each cell). You can pay by credit card, bank transfer, Bitcoin and directly from your Sun Exchange ZAR or Bitcoin wallet. </a:t>
            </a:r>
          </a:p>
          <a:p>
            <a:pPr marL="228600" marR="649188" lvl="1" indent="-228600">
              <a:spcBef>
                <a:spcPts val="0"/>
              </a:spcBef>
              <a:buSzPct val="100000"/>
              <a:buFontTx/>
              <a:buAutoNum type="arabicPeriod"/>
              <a:defRPr sz="1300">
                <a:latin typeface="Montserrat"/>
                <a:ea typeface="Montserrat"/>
                <a:cs typeface="Montserrat"/>
                <a:sym typeface="Montserrat"/>
              </a:defRPr>
            </a:pPr>
            <a:r>
              <a:rPr lang="en-US" sz="1300" dirty="0">
                <a:latin typeface="Montserrat Light" panose="00000400000000000000" pitchFamily="50" charset="0"/>
              </a:rPr>
              <a:t>Your payment is held in a separate account</a:t>
            </a:r>
            <a:r>
              <a:rPr lang="en-US" sz="1300" baseline="31999" dirty="0">
                <a:latin typeface="Montserrat Light" panose="00000400000000000000" pitchFamily="50" charset="0"/>
              </a:rPr>
              <a:t> (1) </a:t>
            </a:r>
            <a:r>
              <a:rPr lang="en-US" sz="1300" dirty="0">
                <a:latin typeface="Montserrat Light" panose="00000400000000000000" pitchFamily="50" charset="0"/>
              </a:rPr>
              <a:t>until the required number of cells are sold or the sale ends.</a:t>
            </a:r>
          </a:p>
          <a:p>
            <a:pPr marL="228600" marR="649188" lvl="1" indent="-228600">
              <a:spcBef>
                <a:spcPts val="0"/>
              </a:spcBef>
              <a:buSzPct val="100000"/>
              <a:buFontTx/>
              <a:buAutoNum type="arabicPeriod"/>
              <a:defRPr sz="1300">
                <a:latin typeface="Montserrat"/>
                <a:ea typeface="Montserrat"/>
                <a:cs typeface="Montserrat"/>
                <a:sym typeface="Montserrat"/>
              </a:defRPr>
            </a:pPr>
            <a:r>
              <a:rPr lang="en-US" sz="1300" dirty="0">
                <a:latin typeface="Montserrat Light" panose="00000400000000000000" pitchFamily="50" charset="0"/>
                <a:ea typeface="Montserrat"/>
                <a:cs typeface="Montserrat"/>
              </a:rPr>
              <a:t>For Bitcoin payments, you may place an Order where the number of solar cells allocated will depend on the ZAR/BTC exchange rate when the sale ends.</a:t>
            </a:r>
            <a:r>
              <a:rPr lang="en-US" sz="1300" b="1" baseline="31999" dirty="0">
                <a:latin typeface="Montserrat Light" panose="00000400000000000000" pitchFamily="50" charset="0"/>
              </a:rPr>
              <a:t> (3)</a:t>
            </a:r>
            <a:r>
              <a:rPr lang="en-US" sz="1300" dirty="0">
                <a:latin typeface="Montserrat Light" panose="00000400000000000000" pitchFamily="50" charset="0"/>
                <a:ea typeface="Montserrat"/>
                <a:cs typeface="Montserrat"/>
              </a:rPr>
              <a:t>  The Sun Exchange tracks the Bitcoin value. Check your dashboard to track how many cells your Variable order entitles you to. You can only buy whole units, so any unused BTC will be returned to your wallet at the end of the crowd-sale period. </a:t>
            </a:r>
          </a:p>
          <a:p>
            <a:pPr marL="228600" marR="649188" lvl="1" indent="-228600">
              <a:spcBef>
                <a:spcPts val="0"/>
              </a:spcBef>
              <a:buSzPct val="100000"/>
              <a:buFontTx/>
              <a:buAutoNum type="arabicPeriod"/>
              <a:defRPr sz="1300">
                <a:latin typeface="Montserrat"/>
                <a:ea typeface="Montserrat"/>
                <a:cs typeface="Montserrat"/>
                <a:sym typeface="Montserrat"/>
              </a:defRPr>
            </a:pPr>
            <a:endParaRPr lang="en-US" sz="1300" b="1" dirty="0">
              <a:solidFill>
                <a:schemeClr val="tx1"/>
              </a:solidFill>
              <a:latin typeface="Montserrat Light" panose="00000400000000000000" pitchFamily="50" charset="0"/>
            </a:endParaRPr>
          </a:p>
          <a:p>
            <a:pPr marL="228600" marR="649188" lvl="1" indent="-228600">
              <a:spcBef>
                <a:spcPts val="0"/>
              </a:spcBef>
              <a:buSzPct val="100000"/>
              <a:buAutoNum type="arabicPeriod"/>
              <a:defRPr sz="1300">
                <a:latin typeface="Montserrat"/>
                <a:ea typeface="Montserrat"/>
                <a:cs typeface="Montserrat"/>
                <a:sym typeface="Montserrat"/>
              </a:defRPr>
            </a:pPr>
            <a:endParaRPr lang="en-US" sz="1300" dirty="0">
              <a:latin typeface="Montserrat Light" panose="00000400000000000000" pitchFamily="50" charset="0"/>
            </a:endParaRPr>
          </a:p>
          <a:p>
            <a:pPr marL="228600" marR="649188" lvl="1" indent="-228600">
              <a:spcBef>
                <a:spcPts val="0"/>
              </a:spcBef>
              <a:buSzPct val="100000"/>
              <a:buAutoNum type="arabicPeriod"/>
              <a:defRPr sz="1300">
                <a:latin typeface="Montserrat"/>
                <a:ea typeface="Montserrat"/>
                <a:cs typeface="Montserrat"/>
                <a:sym typeface="Montserrat"/>
              </a:defRPr>
            </a:pPr>
            <a:endParaRPr lang="en-US" sz="1300" dirty="0">
              <a:latin typeface="Montserrat Light" panose="00000400000000000000" pitchFamily="50" charset="0"/>
            </a:endParaRPr>
          </a:p>
        </p:txBody>
      </p:sp>
      <p:sp>
        <p:nvSpPr>
          <p:cNvPr id="12" name="Content Placeholder 2"/>
          <p:cNvSpPr txBox="1">
            <a:spLocks/>
          </p:cNvSpPr>
          <p:nvPr/>
        </p:nvSpPr>
        <p:spPr>
          <a:xfrm>
            <a:off x="332456" y="3747901"/>
            <a:ext cx="8811544" cy="1652139"/>
          </a:xfrm>
          <a:prstGeom prst="rect">
            <a:avLst/>
          </a:prstGeom>
        </p:spPr>
        <p:txBody>
          <a:bodyPr tIns="0" rIns="0" bIns="0"/>
          <a:lstStyle>
            <a:lvl1pPr marL="0" marR="0" indent="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1pPr>
            <a:lvl2pPr marL="0" marR="0" indent="422041"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2pPr>
            <a:lvl3pPr marL="0" marR="0" indent="844082"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3pPr>
            <a:lvl4pPr marL="0" marR="0" indent="1266123"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4pPr>
            <a:lvl5pPr marL="0" marR="0" indent="1688164"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5pPr>
            <a:lvl6pPr marL="0" marR="0" indent="211020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6pPr>
            <a:lvl7pPr marL="0" marR="0" indent="253224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7pPr>
            <a:lvl8pPr marL="0" marR="0" indent="2954289"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8pPr>
            <a:lvl9pPr marL="0" marR="0" indent="3376331"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9pPr>
          </a:lstStyle>
          <a:p>
            <a:pPr marR="649188" lvl="1" indent="0">
              <a:spcBef>
                <a:spcPts val="0"/>
              </a:spcBef>
              <a:defRPr sz="1300">
                <a:latin typeface="Montserrat"/>
                <a:ea typeface="Montserrat"/>
                <a:cs typeface="Montserrat"/>
                <a:sym typeface="Montserrat"/>
              </a:defRPr>
            </a:pPr>
            <a:endParaRPr lang="en-US" b="1" dirty="0"/>
          </a:p>
          <a:p>
            <a:pPr marR="649188" lvl="1" indent="0">
              <a:spcBef>
                <a:spcPts val="0"/>
              </a:spcBef>
              <a:defRPr sz="1300">
                <a:latin typeface="Montserrat"/>
                <a:ea typeface="Montserrat"/>
                <a:cs typeface="Montserrat"/>
                <a:sym typeface="Montserrat"/>
              </a:defRPr>
            </a:pPr>
            <a:r>
              <a:rPr lang="en-US" sz="1400" b="1" dirty="0">
                <a:latin typeface="Montserrat Light" panose="00000400000000000000" pitchFamily="2" charset="0"/>
              </a:rPr>
              <a:t>This crowd-sale ends 30 days after crowdsale open announcement or when all the solar cells have been sold, whichever is sooner </a:t>
            </a:r>
            <a:r>
              <a:rPr lang="en-US" sz="1400" b="1" baseline="31999" dirty="0">
                <a:latin typeface="Montserrat Light" panose="00000400000000000000" pitchFamily="2" charset="0"/>
              </a:rPr>
              <a:t>(2)</a:t>
            </a:r>
          </a:p>
          <a:p>
            <a:pPr marR="649188" lvl="1" indent="0">
              <a:spcBef>
                <a:spcPts val="0"/>
              </a:spcBef>
              <a:defRPr sz="1300">
                <a:latin typeface="Montserrat"/>
                <a:ea typeface="Montserrat"/>
                <a:cs typeface="Montserrat"/>
                <a:sym typeface="Montserrat"/>
              </a:defRPr>
            </a:pPr>
            <a:endParaRPr lang="en-US" sz="1400" b="1" baseline="31999" dirty="0">
              <a:latin typeface="Montserrat Light" panose="00000400000000000000" pitchFamily="2" charset="0"/>
            </a:endParaRPr>
          </a:p>
          <a:p>
            <a:pPr marR="649188" lvl="1" indent="0">
              <a:spcBef>
                <a:spcPts val="0"/>
              </a:spcBef>
              <a:defRPr sz="1300">
                <a:latin typeface="Montserrat"/>
                <a:ea typeface="Montserrat"/>
                <a:cs typeface="Montserrat"/>
                <a:sym typeface="Montserrat"/>
              </a:defRPr>
            </a:pPr>
            <a:r>
              <a:rPr lang="en-US" sz="1400" b="1" dirty="0">
                <a:latin typeface="Montserrat Light" panose="00000400000000000000" pitchFamily="2" charset="0"/>
              </a:rPr>
              <a:t>You cannot cancel your order before the crowd-sale ends. If we terminate the sale early, or if all the solar cells are not purchased, your money will be returned in full in your payment currency.</a:t>
            </a:r>
            <a:endParaRPr lang="en-ZA" sz="1400" b="1" dirty="0">
              <a:latin typeface="Montserrat Light" panose="00000400000000000000" pitchFamily="2"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Tree>
    <p:extLst>
      <p:ext uri="{BB962C8B-B14F-4D97-AF65-F5344CB8AC3E}">
        <p14:creationId xmlns:p14="http://schemas.microsoft.com/office/powerpoint/2010/main" val="106168122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r>
              <a:rPr lang="en-US" dirty="0">
                <a:solidFill>
                  <a:schemeClr val="bg1"/>
                </a:solidFill>
              </a:rPr>
              <a:t>[ </a:t>
            </a:r>
            <a:fld id="{86CB4B4D-7CA3-9044-876B-883B54F8677D}" type="slidenum">
              <a:rPr lang="en-US" smtClean="0">
                <a:solidFill>
                  <a:schemeClr val="bg1"/>
                </a:solidFill>
                <a:latin typeface="Montserrat Semi Bold" panose="00000700000000000000" pitchFamily="50" charset="0"/>
              </a:rPr>
              <a:pPr/>
              <a:t>9</a:t>
            </a:fld>
            <a:r>
              <a:rPr lang="en-US" spc="-50" dirty="0">
                <a:solidFill>
                  <a:schemeClr val="bg1"/>
                </a:solidFill>
              </a:rPr>
              <a:t> ]</a:t>
            </a:r>
          </a:p>
        </p:txBody>
      </p:sp>
      <p:sp>
        <p:nvSpPr>
          <p:cNvPr id="3" name="Title 2"/>
          <p:cNvSpPr>
            <a:spLocks noGrp="1"/>
          </p:cNvSpPr>
          <p:nvPr>
            <p:ph type="title"/>
          </p:nvPr>
        </p:nvSpPr>
        <p:spPr/>
        <p:txBody>
          <a:bodyPr/>
          <a:lstStyle/>
          <a:p>
            <a:r>
              <a:rPr lang="en-US" dirty="0"/>
              <a:t>GETTING PAID</a:t>
            </a:r>
          </a:p>
        </p:txBody>
      </p:sp>
      <p:sp>
        <p:nvSpPr>
          <p:cNvPr id="12" name="Content Placeholder 2"/>
          <p:cNvSpPr txBox="1">
            <a:spLocks/>
          </p:cNvSpPr>
          <p:nvPr/>
        </p:nvSpPr>
        <p:spPr>
          <a:xfrm>
            <a:off x="151202" y="1224086"/>
            <a:ext cx="8112773" cy="3673648"/>
          </a:xfrm>
          <a:prstGeom prst="rect">
            <a:avLst/>
          </a:prstGeom>
        </p:spPr>
        <p:txBody>
          <a:bodyPr tIns="0" rIns="0" bIns="0"/>
          <a:lstStyle>
            <a:lvl1pPr marL="0" marR="0" indent="0"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1pPr>
            <a:lvl2pPr marL="0" marR="0" indent="422041"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2pPr>
            <a:lvl3pPr marL="0" marR="0" indent="844082"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3pPr>
            <a:lvl4pPr marL="0" marR="0" indent="1266123"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4pPr>
            <a:lvl5pPr marL="0" marR="0" indent="1688164"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5pPr>
            <a:lvl6pPr marL="0" marR="0" indent="211020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6pPr>
            <a:lvl7pPr marL="0" marR="0" indent="2532247"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7pPr>
            <a:lvl8pPr marL="0" marR="0" indent="2954289"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8pPr>
            <a:lvl9pPr marL="0" marR="0" indent="3376331" algn="l" defTabSz="457200" rtl="0" latinLnBrk="0">
              <a:lnSpc>
                <a:spcPct val="100000"/>
              </a:lnSpc>
              <a:spcBef>
                <a:spcPts val="300"/>
              </a:spcBef>
              <a:spcAft>
                <a:spcPts val="0"/>
              </a:spcAft>
              <a:buClrTx/>
              <a:buSzTx/>
              <a:buFontTx/>
              <a:buNone/>
              <a:tabLst/>
              <a:defRPr sz="1800" b="0" i="0" u="none" strike="noStrike" cap="none" spc="0" baseline="0">
                <a:ln>
                  <a:noFill/>
                </a:ln>
                <a:solidFill>
                  <a:srgbClr val="000000"/>
                </a:solidFill>
                <a:uFillTx/>
                <a:latin typeface="Montserrat Light"/>
                <a:ea typeface="Montserrat Light"/>
                <a:cs typeface="Montserrat Light"/>
                <a:sym typeface="Montserrat Light"/>
              </a:defRPr>
            </a:lvl9pPr>
          </a:lstStyle>
          <a:p>
            <a:pPr marR="649188" lvl="1" indent="0">
              <a:spcBef>
                <a:spcPts val="0"/>
              </a:spcBef>
              <a:defRPr sz="1300">
                <a:latin typeface="Montserrat"/>
                <a:ea typeface="Montserrat"/>
                <a:cs typeface="Montserrat"/>
                <a:sym typeface="Montserrat"/>
              </a:defRPr>
            </a:pPr>
            <a:endParaRPr lang="en-GB" sz="1200" dirty="0">
              <a:solidFill>
                <a:schemeClr val="tx1"/>
              </a:solidFill>
              <a:latin typeface="Montserrat Light" panose="00000400000000000000" pitchFamily="50" charset="0"/>
              <a:ea typeface="Montserrat"/>
              <a:cs typeface="Montserrat"/>
            </a:endParaRPr>
          </a:p>
          <a:p>
            <a:pPr marR="649188" lvl="1" indent="0">
              <a:spcBef>
                <a:spcPts val="0"/>
              </a:spcBef>
              <a:defRPr sz="1300">
                <a:latin typeface="Montserrat"/>
                <a:ea typeface="Montserrat"/>
                <a:cs typeface="Montserrat"/>
                <a:sym typeface="Montserrat"/>
              </a:defRPr>
            </a:pPr>
            <a:r>
              <a:rPr lang="en-GB" sz="1300" dirty="0">
                <a:solidFill>
                  <a:schemeClr val="tx1"/>
                </a:solidFill>
                <a:latin typeface="Montserrat Light" panose="00000400000000000000" pitchFamily="50" charset="0"/>
                <a:ea typeface="Montserrat"/>
                <a:cs typeface="Montserrat"/>
              </a:rPr>
              <a:t>How you get paid your rental income depends on your purchase currency and where you live.  </a:t>
            </a:r>
            <a:r>
              <a:rPr lang="en-GB" sz="1300" b="1" i="1" dirty="0">
                <a:solidFill>
                  <a:schemeClr val="tx1"/>
                </a:solidFill>
                <a:latin typeface="Montserrat Light" panose="00000400000000000000" pitchFamily="50" charset="0"/>
                <a:ea typeface="Montserrat"/>
                <a:cs typeface="Montserrat"/>
              </a:rPr>
              <a:t>Tip: The video tutorials on the right hand side of this page give a visualised explanation</a:t>
            </a:r>
          </a:p>
          <a:p>
            <a:pPr marR="649188" lvl="1" indent="0">
              <a:spcBef>
                <a:spcPts val="0"/>
              </a:spcBef>
              <a:defRPr sz="1300">
                <a:latin typeface="Montserrat"/>
                <a:ea typeface="Montserrat"/>
                <a:cs typeface="Montserrat"/>
                <a:sym typeface="Montserrat"/>
              </a:defRPr>
            </a:pPr>
            <a:endParaRPr lang="en-GB" sz="1300" i="1" dirty="0">
              <a:solidFill>
                <a:schemeClr val="tx1"/>
              </a:solidFill>
              <a:latin typeface="Montserrat Light" panose="00000400000000000000" pitchFamily="50" charset="0"/>
              <a:ea typeface="Montserrat"/>
              <a:cs typeface="Montserrat"/>
            </a:endParaRPr>
          </a:p>
          <a:p>
            <a:pPr marR="649188" lvl="1" indent="0">
              <a:spcBef>
                <a:spcPts val="0"/>
              </a:spcBef>
              <a:defRPr sz="1300">
                <a:latin typeface="Montserrat"/>
                <a:ea typeface="Montserrat"/>
                <a:cs typeface="Montserrat"/>
                <a:sym typeface="Montserrat"/>
              </a:defRPr>
            </a:pPr>
            <a:endParaRPr lang="en-GB" sz="1200" dirty="0">
              <a:solidFill>
                <a:schemeClr val="tx1"/>
              </a:solidFill>
              <a:latin typeface="Montserrat Light" panose="00000400000000000000" pitchFamily="50" charset="0"/>
              <a:ea typeface="Montserrat"/>
              <a:cs typeface="Montserrat"/>
            </a:endParaRPr>
          </a:p>
          <a:p>
            <a:pPr marR="649188" lvl="1" indent="0">
              <a:spcBef>
                <a:spcPts val="0"/>
              </a:spcBef>
              <a:spcAft>
                <a:spcPts val="900"/>
              </a:spcAft>
              <a:defRPr sz="1300">
                <a:latin typeface="Montserrat"/>
                <a:ea typeface="Montserrat"/>
                <a:cs typeface="Montserrat"/>
                <a:sym typeface="Montserrat"/>
              </a:defRPr>
            </a:pPr>
            <a:r>
              <a:rPr lang="en-GB" sz="1400" b="1" dirty="0">
                <a:solidFill>
                  <a:schemeClr val="tx1"/>
                </a:solidFill>
                <a:latin typeface="Montserrat Light" panose="00000400000000000000" pitchFamily="50" charset="0"/>
                <a:ea typeface="Montserrat"/>
                <a:cs typeface="Montserrat"/>
              </a:rPr>
              <a:t>IF YOU PURCHASE YOUR SOLAR CELLS IN ZAR FROM A ZAR ACCOUNT</a:t>
            </a:r>
          </a:p>
          <a:p>
            <a:pPr marR="649188" lvl="1" indent="0">
              <a:spcBef>
                <a:spcPts val="0"/>
              </a:spcBef>
              <a:defRPr sz="1300">
                <a:latin typeface="Montserrat"/>
                <a:ea typeface="Montserrat"/>
                <a:cs typeface="Montserrat"/>
                <a:sym typeface="Montserrat"/>
              </a:defRPr>
            </a:pPr>
            <a:r>
              <a:rPr lang="en-GB" sz="1300" dirty="0">
                <a:solidFill>
                  <a:schemeClr val="tx1"/>
                </a:solidFill>
                <a:latin typeface="Montserrat Light" panose="00000400000000000000" pitchFamily="50" charset="0"/>
                <a:ea typeface="Montserrat"/>
                <a:cs typeface="Montserrat"/>
              </a:rPr>
              <a:t>You will receive lease rental at least monthly paid in ZAR into your nominated ZAR account but you can opt in to receive Bitcoin at any point.  </a:t>
            </a:r>
          </a:p>
          <a:p>
            <a:pPr marR="649188" lvl="1" indent="0">
              <a:spcBef>
                <a:spcPts val="0"/>
              </a:spcBef>
              <a:defRPr sz="1300">
                <a:latin typeface="Montserrat"/>
                <a:ea typeface="Montserrat"/>
                <a:cs typeface="Montserrat"/>
                <a:sym typeface="Montserrat"/>
              </a:defRPr>
            </a:pPr>
            <a:endParaRPr lang="en-GB" sz="1300" dirty="0">
              <a:solidFill>
                <a:schemeClr val="tx1"/>
              </a:solidFill>
              <a:latin typeface="Montserrat Light" panose="00000400000000000000" pitchFamily="50" charset="0"/>
              <a:ea typeface="Montserrat"/>
              <a:cs typeface="Montserrat"/>
            </a:endParaRPr>
          </a:p>
          <a:p>
            <a:pPr marR="649188" lvl="1" indent="0">
              <a:spcBef>
                <a:spcPts val="0"/>
              </a:spcBef>
              <a:defRPr sz="1300">
                <a:latin typeface="Montserrat"/>
                <a:ea typeface="Montserrat"/>
                <a:cs typeface="Montserrat"/>
                <a:sym typeface="Montserrat"/>
              </a:defRPr>
            </a:pPr>
            <a:endParaRPr lang="en-GB" sz="1400" dirty="0">
              <a:solidFill>
                <a:schemeClr val="tx1"/>
              </a:solidFill>
              <a:latin typeface="Montserrat Light" panose="00000400000000000000" pitchFamily="50" charset="0"/>
              <a:ea typeface="Montserrat"/>
              <a:cs typeface="Montserrat"/>
            </a:endParaRPr>
          </a:p>
          <a:p>
            <a:pPr marR="649188" lvl="1" indent="0">
              <a:spcBef>
                <a:spcPts val="0"/>
              </a:spcBef>
              <a:spcAft>
                <a:spcPts val="900"/>
              </a:spcAft>
              <a:defRPr sz="1300">
                <a:latin typeface="Montserrat"/>
                <a:ea typeface="Montserrat"/>
                <a:cs typeface="Montserrat"/>
                <a:sym typeface="Montserrat"/>
              </a:defRPr>
            </a:pPr>
            <a:r>
              <a:rPr lang="en-GB" sz="1400" b="1" dirty="0">
                <a:solidFill>
                  <a:schemeClr val="tx1"/>
                </a:solidFill>
                <a:latin typeface="Montserrat Light" panose="00000400000000000000" pitchFamily="50" charset="0"/>
                <a:ea typeface="Montserrat"/>
                <a:cs typeface="Montserrat"/>
              </a:rPr>
              <a:t>IF YOU PURCHASE YOUR SOLAR CELLS IN BITCOIN OR FROM A NON-ZAR ACCOUNT</a:t>
            </a:r>
          </a:p>
          <a:p>
            <a:pPr marR="649188" lvl="1" indent="0">
              <a:spcBef>
                <a:spcPts val="0"/>
              </a:spcBef>
              <a:defRPr sz="1300">
                <a:latin typeface="Montserrat"/>
                <a:ea typeface="Montserrat"/>
                <a:cs typeface="Montserrat"/>
                <a:sym typeface="Montserrat"/>
              </a:defRPr>
            </a:pPr>
            <a:r>
              <a:rPr lang="en-GB" sz="1300" dirty="0">
                <a:solidFill>
                  <a:schemeClr val="tx1"/>
                </a:solidFill>
                <a:latin typeface="Montserrat Light" panose="00000400000000000000" pitchFamily="50" charset="0"/>
                <a:ea typeface="Montserrat"/>
                <a:cs typeface="Montserrat"/>
              </a:rPr>
              <a:t>We will convert your ZAR rental income into BTC and send payments via the universal Bitcoin digital currency network.  ZAR is converted to BTC once a month using the ZAR/BTC spot price at that time. </a:t>
            </a:r>
          </a:p>
          <a:p>
            <a:pPr marR="649188" lvl="1" indent="0">
              <a:spcBef>
                <a:spcPts val="0"/>
              </a:spcBef>
              <a:defRPr sz="1300">
                <a:latin typeface="Montserrat"/>
                <a:ea typeface="Montserrat"/>
                <a:cs typeface="Montserrat"/>
                <a:sym typeface="Montserrat"/>
              </a:defRPr>
            </a:pPr>
            <a:endParaRPr lang="en-GB" sz="1300" dirty="0">
              <a:solidFill>
                <a:schemeClr val="tx1"/>
              </a:solidFill>
              <a:latin typeface="Montserrat Light" panose="00000400000000000000" pitchFamily="50" charset="0"/>
              <a:ea typeface="Montserrat"/>
              <a:cs typeface="Montserrat"/>
            </a:endParaRPr>
          </a:p>
          <a:p>
            <a:pPr marR="649188" lvl="1" indent="0">
              <a:spcBef>
                <a:spcPts val="0"/>
              </a:spcBef>
              <a:spcAft>
                <a:spcPts val="900"/>
              </a:spcAft>
              <a:defRPr sz="1300">
                <a:latin typeface="Montserrat"/>
                <a:ea typeface="Montserrat"/>
                <a:cs typeface="Montserrat"/>
                <a:sym typeface="Montserrat"/>
              </a:defRPr>
            </a:pPr>
            <a:r>
              <a:rPr lang="en-GB" sz="1400" b="1" dirty="0">
                <a:solidFill>
                  <a:schemeClr val="tx1"/>
                </a:solidFill>
                <a:latin typeface="Montserrat Light" panose="00000400000000000000" pitchFamily="50" charset="0"/>
                <a:ea typeface="Montserrat"/>
                <a:cs typeface="Montserrat"/>
              </a:rPr>
              <a:t>IF YOU PURCHASE YOUR SOLAR CELLS USING SUN EXCHANGE WALLET BALANCES</a:t>
            </a:r>
          </a:p>
          <a:p>
            <a:pPr marR="649188" lvl="1" indent="0">
              <a:spcBef>
                <a:spcPts val="0"/>
              </a:spcBef>
              <a:defRPr sz="1300">
                <a:latin typeface="Montserrat"/>
                <a:ea typeface="Montserrat"/>
                <a:cs typeface="Montserrat"/>
                <a:sym typeface="Montserrat"/>
              </a:defRPr>
            </a:pPr>
            <a:r>
              <a:rPr lang="en-GB" sz="1300" dirty="0">
                <a:solidFill>
                  <a:schemeClr val="tx1"/>
                </a:solidFill>
                <a:latin typeface="Montserrat Light" panose="00000400000000000000" pitchFamily="50" charset="0"/>
                <a:ea typeface="Montserrat"/>
                <a:cs typeface="Montserrat"/>
              </a:rPr>
              <a:t>You can contribute to an order or pay for an entire order using BTC or ZAR balances on your Sun Exchange dashboard. You can supplement your balance with an additional payment by credit or debit card, bank transfer or Bitcoin payment.</a:t>
            </a:r>
          </a:p>
          <a:p>
            <a:pPr marR="649188" lvl="1" indent="0">
              <a:spcBef>
                <a:spcPts val="0"/>
              </a:spcBef>
              <a:defRPr sz="1300">
                <a:latin typeface="Montserrat"/>
                <a:ea typeface="Montserrat"/>
                <a:cs typeface="Montserrat"/>
                <a:sym typeface="Montserrat"/>
              </a:defRPr>
            </a:pPr>
            <a:endParaRPr lang="en-GB" sz="1300" dirty="0">
              <a:solidFill>
                <a:schemeClr val="tx1"/>
              </a:solidFill>
              <a:latin typeface="Montserrat Light" panose="00000400000000000000" pitchFamily="50" charset="0"/>
              <a:ea typeface="Montserrat"/>
              <a:cs typeface="Montserrat"/>
            </a:endParaRPr>
          </a:p>
          <a:p>
            <a:pPr marR="649188" lvl="1" indent="0">
              <a:spcBef>
                <a:spcPts val="0"/>
              </a:spcBef>
              <a:defRPr sz="1300">
                <a:latin typeface="Montserrat"/>
                <a:ea typeface="Montserrat"/>
                <a:cs typeface="Montserrat"/>
                <a:sym typeface="Montserrat"/>
              </a:defRPr>
            </a:pPr>
            <a:r>
              <a:rPr lang="en-GB" sz="1300" dirty="0">
                <a:solidFill>
                  <a:schemeClr val="tx1"/>
                </a:solidFill>
                <a:latin typeface="Montserrat Light" panose="00000400000000000000" pitchFamily="50" charset="0"/>
                <a:ea typeface="Montserrat"/>
                <a:cs typeface="Montserrat"/>
              </a:rPr>
              <a:t> </a:t>
            </a:r>
            <a:r>
              <a:rPr lang="en-GB" sz="1300" dirty="0">
                <a:solidFill>
                  <a:srgbClr val="FF0000"/>
                </a:solidFill>
                <a:latin typeface="Montserrat Light" panose="00000400000000000000" pitchFamily="50" charset="0"/>
                <a:ea typeface="Montserrat"/>
                <a:cs typeface="Montserrat"/>
                <a:hlinkClick r:id="rId3"/>
              </a:rPr>
              <a:t>See this blog feature for more information.</a:t>
            </a:r>
            <a:endParaRPr lang="en-GB" sz="1300" dirty="0">
              <a:solidFill>
                <a:srgbClr val="FF0000"/>
              </a:solidFill>
              <a:latin typeface="Montserrat Light" panose="00000400000000000000" pitchFamily="50" charset="0"/>
              <a:ea typeface="Montserrat"/>
              <a:cs typeface="Montserrat"/>
            </a:endParaRPr>
          </a:p>
          <a:p>
            <a:pPr marR="649188" lvl="1" indent="0">
              <a:spcBef>
                <a:spcPts val="0"/>
              </a:spcBef>
              <a:defRPr sz="1300">
                <a:latin typeface="Montserrat"/>
                <a:ea typeface="Montserrat"/>
                <a:cs typeface="Montserrat"/>
                <a:sym typeface="Montserrat"/>
              </a:defRPr>
            </a:pPr>
            <a:endParaRPr lang="en-GB" sz="1300" dirty="0">
              <a:solidFill>
                <a:schemeClr val="tx1"/>
              </a:solidFill>
              <a:latin typeface="Montserrat Light" panose="00000400000000000000" pitchFamily="50" charset="0"/>
              <a:ea typeface="Montserrat"/>
              <a:cs typeface="Montserrat"/>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4800" y="687600"/>
            <a:ext cx="900000" cy="900000"/>
          </a:xfrm>
          <a:prstGeom prst="rect">
            <a:avLst/>
          </a:prstGeom>
        </p:spPr>
      </p:pic>
      <p:sp>
        <p:nvSpPr>
          <p:cNvPr id="6" name="Rectangle 5">
            <a:hlinkClick r:id="rId5"/>
            <a:extLst>
              <a:ext uri="{FF2B5EF4-FFF2-40B4-BE49-F238E27FC236}">
                <a16:creationId xmlns:a16="http://schemas.microsoft.com/office/drawing/2014/main" id="{21797C11-36B5-4D28-9404-4B2479FAE504}"/>
              </a:ext>
            </a:extLst>
          </p:cNvPr>
          <p:cNvSpPr/>
          <p:nvPr/>
        </p:nvSpPr>
        <p:spPr>
          <a:xfrm>
            <a:off x="7699460" y="1941884"/>
            <a:ext cx="1299883" cy="1200533"/>
          </a:xfrm>
          <a:prstGeom prst="rect">
            <a:avLst/>
          </a:prstGeom>
          <a:solidFill>
            <a:srgbClr val="FFC0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sp>
        <p:nvSpPr>
          <p:cNvPr id="7" name="Shape 159">
            <a:extLst>
              <a:ext uri="{FF2B5EF4-FFF2-40B4-BE49-F238E27FC236}">
                <a16:creationId xmlns:a16="http://schemas.microsoft.com/office/drawing/2014/main" id="{A5C03ADE-4F28-4A60-9FF2-C90E954E3C02}"/>
              </a:ext>
            </a:extLst>
          </p:cNvPr>
          <p:cNvSpPr/>
          <p:nvPr/>
        </p:nvSpPr>
        <p:spPr>
          <a:xfrm>
            <a:off x="7819580" y="2060341"/>
            <a:ext cx="1110086" cy="3077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defTabSz="422041">
              <a:spcBef>
                <a:spcPts val="0"/>
              </a:spcBef>
              <a:defRPr sz="800"/>
            </a:pPr>
            <a:r>
              <a:rPr lang="en-GB" sz="1000" b="1" dirty="0">
                <a:uFill>
                  <a:solidFill>
                    <a:srgbClr val="000000"/>
                  </a:solidFill>
                </a:uFill>
                <a:hlinkClick r:id="rId6"/>
              </a:rPr>
              <a:t>Video Tutorial 2: </a:t>
            </a:r>
            <a:r>
              <a:rPr lang="en-GB" sz="1000" dirty="0">
                <a:uFill>
                  <a:solidFill>
                    <a:srgbClr val="000000"/>
                  </a:solidFill>
                </a:uFill>
                <a:hlinkClick r:id="rId6"/>
              </a:rPr>
              <a:t>Getting Paid</a:t>
            </a:r>
            <a:endParaRPr sz="1000" dirty="0">
              <a:uFill>
                <a:solidFill>
                  <a:srgbClr val="000000"/>
                </a:solidFill>
              </a:uFill>
              <a:hlinkClick r:id="rId7"/>
            </a:endParaRPr>
          </a:p>
        </p:txBody>
      </p:sp>
      <p:pic>
        <p:nvPicPr>
          <p:cNvPr id="8" name="Picture 7">
            <a:hlinkClick r:id="rId6"/>
            <a:extLst>
              <a:ext uri="{FF2B5EF4-FFF2-40B4-BE49-F238E27FC236}">
                <a16:creationId xmlns:a16="http://schemas.microsoft.com/office/drawing/2014/main" id="{0BCBB4B5-A515-4314-B399-EF7458269A46}"/>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061701" y="2405202"/>
            <a:ext cx="625843" cy="625843"/>
          </a:xfrm>
          <a:prstGeom prst="rect">
            <a:avLst/>
          </a:prstGeom>
        </p:spPr>
      </p:pic>
      <p:sp>
        <p:nvSpPr>
          <p:cNvPr id="9" name="Rectangle 8">
            <a:hlinkClick r:id="rId5"/>
            <a:extLst>
              <a:ext uri="{FF2B5EF4-FFF2-40B4-BE49-F238E27FC236}">
                <a16:creationId xmlns:a16="http://schemas.microsoft.com/office/drawing/2014/main" id="{4F0F8CA9-EAE2-44C5-85D6-FE00B799F687}"/>
              </a:ext>
            </a:extLst>
          </p:cNvPr>
          <p:cNvSpPr/>
          <p:nvPr/>
        </p:nvSpPr>
        <p:spPr>
          <a:xfrm>
            <a:off x="7692915" y="3635969"/>
            <a:ext cx="1299883" cy="1200533"/>
          </a:xfrm>
          <a:prstGeom prst="rect">
            <a:avLst/>
          </a:prstGeom>
          <a:solidFill>
            <a:srgbClr val="FFC0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endParaRPr>
          </a:p>
        </p:txBody>
      </p:sp>
      <p:pic>
        <p:nvPicPr>
          <p:cNvPr id="10" name="Picture 9">
            <a:hlinkClick r:id="rId9"/>
            <a:extLst>
              <a:ext uri="{FF2B5EF4-FFF2-40B4-BE49-F238E27FC236}">
                <a16:creationId xmlns:a16="http://schemas.microsoft.com/office/drawing/2014/main" id="{2FADE5D3-B402-4CEF-B148-477578761D58}"/>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049569" y="4160240"/>
            <a:ext cx="625843" cy="625843"/>
          </a:xfrm>
          <a:prstGeom prst="rect">
            <a:avLst/>
          </a:prstGeom>
        </p:spPr>
      </p:pic>
      <p:sp>
        <p:nvSpPr>
          <p:cNvPr id="13" name="Shape 159">
            <a:extLst>
              <a:ext uri="{FF2B5EF4-FFF2-40B4-BE49-F238E27FC236}">
                <a16:creationId xmlns:a16="http://schemas.microsoft.com/office/drawing/2014/main" id="{5EC619E3-8DF2-4337-877D-05BACCEFEC0E}"/>
              </a:ext>
            </a:extLst>
          </p:cNvPr>
          <p:cNvSpPr/>
          <p:nvPr/>
        </p:nvSpPr>
        <p:spPr>
          <a:xfrm>
            <a:off x="7812678" y="3753202"/>
            <a:ext cx="1110086" cy="46166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defTabSz="422041">
              <a:spcBef>
                <a:spcPts val="0"/>
              </a:spcBef>
              <a:defRPr sz="800"/>
            </a:pPr>
            <a:r>
              <a:rPr lang="en-GB" sz="1000" b="1" dirty="0">
                <a:uFill>
                  <a:solidFill>
                    <a:srgbClr val="000000"/>
                  </a:solidFill>
                </a:uFill>
                <a:hlinkClick r:id="rId9"/>
              </a:rPr>
              <a:t>Video Tutorial 3: </a:t>
            </a:r>
          </a:p>
          <a:p>
            <a:pPr lvl="1" indent="0" defTabSz="422041">
              <a:spcBef>
                <a:spcPts val="0"/>
              </a:spcBef>
              <a:defRPr sz="800"/>
            </a:pPr>
            <a:r>
              <a:rPr lang="en-GB" sz="1000" dirty="0">
                <a:uFill>
                  <a:solidFill>
                    <a:srgbClr val="000000"/>
                  </a:solidFill>
                </a:uFill>
                <a:hlinkClick r:id="rId9"/>
              </a:rPr>
              <a:t>Paying with Bitcoin</a:t>
            </a:r>
            <a:endParaRPr sz="1000" dirty="0">
              <a:uFill>
                <a:solidFill>
                  <a:srgbClr val="000000"/>
                </a:solidFill>
              </a:uFill>
              <a:hlinkClick r:id="rId7"/>
            </a:endParaRPr>
          </a:p>
        </p:txBody>
      </p:sp>
    </p:spTree>
    <p:extLst>
      <p:ext uri="{BB962C8B-B14F-4D97-AF65-F5344CB8AC3E}">
        <p14:creationId xmlns:p14="http://schemas.microsoft.com/office/powerpoint/2010/main" val="1627030649"/>
      </p:ext>
    </p:extLst>
  </p:cSld>
  <p:clrMapOvr>
    <a:masterClrMapping/>
  </p:clrMapOvr>
  <p:transition spd="med"/>
</p:sld>
</file>

<file path=ppt/theme/theme1.xml><?xml version="1.0" encoding="utf-8"?>
<a:theme xmlns:a="http://schemas.openxmlformats.org/drawingml/2006/main" name="1_TITLE TSE">
  <a:themeElements>
    <a:clrScheme name="Custom 11">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292929"/>
      </a:hlink>
      <a:folHlink>
        <a:srgbClr val="3E3E3E"/>
      </a:folHlink>
    </a:clrScheme>
    <a:fontScheme name="Njinjicom PP Template">
      <a:majorFont>
        <a:latin typeface="Helvetica"/>
        <a:ea typeface="Helvetica"/>
        <a:cs typeface="Helvetica"/>
      </a:majorFont>
      <a:minorFont>
        <a:latin typeface="Calibri"/>
        <a:ea typeface="Calibri"/>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457200" rtl="0" fontAlgn="auto" latinLnBrk="0" hangingPunct="0">
          <a:lnSpc>
            <a:spcPct val="100000"/>
          </a:lnSpc>
          <a:spcBef>
            <a:spcPts val="300"/>
          </a:spcBef>
          <a:spcAft>
            <a:spcPts val="0"/>
          </a:spcAft>
          <a:buClrTx/>
          <a:buSzTx/>
          <a:buFontTx/>
          <a:buNone/>
          <a:tabLst/>
          <a:defRPr kumimoji="0" sz="1800" b="0" i="0" u="none" strike="noStrike" cap="none" spc="0" normalizeH="0" baseline="0">
            <a:ln>
              <a:noFill/>
            </a:ln>
            <a:solidFill>
              <a:srgbClr val="000000"/>
            </a:solidFill>
            <a:effectLst/>
            <a:uFillTx/>
            <a:latin typeface="Montserrat Light"/>
            <a:ea typeface="Montserrat Light"/>
            <a:cs typeface="Montserrat Light"/>
            <a:sym typeface="Montserrat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jinjicom PP Template">
  <a:themeElements>
    <a:clrScheme name="Njinjicom PP 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Njinjicom PP Template">
      <a:majorFont>
        <a:latin typeface="Helvetica"/>
        <a:ea typeface="Helvetica"/>
        <a:cs typeface="Helvetica"/>
      </a:majorFont>
      <a:minorFont>
        <a:latin typeface="Calibri"/>
        <a:ea typeface="Calibri"/>
        <a:cs typeface="Calibri"/>
      </a:minorFont>
    </a:fontScheme>
    <a:fmtScheme name="Njinjicom PP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outerShdw dist="1524" dir="16200000" rotWithShape="0">
                <a:srgbClr val="000000">
                  <a:alpha val="0"/>
                </a:srgbClr>
              </a:outerShdw>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457200" rtl="0" fontAlgn="auto" latinLnBrk="0" hangingPunct="0">
          <a:lnSpc>
            <a:spcPct val="100000"/>
          </a:lnSpc>
          <a:spcBef>
            <a:spcPts val="300"/>
          </a:spcBef>
          <a:spcAft>
            <a:spcPts val="0"/>
          </a:spcAft>
          <a:buClrTx/>
          <a:buSzTx/>
          <a:buFontTx/>
          <a:buNone/>
          <a:tabLst/>
          <a:defRPr kumimoji="0" sz="1800" b="0" i="0" u="none" strike="noStrike" cap="none" spc="0" normalizeH="0" baseline="0">
            <a:ln>
              <a:noFill/>
            </a:ln>
            <a:solidFill>
              <a:srgbClr val="000000"/>
            </a:solidFill>
            <a:effectLst/>
            <a:uFillTx/>
            <a:latin typeface="Montserrat Light"/>
            <a:ea typeface="Montserrat Light"/>
            <a:cs typeface="Montserrat Light"/>
            <a:sym typeface="Montserrat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40110</TotalTime>
  <Words>10716</Words>
  <Application>Microsoft Macintosh PowerPoint</Application>
  <PresentationFormat>On-screen Show (4:3)</PresentationFormat>
  <Paragraphs>792</Paragraphs>
  <Slides>54</Slides>
  <Notes>52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Helvetica</vt:lpstr>
      <vt:lpstr>Montserrat</vt:lpstr>
      <vt:lpstr>Montserrat Black</vt:lpstr>
      <vt:lpstr>Montserrat Light</vt:lpstr>
      <vt:lpstr>Montserrat Semi Bold</vt:lpstr>
      <vt:lpstr>Times New Roman</vt:lpstr>
      <vt:lpstr>Wingdings</vt:lpstr>
      <vt:lpstr>1_TITLE TSE</vt:lpstr>
      <vt:lpstr>USER INSTRUCTIONS</vt:lpstr>
      <vt:lpstr>PowerPoint Presentation</vt:lpstr>
      <vt:lpstr>OVERVIEW</vt:lpstr>
      <vt:lpstr>OVERVIEW</vt:lpstr>
      <vt:lpstr>HOW IT WORKS</vt:lpstr>
      <vt:lpstr>RENTAL INCOME &amp; FEES</vt:lpstr>
      <vt:lpstr>20 YEAR INCOME PER SOLAR CELL</vt:lpstr>
      <vt:lpstr>SOLAR POWERED MONEY</vt:lpstr>
      <vt:lpstr>GETTING PAID</vt:lpstr>
      <vt:lpstr>FAQ</vt:lpstr>
      <vt:lpstr>FAQ</vt:lpstr>
      <vt:lpstr>YOUR SOLAR CELL</vt:lpstr>
      <vt:lpstr>OWNING A SOLAR CELL</vt:lpstr>
      <vt:lpstr>PowerPoint Presentation</vt:lpstr>
      <vt:lpstr>SYSTEM PARTICIPANTS</vt:lpstr>
      <vt:lpstr>SYSTEM PARTICIPANTS</vt:lpstr>
      <vt:lpstr>DESIGNATED CHARITY</vt:lpstr>
      <vt:lpstr>PowerPoint Presentation</vt:lpstr>
      <vt:lpstr>THE SUN EXCHANGE</vt:lpstr>
      <vt:lpstr>PROVIDING SUPERIOR SERVICE VIA TECHNOLOGY</vt:lpstr>
      <vt:lpstr>PROVIDING SUPERIOR SERVICE VIA TECHNOLOGY</vt:lpstr>
      <vt:lpstr>DOING GOOD IS GOOD BUSINESS</vt:lpstr>
      <vt:lpstr>PowerPoint Presentation</vt:lpstr>
      <vt:lpstr>ABOUT THE SOLAR PV PLANT</vt:lpstr>
      <vt:lpstr>ENVIRONMENTAL IMPACT</vt:lpstr>
      <vt:lpstr>LEASE AGREEMENT: INITIAL PHASE</vt:lpstr>
      <vt:lpstr>TAXATION</vt:lpstr>
      <vt:lpstr>COLLECTIONS</vt:lpstr>
      <vt:lpstr>INFORMATION ACCESS</vt:lpstr>
      <vt:lpstr>SOLAR CELLS SUMMARY TERMS</vt:lpstr>
      <vt:lpstr>SOLAR CELLS SUMMARY TERMS</vt:lpstr>
      <vt:lpstr>OWNER LEASE SUMMARY TERMS</vt:lpstr>
      <vt:lpstr>OWNER LEASE SUMMARY TERMS</vt:lpstr>
      <vt:lpstr>OWNER LEASE SUMMARY TERMS</vt:lpstr>
      <vt:lpstr>GLOSSARY</vt:lpstr>
      <vt:lpstr>GLOSSARY</vt:lpstr>
      <vt:lpstr>GLOSSARY</vt:lpstr>
      <vt:lpstr>GLOSSARY</vt:lpstr>
      <vt:lpstr>PowerPoint Presentation</vt:lpstr>
      <vt:lpstr>RISK FACTORS</vt:lpstr>
      <vt:lpstr>RISK FACTORS</vt:lpstr>
      <vt:lpstr>RISK FACTORS</vt:lpstr>
      <vt:lpstr>RISK FACTORS</vt:lpstr>
      <vt:lpstr>RISK FACTORS</vt:lpstr>
      <vt:lpstr>RISK FACTORS</vt:lpstr>
      <vt:lpstr>RISK FACTORS</vt:lpstr>
      <vt:lpstr>RISK FACTORS</vt:lpstr>
      <vt:lpstr>RISK FACTORS</vt:lpstr>
      <vt:lpstr>RISK FACTORS</vt:lpstr>
      <vt:lpstr>RISK FACTORS</vt:lpstr>
      <vt:lpstr>RISK FACTORS</vt:lpstr>
      <vt:lpstr>PowerPoint Presentation</vt:lpstr>
      <vt:lpstr>APPENDIX: ZAR &amp; BTC PAYMENT FLOW</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SunExMachina</dc:creator>
  <cp:lastModifiedBy>Bosworth, A, Mej [21407320@sun.ac.za]</cp:lastModifiedBy>
  <cp:revision>1526</cp:revision>
  <cp:lastPrinted>2020-10-08T12:00:24Z</cp:lastPrinted>
  <dcterms:modified xsi:type="dcterms:W3CDTF">2021-04-15T12:04:24Z</dcterms:modified>
</cp:coreProperties>
</file>